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2"/>
  </p:notesMasterIdLst>
  <p:sldIdLst>
    <p:sldId id="256" r:id="rId3"/>
    <p:sldId id="257" r:id="rId4"/>
    <p:sldId id="261" r:id="rId5"/>
    <p:sldId id="275" r:id="rId6"/>
    <p:sldId id="264" r:id="rId7"/>
    <p:sldId id="262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6" r:id="rId16"/>
    <p:sldId id="273" r:id="rId17"/>
    <p:sldId id="277" r:id="rId18"/>
    <p:sldId id="278" r:id="rId19"/>
    <p:sldId id="274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8A12-C1E3-46DF-8A94-717560E9C244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C04E-C50F-424E-A9C3-D1E5B002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C04E-C50F-424E-A9C3-D1E5B00282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6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2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72C-F420-4048-B6D4-797BAB912CC1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CDD5-1D97-42E3-BDBA-5C0D77E1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534400" cy="1447800"/>
          </a:xfrm>
          <a:solidFill>
            <a:schemeClr val="bg2">
              <a:alpha val="76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Speciation and Population Structure of </a:t>
            </a:r>
            <a:r>
              <a:rPr lang="en-US" sz="4400" i="1" dirty="0" smtClean="0"/>
              <a:t>Aegialites </a:t>
            </a:r>
            <a:r>
              <a:rPr lang="en-US" sz="4400" dirty="0" smtClean="0"/>
              <a:t>Beetles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6096000" cy="2057400"/>
          </a:xfrm>
          <a:solidFill>
            <a:schemeClr val="bg2">
              <a:alpha val="76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Casey Bickford</a:t>
            </a:r>
          </a:p>
          <a:p>
            <a:pPr algn="ctr"/>
            <a:r>
              <a:rPr lang="en-US" sz="3200" dirty="0" smtClean="0"/>
              <a:t>MS Student</a:t>
            </a:r>
            <a:endParaRPr lang="en-US" sz="3200" dirty="0"/>
          </a:p>
          <a:p>
            <a:pPr algn="ctr"/>
            <a:r>
              <a:rPr lang="en-US" sz="3200" dirty="0" smtClean="0"/>
              <a:t> University of Alaska Fairbanks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2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UAM’s </a:t>
            </a:r>
            <a:r>
              <a:rPr lang="en-US" i="1" dirty="0" smtClean="0"/>
              <a:t>Aegialites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Extract DNA from pre-eruption </a:t>
            </a:r>
            <a:r>
              <a:rPr lang="en-US" dirty="0" err="1" smtClean="0"/>
              <a:t>Kasatochi</a:t>
            </a:r>
            <a:r>
              <a:rPr lang="en-US" dirty="0" smtClean="0"/>
              <a:t> </a:t>
            </a:r>
            <a:r>
              <a:rPr lang="en-US" i="1" dirty="0" smtClean="0"/>
              <a:t>Aegialites</a:t>
            </a:r>
            <a:r>
              <a:rPr lang="en-US" dirty="0" smtClean="0"/>
              <a:t> specimens as well as from populations on 10 nearby islands</a:t>
            </a:r>
          </a:p>
          <a:p>
            <a:r>
              <a:rPr lang="en-US" dirty="0" err="1" smtClean="0"/>
              <a:t>Koniuji</a:t>
            </a:r>
            <a:r>
              <a:rPr lang="en-US" dirty="0" smtClean="0"/>
              <a:t>, </a:t>
            </a:r>
            <a:r>
              <a:rPr lang="en-US" dirty="0" err="1" smtClean="0"/>
              <a:t>Ulak</a:t>
            </a:r>
            <a:r>
              <a:rPr lang="en-US" dirty="0" smtClean="0"/>
              <a:t>, Great </a:t>
            </a:r>
            <a:r>
              <a:rPr lang="en-US" dirty="0" err="1" smtClean="0"/>
              <a:t>Sitkin</a:t>
            </a:r>
            <a:r>
              <a:rPr lang="en-US" dirty="0" smtClean="0"/>
              <a:t>, </a:t>
            </a:r>
            <a:r>
              <a:rPr lang="en-US" dirty="0" err="1" smtClean="0"/>
              <a:t>Aziak</a:t>
            </a:r>
            <a:r>
              <a:rPr lang="en-US" dirty="0" smtClean="0"/>
              <a:t>, </a:t>
            </a:r>
            <a:r>
              <a:rPr lang="en-US" dirty="0" err="1" smtClean="0"/>
              <a:t>Asuksak</a:t>
            </a:r>
            <a:r>
              <a:rPr lang="en-US" dirty="0" smtClean="0"/>
              <a:t>, </a:t>
            </a:r>
            <a:r>
              <a:rPr lang="en-US" dirty="0" err="1" smtClean="0"/>
              <a:t>Tanaklak</a:t>
            </a:r>
            <a:r>
              <a:rPr lang="en-US" dirty="0" smtClean="0"/>
              <a:t>, </a:t>
            </a:r>
            <a:r>
              <a:rPr lang="en-US" dirty="0" err="1" smtClean="0"/>
              <a:t>Kanu</a:t>
            </a:r>
            <a:r>
              <a:rPr lang="en-US" dirty="0" smtClean="0"/>
              <a:t>, </a:t>
            </a:r>
            <a:r>
              <a:rPr lang="en-US" dirty="0" err="1" smtClean="0"/>
              <a:t>Umak</a:t>
            </a:r>
            <a:r>
              <a:rPr lang="en-US" dirty="0" smtClean="0"/>
              <a:t>, </a:t>
            </a:r>
            <a:r>
              <a:rPr lang="en-US" dirty="0" err="1" smtClean="0"/>
              <a:t>Igitkin</a:t>
            </a:r>
            <a:r>
              <a:rPr lang="en-US" dirty="0" smtClean="0"/>
              <a:t>, and Atka</a:t>
            </a:r>
          </a:p>
          <a:p>
            <a:r>
              <a:rPr lang="en-US" dirty="0" smtClean="0"/>
              <a:t>Sequence and compare the mitochondrial DNA genes COI and COII of each specimen</a:t>
            </a:r>
          </a:p>
          <a:p>
            <a:r>
              <a:rPr lang="en-US" dirty="0" smtClean="0"/>
              <a:t>Dissect the male genitalia for morphological comparison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Kasatochi</a:t>
            </a:r>
            <a:r>
              <a:rPr lang="en-US" dirty="0" smtClean="0"/>
              <a:t> species found on other islands</a:t>
            </a:r>
          </a:p>
          <a:p>
            <a:pPr lvl="1"/>
            <a:r>
              <a:rPr lang="en-US" dirty="0" smtClean="0"/>
              <a:t>Not extinct</a:t>
            </a:r>
          </a:p>
          <a:p>
            <a:pPr lvl="1"/>
            <a:r>
              <a:rPr lang="en-US" dirty="0" smtClean="0"/>
              <a:t>Not all species are local endemics</a:t>
            </a:r>
          </a:p>
          <a:p>
            <a:r>
              <a:rPr lang="en-US" dirty="0" smtClean="0"/>
              <a:t>Not found on other islands</a:t>
            </a:r>
          </a:p>
          <a:p>
            <a:pPr lvl="1"/>
            <a:r>
              <a:rPr lang="en-US" dirty="0" smtClean="0"/>
              <a:t>Dispersal ability is very low</a:t>
            </a:r>
          </a:p>
          <a:p>
            <a:pPr lvl="1"/>
            <a:r>
              <a:rPr lang="en-US" dirty="0" smtClean="0"/>
              <a:t>Likely</a:t>
            </a:r>
            <a:r>
              <a:rPr lang="en-US" dirty="0" smtClean="0"/>
              <a:t> </a:t>
            </a:r>
            <a:r>
              <a:rPr lang="en-US" dirty="0" smtClean="0"/>
              <a:t>extinct</a:t>
            </a:r>
          </a:p>
          <a:p>
            <a:pPr lvl="1"/>
            <a:r>
              <a:rPr lang="en-US" dirty="0" err="1" smtClean="0"/>
              <a:t>Zerche’s</a:t>
            </a:r>
            <a:r>
              <a:rPr lang="en-US" dirty="0" smtClean="0"/>
              <a:t> </a:t>
            </a:r>
            <a:r>
              <a:rPr lang="en-US" dirty="0" smtClean="0"/>
              <a:t>hypothesis </a:t>
            </a:r>
            <a:r>
              <a:rPr lang="en-US" dirty="0" smtClean="0"/>
              <a:t>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</a:t>
            </a:r>
            <a:r>
              <a:rPr lang="en-US" i="1" dirty="0" smtClean="0"/>
              <a:t>Aegialites</a:t>
            </a:r>
            <a:r>
              <a:rPr lang="en-US" dirty="0" smtClean="0"/>
              <a:t> at a Finer Scale</a:t>
            </a:r>
            <a:br>
              <a:rPr lang="en-US" dirty="0" smtClean="0"/>
            </a:br>
            <a:r>
              <a:rPr lang="en-US" dirty="0" smtClean="0"/>
              <a:t>Sitka Population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Tiana</a:t>
            </a:r>
            <a:r>
              <a:rPr lang="en-US" sz="2800" dirty="0" smtClean="0"/>
              <a:t> </a:t>
            </a:r>
            <a:r>
              <a:rPr lang="en-US" sz="2800" dirty="0" err="1" smtClean="0"/>
              <a:t>Bactad</a:t>
            </a:r>
            <a:r>
              <a:rPr lang="en-US" sz="2800" dirty="0" smtClean="0"/>
              <a:t> (overseen by Dr. Sikes and K. </a:t>
            </a:r>
            <a:r>
              <a:rPr lang="en-US" sz="2800" dirty="0" err="1" smtClean="0"/>
              <a:t>LaBounty</a:t>
            </a:r>
            <a:r>
              <a:rPr lang="en-US" sz="2800" dirty="0" smtClean="0"/>
              <a:t> of UA </a:t>
            </a:r>
            <a:r>
              <a:rPr lang="en-US" sz="2800" dirty="0" smtClean="0"/>
              <a:t>Southeast)</a:t>
            </a:r>
          </a:p>
          <a:p>
            <a:r>
              <a:rPr lang="en-US" sz="2800" dirty="0" err="1" smtClean="0"/>
              <a:t>Assissting</a:t>
            </a:r>
            <a:r>
              <a:rPr lang="en-US" sz="2800" dirty="0" smtClean="0"/>
              <a:t> </a:t>
            </a:r>
            <a:r>
              <a:rPr lang="en-US" sz="2800" dirty="0" smtClean="0"/>
              <a:t>on a genetic comparison of </a:t>
            </a:r>
            <a:r>
              <a:rPr lang="en-US" sz="2800" i="1" dirty="0" smtClean="0"/>
              <a:t>Aegialites </a:t>
            </a:r>
            <a:r>
              <a:rPr lang="en-US" sz="2800" i="1" dirty="0" err="1" smtClean="0"/>
              <a:t>debilis</a:t>
            </a:r>
            <a:r>
              <a:rPr lang="en-US" sz="2800" dirty="0" smtClean="0"/>
              <a:t> </a:t>
            </a:r>
            <a:r>
              <a:rPr lang="en-US" sz="2800" dirty="0" smtClean="0"/>
              <a:t>populations</a:t>
            </a:r>
          </a:p>
          <a:p>
            <a:r>
              <a:rPr lang="en-US" sz="2800" dirty="0" smtClean="0"/>
              <a:t>Determine </a:t>
            </a:r>
            <a:r>
              <a:rPr lang="en-US" sz="2800" dirty="0" smtClean="0"/>
              <a:t>the amount of genetic variation between populations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ndirect measure of gene flow and dispersal ability</a:t>
            </a:r>
          </a:p>
          <a:p>
            <a:r>
              <a:rPr lang="en-US" sz="2800" dirty="0" smtClean="0"/>
              <a:t>Amplify and sequence </a:t>
            </a:r>
            <a:r>
              <a:rPr lang="en-US" sz="2800" dirty="0" smtClean="0"/>
              <a:t>COI</a:t>
            </a:r>
            <a:r>
              <a:rPr lang="en-US" sz="2800" dirty="0"/>
              <a:t> </a:t>
            </a:r>
            <a:r>
              <a:rPr lang="en-US" sz="2800" dirty="0" smtClean="0"/>
              <a:t>and COII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281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r>
              <a:rPr lang="en-US" sz="2800" dirty="0" smtClean="0"/>
              <a:t>Sitka is the type </a:t>
            </a:r>
            <a:r>
              <a:rPr lang="en-US" sz="2800" dirty="0"/>
              <a:t>locality of </a:t>
            </a:r>
            <a:r>
              <a:rPr lang="en-US" sz="2800" i="1" dirty="0"/>
              <a:t>Aegialites </a:t>
            </a:r>
            <a:r>
              <a:rPr lang="en-US" sz="2800" i="1" dirty="0" err="1"/>
              <a:t>debilis</a:t>
            </a:r>
            <a:r>
              <a:rPr lang="en-US" sz="2800" i="1" dirty="0"/>
              <a:t> </a:t>
            </a:r>
            <a:r>
              <a:rPr lang="en-US" sz="2800" dirty="0"/>
              <a:t>Mannerheim 1853</a:t>
            </a:r>
          </a:p>
          <a:p>
            <a:r>
              <a:rPr lang="en-US" sz="2800" i="1" dirty="0"/>
              <a:t>A. </a:t>
            </a:r>
            <a:r>
              <a:rPr lang="en-US" sz="2800" i="1" dirty="0" err="1"/>
              <a:t>debilis</a:t>
            </a:r>
            <a:r>
              <a:rPr lang="en-US" sz="2800" i="1" dirty="0"/>
              <a:t> </a:t>
            </a:r>
            <a:r>
              <a:rPr lang="en-US" sz="2800" dirty="0"/>
              <a:t>is also the type species of the </a:t>
            </a:r>
            <a:r>
              <a:rPr lang="en-US" sz="2800" dirty="0" smtClean="0"/>
              <a:t>genus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18820"/>
            <a:ext cx="2819400" cy="241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2727714" cy="2324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438901"/>
            <a:ext cx="418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 by Harvard University’s MCZ Type 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05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Similar Approach: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Hojito</a:t>
            </a:r>
            <a:r>
              <a:rPr lang="en-US" dirty="0" smtClean="0"/>
              <a:t> et al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Aegialites </a:t>
            </a:r>
            <a:r>
              <a:rPr lang="en-US" sz="3200" i="1" dirty="0" err="1" smtClean="0"/>
              <a:t>stejnegeri</a:t>
            </a:r>
            <a:r>
              <a:rPr lang="en-US" sz="3200" i="1" dirty="0" smtClean="0"/>
              <a:t> </a:t>
            </a:r>
            <a:r>
              <a:rPr lang="en-US" sz="3200" dirty="0" smtClean="0"/>
              <a:t>on Hokkaido, northern Japan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wo </a:t>
            </a:r>
            <a:r>
              <a:rPr lang="en-US" sz="3200" dirty="0" smtClean="0"/>
              <a:t>distinct </a:t>
            </a:r>
            <a:r>
              <a:rPr lang="en-US" sz="3200" dirty="0" smtClean="0"/>
              <a:t>lineages found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874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r>
              <a:rPr lang="en-US" dirty="0" err="1" smtClean="0"/>
              <a:t>Hojito</a:t>
            </a:r>
            <a:r>
              <a:rPr lang="en-US" dirty="0" smtClean="0"/>
              <a:t> et al 2010 did not update the </a:t>
            </a:r>
            <a:r>
              <a:rPr lang="en-US" dirty="0" smtClean="0"/>
              <a:t>taxonomic </a:t>
            </a:r>
            <a:r>
              <a:rPr lang="en-US" dirty="0" smtClean="0"/>
              <a:t>status of </a:t>
            </a:r>
            <a:r>
              <a:rPr lang="en-US" i="1" dirty="0" smtClean="0"/>
              <a:t>A. </a:t>
            </a:r>
            <a:r>
              <a:rPr lang="en-US" i="1" dirty="0" err="1" smtClean="0"/>
              <a:t>stejnegeri</a:t>
            </a:r>
            <a:r>
              <a:rPr lang="en-US" dirty="0" smtClean="0"/>
              <a:t>, despite the genetic evidence</a:t>
            </a:r>
          </a:p>
          <a:p>
            <a:r>
              <a:rPr lang="en-US" dirty="0" smtClean="0"/>
              <a:t>Sitka </a:t>
            </a:r>
            <a:r>
              <a:rPr lang="en-US" dirty="0" smtClean="0"/>
              <a:t>study will take the next step if large divisions in the population structure are found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0475"/>
            <a:ext cx="3276600" cy="28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w Cen MT"/>
              </a:rPr>
              <a:t>Literature Cited</a:t>
            </a:r>
            <a:endParaRPr lang="en-US" dirty="0">
              <a:latin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err="1">
                <a:latin typeface="Tw Cen MT"/>
              </a:rPr>
              <a:t>Hojito</a:t>
            </a:r>
            <a:r>
              <a:rPr lang="en-US" sz="7000" dirty="0">
                <a:latin typeface="Tw Cen MT"/>
              </a:rPr>
              <a:t>, S., N. Kobayashi, H. Katakura. 2010. Population Structure of </a:t>
            </a:r>
            <a:r>
              <a:rPr lang="en-US" sz="7000" i="1" dirty="0">
                <a:latin typeface="Tw Cen MT"/>
              </a:rPr>
              <a:t>Aegialites </a:t>
            </a:r>
            <a:r>
              <a:rPr lang="en-US" sz="7000" dirty="0">
                <a:latin typeface="Tw Cen MT"/>
              </a:rPr>
              <a:t>Beetles (</a:t>
            </a:r>
            <a:r>
              <a:rPr lang="en-US" sz="7000" dirty="0" err="1">
                <a:latin typeface="Tw Cen MT"/>
              </a:rPr>
              <a:t>Coleoptera</a:t>
            </a:r>
            <a:r>
              <a:rPr lang="en-US" sz="7000" dirty="0">
                <a:latin typeface="Tw Cen MT"/>
              </a:rPr>
              <a:t>, </a:t>
            </a:r>
            <a:r>
              <a:rPr lang="en-US" sz="7000" dirty="0" err="1">
                <a:latin typeface="Tw Cen MT"/>
              </a:rPr>
              <a:t>Salpingidae</a:t>
            </a:r>
            <a:r>
              <a:rPr lang="en-US" sz="7000" dirty="0">
                <a:latin typeface="Tw Cen MT"/>
              </a:rPr>
              <a:t>) on the Coasts of Hokkaido, Northern Japan. Zoological Science, 27(9):</a:t>
            </a:r>
            <a:r>
              <a:rPr lang="en-US" sz="7000" dirty="0" smtClean="0">
                <a:latin typeface="Tw Cen MT"/>
              </a:rPr>
              <a:t>723-728</a:t>
            </a:r>
          </a:p>
          <a:p>
            <a:r>
              <a:rPr lang="en-US" sz="7000" dirty="0" smtClean="0">
                <a:latin typeface="Tw Cen MT"/>
              </a:rPr>
              <a:t>Sikes</a:t>
            </a:r>
            <a:r>
              <a:rPr lang="en-US" sz="7000" dirty="0">
                <a:latin typeface="Tw Cen MT"/>
              </a:rPr>
              <a:t>, D. S. and J. </a:t>
            </a:r>
            <a:r>
              <a:rPr lang="en-US" sz="7000" dirty="0" err="1">
                <a:latin typeface="Tw Cen MT"/>
              </a:rPr>
              <a:t>Slowik</a:t>
            </a:r>
            <a:r>
              <a:rPr lang="en-US" sz="7000" dirty="0">
                <a:latin typeface="Tw Cen MT"/>
              </a:rPr>
              <a:t>. 2010. Terrestrial arthropods of pre- and </a:t>
            </a:r>
            <a:r>
              <a:rPr lang="en-US" sz="7000" dirty="0" err="1">
                <a:latin typeface="Tw Cen MT"/>
              </a:rPr>
              <a:t>posteruption</a:t>
            </a:r>
            <a:r>
              <a:rPr lang="en-US" sz="7000" dirty="0">
                <a:latin typeface="Tw Cen MT"/>
              </a:rPr>
              <a:t> </a:t>
            </a:r>
            <a:r>
              <a:rPr lang="en-US" sz="7000" dirty="0" err="1">
                <a:latin typeface="Tw Cen MT"/>
              </a:rPr>
              <a:t>Kasatochi</a:t>
            </a:r>
            <a:r>
              <a:rPr lang="en-US" sz="7000" dirty="0">
                <a:latin typeface="Tw Cen MT"/>
              </a:rPr>
              <a:t> Island, Alaska, 2008-2009: A shift from a plant-based to a </a:t>
            </a:r>
            <a:r>
              <a:rPr lang="en-US" sz="7000" dirty="0" err="1">
                <a:latin typeface="Tw Cen MT"/>
              </a:rPr>
              <a:t>necromass</a:t>
            </a:r>
            <a:r>
              <a:rPr lang="en-US" sz="7000" dirty="0">
                <a:latin typeface="Tw Cen MT"/>
              </a:rPr>
              <a:t>-based food web. Arctic, Antarctic and Alpine Research. 42: 297-305</a:t>
            </a:r>
            <a:r>
              <a:rPr lang="en-US" sz="7000" dirty="0" smtClean="0">
                <a:latin typeface="Tw Cen MT"/>
              </a:rPr>
              <a:t>.</a:t>
            </a:r>
          </a:p>
          <a:p>
            <a:r>
              <a:rPr lang="en-US" sz="7000" dirty="0" err="1">
                <a:latin typeface="Tw Cen MT"/>
              </a:rPr>
              <a:t>Spilman</a:t>
            </a:r>
            <a:r>
              <a:rPr lang="en-US" sz="7000" dirty="0">
                <a:latin typeface="Tw Cen MT"/>
              </a:rPr>
              <a:t>, T.J. (1967) The </a:t>
            </a:r>
            <a:r>
              <a:rPr lang="en-US" sz="7000" dirty="0" err="1">
                <a:latin typeface="Tw Cen MT"/>
              </a:rPr>
              <a:t>heteromerous</a:t>
            </a:r>
            <a:r>
              <a:rPr lang="en-US" sz="7000" dirty="0">
                <a:latin typeface="Tw Cen MT"/>
              </a:rPr>
              <a:t> intertidal beetles. Pac. Insects 9, 1–21</a:t>
            </a:r>
            <a:r>
              <a:rPr lang="en-US" sz="7000" dirty="0" smtClean="0">
                <a:latin typeface="Tw Cen MT"/>
              </a:rPr>
              <a:t>.</a:t>
            </a:r>
          </a:p>
          <a:p>
            <a:r>
              <a:rPr lang="en-US" sz="7000" dirty="0" err="1" smtClean="0">
                <a:latin typeface="Tw Cen MT"/>
              </a:rPr>
              <a:t>Zerche</a:t>
            </a:r>
            <a:r>
              <a:rPr lang="en-US" sz="7000" dirty="0">
                <a:latin typeface="Tw Cen MT"/>
              </a:rPr>
              <a:t>, L. 2004. Revision der </a:t>
            </a:r>
            <a:r>
              <a:rPr lang="en-US" sz="7000" dirty="0" err="1">
                <a:latin typeface="Tw Cen MT"/>
              </a:rPr>
              <a:t>Gattung</a:t>
            </a:r>
            <a:r>
              <a:rPr lang="en-US" sz="7000" dirty="0">
                <a:latin typeface="Tw Cen MT"/>
              </a:rPr>
              <a:t> Aegialites Mannerheim (</a:t>
            </a:r>
            <a:r>
              <a:rPr lang="en-US" sz="7000" dirty="0" err="1">
                <a:latin typeface="Tw Cen MT"/>
              </a:rPr>
              <a:t>Coleoptera</a:t>
            </a:r>
            <a:r>
              <a:rPr lang="en-US" sz="7000" dirty="0">
                <a:latin typeface="Tw Cen MT"/>
              </a:rPr>
              <a:t>: </a:t>
            </a:r>
            <a:r>
              <a:rPr lang="en-US" sz="7000" dirty="0" err="1">
                <a:latin typeface="Tw Cen MT"/>
              </a:rPr>
              <a:t>Salpingidae</a:t>
            </a:r>
            <a:r>
              <a:rPr lang="en-US" sz="7000" dirty="0">
                <a:latin typeface="Tw Cen MT"/>
              </a:rPr>
              <a:t>: </a:t>
            </a:r>
            <a:r>
              <a:rPr lang="en-US" sz="7000" dirty="0" err="1">
                <a:latin typeface="Tw Cen MT"/>
              </a:rPr>
              <a:t>Aegialitinae</a:t>
            </a:r>
            <a:r>
              <a:rPr lang="en-US" sz="7000" dirty="0">
                <a:latin typeface="Tw Cen MT"/>
              </a:rPr>
              <a:t>). </a:t>
            </a:r>
            <a:r>
              <a:rPr lang="en-US" sz="7000" dirty="0" err="1">
                <a:latin typeface="Tw Cen MT"/>
              </a:rPr>
              <a:t>Stuttgarter</a:t>
            </a:r>
            <a:r>
              <a:rPr lang="en-US" sz="7000" dirty="0">
                <a:latin typeface="Tw Cen MT"/>
              </a:rPr>
              <a:t> </a:t>
            </a:r>
            <a:r>
              <a:rPr lang="en-US" sz="7000" dirty="0" err="1">
                <a:latin typeface="Tw Cen MT"/>
              </a:rPr>
              <a:t>Beitrage</a:t>
            </a:r>
            <a:r>
              <a:rPr lang="en-US" sz="7000" dirty="0">
                <a:latin typeface="Tw Cen MT"/>
              </a:rPr>
              <a:t> </a:t>
            </a:r>
            <a:r>
              <a:rPr lang="en-US" sz="7000" dirty="0" err="1">
                <a:latin typeface="Tw Cen MT"/>
              </a:rPr>
              <a:t>zur</a:t>
            </a:r>
            <a:r>
              <a:rPr lang="en-US" sz="7000" dirty="0">
                <a:latin typeface="Tw Cen MT"/>
              </a:rPr>
              <a:t> </a:t>
            </a:r>
            <a:r>
              <a:rPr lang="en-US" sz="7000" dirty="0" err="1">
                <a:latin typeface="Tw Cen MT"/>
              </a:rPr>
              <a:t>Naturkunde</a:t>
            </a:r>
            <a:r>
              <a:rPr lang="en-US" sz="7000" dirty="0">
                <a:latin typeface="Tw Cen MT"/>
              </a:rPr>
              <a:t>, </a:t>
            </a:r>
            <a:r>
              <a:rPr lang="en-US" sz="7000" dirty="0" err="1">
                <a:latin typeface="Tw Cen MT"/>
              </a:rPr>
              <a:t>Serie</a:t>
            </a:r>
            <a:r>
              <a:rPr lang="en-US" sz="7000" dirty="0">
                <a:latin typeface="Tw Cen MT"/>
              </a:rPr>
              <a:t> A (</a:t>
            </a:r>
            <a:r>
              <a:rPr lang="en-US" sz="7000" dirty="0" err="1">
                <a:latin typeface="Tw Cen MT"/>
              </a:rPr>
              <a:t>Biologie</a:t>
            </a:r>
            <a:r>
              <a:rPr lang="en-US" sz="7000" dirty="0">
                <a:latin typeface="Tw Cen MT"/>
              </a:rPr>
              <a:t>), no. 666. 1-99</a:t>
            </a:r>
            <a:r>
              <a:rPr lang="en-US" sz="7000" dirty="0" smtClean="0">
                <a:latin typeface="Tw Cen MT"/>
              </a:rPr>
              <a:t>.</a:t>
            </a:r>
            <a:endParaRPr lang="en-US" sz="7000" dirty="0">
              <a:latin typeface="Tw Cen MT"/>
            </a:endParaRPr>
          </a:p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6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/>
              </a:rPr>
              <a:t>Overview</a:t>
            </a:r>
            <a:endParaRPr lang="en-US" dirty="0">
              <a:latin typeface="Tw Cen M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/>
              </a:rPr>
              <a:t>D</a:t>
            </a:r>
            <a:r>
              <a:rPr lang="en-US" dirty="0" smtClean="0">
                <a:latin typeface="Tw Cen MT"/>
              </a:rPr>
              <a:t>escription </a:t>
            </a:r>
            <a:r>
              <a:rPr lang="en-US" dirty="0" smtClean="0">
                <a:latin typeface="Tw Cen MT"/>
              </a:rPr>
              <a:t>of </a:t>
            </a:r>
            <a:r>
              <a:rPr lang="en-US" i="1" dirty="0" smtClean="0">
                <a:latin typeface="Tw Cen MT"/>
              </a:rPr>
              <a:t>Aegialites</a:t>
            </a:r>
          </a:p>
          <a:p>
            <a:r>
              <a:rPr lang="en-US" dirty="0" smtClean="0">
                <a:latin typeface="Tw Cen MT"/>
              </a:rPr>
              <a:t>Taxonomy and classification</a:t>
            </a:r>
          </a:p>
          <a:p>
            <a:r>
              <a:rPr lang="en-US" dirty="0" err="1" smtClean="0">
                <a:latin typeface="Tw Cen MT"/>
              </a:rPr>
              <a:t>Undescribed</a:t>
            </a:r>
            <a:r>
              <a:rPr lang="en-US" dirty="0" smtClean="0">
                <a:latin typeface="Tw Cen MT"/>
              </a:rPr>
              <a:t> </a:t>
            </a:r>
            <a:r>
              <a:rPr lang="en-US" i="1" dirty="0" smtClean="0">
                <a:latin typeface="Tw Cen MT"/>
              </a:rPr>
              <a:t>Aegialites </a:t>
            </a:r>
            <a:r>
              <a:rPr lang="en-US" dirty="0">
                <a:latin typeface="Tw Cen MT"/>
              </a:rPr>
              <a:t>population of </a:t>
            </a:r>
            <a:r>
              <a:rPr lang="en-US" dirty="0" err="1">
                <a:latin typeface="Tw Cen MT"/>
              </a:rPr>
              <a:t>Kasatochi</a:t>
            </a:r>
            <a:r>
              <a:rPr lang="en-US" dirty="0">
                <a:latin typeface="Tw Cen MT"/>
              </a:rPr>
              <a:t> </a:t>
            </a:r>
            <a:r>
              <a:rPr lang="en-US" dirty="0" smtClean="0">
                <a:latin typeface="Tw Cen MT"/>
              </a:rPr>
              <a:t>Island</a:t>
            </a:r>
          </a:p>
          <a:p>
            <a:r>
              <a:rPr lang="en-US" dirty="0" smtClean="0">
                <a:latin typeface="Tw Cen MT"/>
              </a:rPr>
              <a:t>Population structure of </a:t>
            </a:r>
            <a:r>
              <a:rPr lang="en-US" i="1" dirty="0" smtClean="0">
                <a:latin typeface="Tw Cen MT"/>
              </a:rPr>
              <a:t>Aegialites </a:t>
            </a:r>
            <a:r>
              <a:rPr lang="en-US" i="1" dirty="0" err="1" smtClean="0">
                <a:latin typeface="Tw Cen MT"/>
              </a:rPr>
              <a:t>debilis</a:t>
            </a:r>
            <a:r>
              <a:rPr lang="en-US" i="1" dirty="0" smtClean="0">
                <a:latin typeface="Tw Cen MT"/>
              </a:rPr>
              <a:t> </a:t>
            </a:r>
            <a:r>
              <a:rPr lang="en-US" dirty="0" smtClean="0">
                <a:latin typeface="Tw Cen MT"/>
              </a:rPr>
              <a:t>in Sitka</a:t>
            </a:r>
          </a:p>
          <a:p>
            <a:r>
              <a:rPr lang="en-US" dirty="0" smtClean="0">
                <a:latin typeface="Tw Cen MT"/>
              </a:rPr>
              <a:t>Similar studies of population structure</a:t>
            </a:r>
          </a:p>
          <a:p>
            <a:r>
              <a:rPr lang="en-US" dirty="0" smtClean="0">
                <a:latin typeface="Tw Cen MT"/>
              </a:rPr>
              <a:t>Literature Cited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</a:t>
            </a:r>
            <a:r>
              <a:rPr lang="en-US" i="1" dirty="0" smtClean="0"/>
              <a:t>Aegialites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44196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: </a:t>
            </a:r>
            <a:r>
              <a:rPr lang="en-US" dirty="0" err="1" smtClean="0"/>
              <a:t>Salpingidae</a:t>
            </a:r>
            <a:r>
              <a:rPr lang="en-US" dirty="0" smtClean="0"/>
              <a:t>: </a:t>
            </a:r>
            <a:r>
              <a:rPr lang="en-US" dirty="0" err="1" smtClean="0"/>
              <a:t>Aegialitinae</a:t>
            </a:r>
            <a:endParaRPr lang="en-US" dirty="0" smtClean="0"/>
          </a:p>
          <a:p>
            <a:r>
              <a:rPr lang="en-US" dirty="0" smtClean="0"/>
              <a:t>Wingless</a:t>
            </a:r>
          </a:p>
          <a:p>
            <a:r>
              <a:rPr lang="en-US" dirty="0" smtClean="0"/>
              <a:t>3-5mm in length</a:t>
            </a:r>
          </a:p>
          <a:p>
            <a:r>
              <a:rPr lang="en-US" dirty="0" smtClean="0"/>
              <a:t>Found in </a:t>
            </a:r>
            <a:r>
              <a:rPr lang="en-US" dirty="0"/>
              <a:t>intertidal rock </a:t>
            </a:r>
            <a:r>
              <a:rPr lang="en-US" dirty="0" smtClean="0"/>
              <a:t>crevices of the North Pacific</a:t>
            </a:r>
          </a:p>
          <a:p>
            <a:r>
              <a:rPr lang="en-US" dirty="0"/>
              <a:t>U</a:t>
            </a:r>
            <a:r>
              <a:rPr lang="en-US" dirty="0" smtClean="0"/>
              <a:t>pper </a:t>
            </a:r>
            <a:r>
              <a:rPr lang="en-US" dirty="0"/>
              <a:t>splash zone </a:t>
            </a:r>
            <a:endParaRPr lang="en-US" dirty="0" smtClean="0"/>
          </a:p>
          <a:p>
            <a:r>
              <a:rPr lang="en-US" dirty="0" smtClean="0"/>
              <a:t>Widely </a:t>
            </a:r>
            <a:r>
              <a:rPr lang="en-US" dirty="0" smtClean="0"/>
              <a:t>separated </a:t>
            </a:r>
            <a:r>
              <a:rPr lang="en-US" dirty="0" err="1" smtClean="0"/>
              <a:t>coxae</a:t>
            </a:r>
            <a:r>
              <a:rPr lang="en-US" dirty="0" smtClean="0"/>
              <a:t> and long tarsi </a:t>
            </a:r>
            <a:endParaRPr lang="en-US" dirty="0" smtClean="0"/>
          </a:p>
          <a:p>
            <a:r>
              <a:rPr lang="en-US" dirty="0" smtClean="0"/>
              <a:t>Range </a:t>
            </a:r>
            <a:r>
              <a:rPr lang="en-US" dirty="0" smtClean="0"/>
              <a:t>from northern California through Alaska and into the </a:t>
            </a:r>
            <a:r>
              <a:rPr lang="en-US" dirty="0" err="1" smtClean="0"/>
              <a:t>Kuriles</a:t>
            </a:r>
            <a:r>
              <a:rPr lang="en-US" dirty="0" smtClean="0"/>
              <a:t> and Japan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6" y="1752600"/>
            <a:ext cx="2981496" cy="2139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68" y="4114800"/>
            <a:ext cx="2938732" cy="1946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686" y="6122392"/>
            <a:ext cx="298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Photos by Matt Goff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0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200400" cy="45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Prime </a:t>
            </a:r>
            <a:r>
              <a:rPr lang="en-US" sz="2400" i="1" dirty="0" smtClean="0"/>
              <a:t>Aegialites</a:t>
            </a:r>
            <a:r>
              <a:rPr lang="en-US" sz="2400" i="1" baseline="0" dirty="0" smtClean="0"/>
              <a:t> </a:t>
            </a:r>
            <a:r>
              <a:rPr lang="en-US" sz="2400" i="0" baseline="0" dirty="0" smtClean="0"/>
              <a:t>habitat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8388"/>
            <a:ext cx="2590800" cy="3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 Steve Peek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First described by Mannerheim 1853 with </a:t>
            </a:r>
            <a:r>
              <a:rPr lang="en-US" i="1" dirty="0" smtClean="0"/>
              <a:t>A. </a:t>
            </a:r>
            <a:r>
              <a:rPr lang="en-US" i="1" dirty="0" err="1" smtClean="0"/>
              <a:t>debilis</a:t>
            </a:r>
            <a:r>
              <a:rPr lang="en-US" i="1" dirty="0" smtClean="0"/>
              <a:t> </a:t>
            </a:r>
            <a:endParaRPr lang="en-US" dirty="0" smtClean="0"/>
          </a:p>
          <a:p>
            <a:r>
              <a:rPr lang="en-US" dirty="0" err="1" smtClean="0"/>
              <a:t>Spilman</a:t>
            </a:r>
            <a:r>
              <a:rPr lang="en-US" dirty="0" smtClean="0"/>
              <a:t> (1964) revised the subfamily </a:t>
            </a:r>
            <a:r>
              <a:rPr lang="en-US" dirty="0" err="1" smtClean="0"/>
              <a:t>Aegialitinae</a:t>
            </a:r>
            <a:r>
              <a:rPr lang="en-US" dirty="0" smtClean="0"/>
              <a:t>, including </a:t>
            </a:r>
            <a:r>
              <a:rPr lang="en-US" i="1" dirty="0" smtClean="0"/>
              <a:t>Aegialites</a:t>
            </a:r>
            <a:r>
              <a:rPr lang="en-US" dirty="0" smtClean="0"/>
              <a:t> with </a:t>
            </a:r>
            <a:r>
              <a:rPr lang="en-US" i="1" dirty="0" err="1" smtClean="0"/>
              <a:t>Antarcticodomus</a:t>
            </a:r>
            <a:r>
              <a:rPr lang="en-US" dirty="0" smtClean="0"/>
              <a:t> and </a:t>
            </a:r>
            <a:r>
              <a:rPr lang="en-US" i="1" dirty="0" err="1" smtClean="0"/>
              <a:t>Elosoma</a:t>
            </a:r>
            <a:endParaRPr lang="en-US" i="1" dirty="0" smtClean="0"/>
          </a:p>
          <a:p>
            <a:r>
              <a:rPr lang="en-US" dirty="0" err="1" smtClean="0"/>
              <a:t>Zerche</a:t>
            </a:r>
            <a:r>
              <a:rPr lang="en-US" dirty="0" smtClean="0"/>
              <a:t> </a:t>
            </a:r>
            <a:r>
              <a:rPr lang="en-US" dirty="0"/>
              <a:t>(2004) revised the genus, increasing the number of species from 4 to </a:t>
            </a:r>
            <a:r>
              <a:rPr lang="en-US" dirty="0" smtClean="0"/>
              <a:t>30 based on male genitalia morphology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27" y="1066800"/>
            <a:ext cx="2465173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2748" y="4267200"/>
            <a:ext cx="27146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Spilman</a:t>
            </a:r>
            <a:r>
              <a:rPr lang="en-US" sz="1600" dirty="0" smtClean="0"/>
              <a:t> (1964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923472"/>
            <a:ext cx="8103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 species </a:t>
            </a:r>
            <a:r>
              <a:rPr lang="en-US" sz="2400" dirty="0"/>
              <a:t>is known from more than one </a:t>
            </a:r>
            <a:r>
              <a:rPr lang="en-US" sz="2400" dirty="0" smtClean="0"/>
              <a:t>location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Zerche</a:t>
            </a:r>
            <a:r>
              <a:rPr lang="en-US" sz="2400" dirty="0"/>
              <a:t> concluded that all </a:t>
            </a:r>
            <a:r>
              <a:rPr lang="en-US" sz="2400" i="1" dirty="0"/>
              <a:t>Aegialites</a:t>
            </a:r>
            <a:r>
              <a:rPr lang="en-US" sz="2400" dirty="0"/>
              <a:t> species are local </a:t>
            </a:r>
            <a:r>
              <a:rPr lang="en-US" sz="2400" dirty="0" smtClean="0"/>
              <a:t>endemics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2487"/>
            <a:ext cx="4236149" cy="64369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5124"/>
            <a:ext cx="8763000" cy="720905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343400"/>
            <a:ext cx="6096000" cy="1143000"/>
          </a:xfr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000" dirty="0" smtClean="0"/>
              <a:t>Possibly a </a:t>
            </a:r>
            <a:r>
              <a:rPr lang="en-US" sz="2000" dirty="0"/>
              <a:t>product of </a:t>
            </a:r>
            <a:r>
              <a:rPr lang="en-US" sz="2000" dirty="0" smtClean="0"/>
              <a:t>under-sampling</a:t>
            </a:r>
            <a:endParaRPr lang="en-US" sz="2000" dirty="0"/>
          </a:p>
          <a:p>
            <a:r>
              <a:rPr lang="en-US" sz="2000" dirty="0"/>
              <a:t>Populations have been found on every island recently surveyed (&gt;28) in the Aleutian Archipelago </a:t>
            </a:r>
            <a:endParaRPr lang="en-US" sz="2000" dirty="0" smtClean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1: The </a:t>
            </a:r>
            <a:r>
              <a:rPr lang="en-US" dirty="0" err="1" smtClean="0"/>
              <a:t>Undescribed</a:t>
            </a:r>
            <a:r>
              <a:rPr lang="en-US" dirty="0" smtClean="0"/>
              <a:t> Species of </a:t>
            </a:r>
            <a:r>
              <a:rPr lang="en-US" dirty="0" err="1" smtClean="0"/>
              <a:t>Kasatochi</a:t>
            </a:r>
            <a:r>
              <a:rPr lang="en-US" dirty="0" smtClean="0"/>
              <a:t>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13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 </a:t>
            </a:r>
            <a:r>
              <a:rPr lang="en-US" dirty="0" err="1" smtClean="0"/>
              <a:t>stratovolcano</a:t>
            </a:r>
            <a:endParaRPr lang="en-US" dirty="0" smtClean="0"/>
          </a:p>
          <a:p>
            <a:r>
              <a:rPr lang="en-US" dirty="0" smtClean="0"/>
              <a:t>Dr. Derek Sikes sampled for terrestrial arthropods in June 2008 as part of a USFWS inventory of the Aleutian Islands</a:t>
            </a:r>
          </a:p>
          <a:p>
            <a:r>
              <a:rPr lang="en-US" dirty="0" smtClean="0"/>
              <a:t>Six specimens of </a:t>
            </a:r>
            <a:r>
              <a:rPr lang="en-US" i="1" dirty="0" smtClean="0"/>
              <a:t>Aegialites</a:t>
            </a:r>
            <a:r>
              <a:rPr lang="en-US" dirty="0" smtClean="0"/>
              <a:t> were found and determined to be </a:t>
            </a:r>
            <a:r>
              <a:rPr lang="en-US" dirty="0" err="1" smtClean="0"/>
              <a:t>undescribed</a:t>
            </a:r>
            <a:r>
              <a:rPr lang="en-US" dirty="0" smtClean="0"/>
              <a:t> by V. </a:t>
            </a:r>
            <a:r>
              <a:rPr lang="en-US" dirty="0" err="1" smtClean="0"/>
              <a:t>Gusarov</a:t>
            </a:r>
            <a:endParaRPr lang="en-US" dirty="0" smtClean="0"/>
          </a:p>
          <a:p>
            <a:r>
              <a:rPr lang="en-US" dirty="0" err="1" smtClean="0"/>
              <a:t>Kasatochi</a:t>
            </a:r>
            <a:r>
              <a:rPr lang="en-US" dirty="0" smtClean="0"/>
              <a:t> erupted </a:t>
            </a:r>
            <a:r>
              <a:rPr lang="en-US" dirty="0" smtClean="0"/>
              <a:t>in </a:t>
            </a:r>
            <a:r>
              <a:rPr lang="en-US" dirty="0" smtClean="0"/>
              <a:t>August 2008, burying the island in ash and pyroclastic flow (Sikes and </a:t>
            </a:r>
            <a:r>
              <a:rPr lang="en-US" dirty="0" err="1" smtClean="0"/>
              <a:t>Slowik</a:t>
            </a:r>
            <a:r>
              <a:rPr lang="en-US" dirty="0" smtClean="0"/>
              <a:t> 2010)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0" y="3981450"/>
            <a:ext cx="3429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37" y="3981450"/>
            <a:ext cx="3429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6276201"/>
            <a:ext cx="283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George </a:t>
            </a:r>
            <a:r>
              <a:rPr lang="en-US" sz="1200" dirty="0" err="1" smtClean="0"/>
              <a:t>Esslinger</a:t>
            </a:r>
            <a:r>
              <a:rPr lang="en-US" sz="1200" dirty="0" smtClean="0"/>
              <a:t>, USGS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038663" y="6290101"/>
            <a:ext cx="283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Vernon Byrd, USFWS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8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Alas Poor Species, We Hardly Knew 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/>
              <a:t>Sikes has returned </a:t>
            </a:r>
            <a:r>
              <a:rPr lang="en-US" dirty="0" smtClean="0"/>
              <a:t>every following year to </a:t>
            </a:r>
            <a:r>
              <a:rPr lang="en-US" dirty="0"/>
              <a:t>collect arthropods and document the ecosystem’s </a:t>
            </a:r>
            <a:r>
              <a:rPr lang="en-US" dirty="0" smtClean="0"/>
              <a:t>recovery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suitable </a:t>
            </a:r>
            <a:r>
              <a:rPr lang="en-US" i="1" dirty="0"/>
              <a:t>Aegialites </a:t>
            </a:r>
            <a:r>
              <a:rPr lang="en-US" dirty="0"/>
              <a:t>habitat seems to be </a:t>
            </a:r>
            <a:r>
              <a:rPr lang="en-US" dirty="0" smtClean="0"/>
              <a:t>destroyed </a:t>
            </a:r>
          </a:p>
          <a:p>
            <a:r>
              <a:rPr lang="en-US" dirty="0" smtClean="0"/>
              <a:t>N</a:t>
            </a:r>
            <a:r>
              <a:rPr lang="en-US" dirty="0" smtClean="0"/>
              <a:t>o </a:t>
            </a:r>
            <a:r>
              <a:rPr lang="en-US" i="1" dirty="0"/>
              <a:t>Aegialites </a:t>
            </a:r>
            <a:r>
              <a:rPr lang="en-US" dirty="0"/>
              <a:t>have been collected </a:t>
            </a:r>
            <a:r>
              <a:rPr lang="en-US" dirty="0" smtClean="0"/>
              <a:t>since</a:t>
            </a:r>
            <a:endParaRPr lang="en-US" dirty="0"/>
          </a:p>
          <a:p>
            <a:r>
              <a:rPr lang="en-US" dirty="0" smtClean="0"/>
              <a:t>Has this new species gone extinct?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" y="4499548"/>
            <a:ext cx="8686800" cy="142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867400"/>
            <a:ext cx="283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Gary Drew, USGS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4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686</Words>
  <Application>Microsoft Office PowerPoint</Application>
  <PresentationFormat>On-screen Show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Thatch</vt:lpstr>
      <vt:lpstr>Office Theme</vt:lpstr>
      <vt:lpstr>Speciation and Population Structure of Aegialites Beetles</vt:lpstr>
      <vt:lpstr>Overview</vt:lpstr>
      <vt:lpstr>An Introduction to Aegialites</vt:lpstr>
      <vt:lpstr>Prime Aegialites habitat</vt:lpstr>
      <vt:lpstr>Taxonomy</vt:lpstr>
      <vt:lpstr>PowerPoint Presentation</vt:lpstr>
      <vt:lpstr>PowerPoint Presentation</vt:lpstr>
      <vt:lpstr>Part 1: The Undescribed Species of Kasatochi Island</vt:lpstr>
      <vt:lpstr>Alas Poor Species, We Hardly Knew Ye</vt:lpstr>
      <vt:lpstr>Methods</vt:lpstr>
      <vt:lpstr>PowerPoint Presentation</vt:lpstr>
      <vt:lpstr>Possible Outcomes</vt:lpstr>
      <vt:lpstr>Part 2: Aegialites at a Finer Scale Sitka Population Structure</vt:lpstr>
      <vt:lpstr>PowerPoint Presentation</vt:lpstr>
      <vt:lpstr>A Similar Approach:  Hojito et al 2010</vt:lpstr>
      <vt:lpstr>PowerPoint Presentation</vt:lpstr>
      <vt:lpstr>PowerPoint Presentation</vt:lpstr>
      <vt:lpstr>PowerPoint Presentation</vt:lpstr>
      <vt:lpstr>Literature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Casey</dc:creator>
  <cp:lastModifiedBy>Casey</cp:lastModifiedBy>
  <cp:revision>79</cp:revision>
  <dcterms:created xsi:type="dcterms:W3CDTF">2012-01-14T21:05:42Z</dcterms:created>
  <dcterms:modified xsi:type="dcterms:W3CDTF">2012-01-28T17:41:24Z</dcterms:modified>
</cp:coreProperties>
</file>