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94" r:id="rId2"/>
    <p:sldId id="310" r:id="rId3"/>
    <p:sldId id="316" r:id="rId4"/>
    <p:sldId id="261" r:id="rId5"/>
    <p:sldId id="273" r:id="rId6"/>
    <p:sldId id="269" r:id="rId7"/>
    <p:sldId id="276" r:id="rId8"/>
    <p:sldId id="270" r:id="rId9"/>
    <p:sldId id="268" r:id="rId10"/>
    <p:sldId id="272" r:id="rId11"/>
    <p:sldId id="262" r:id="rId12"/>
    <p:sldId id="278" r:id="rId13"/>
    <p:sldId id="279" r:id="rId14"/>
    <p:sldId id="285" r:id="rId15"/>
    <p:sldId id="277" r:id="rId16"/>
    <p:sldId id="280" r:id="rId17"/>
    <p:sldId id="281" r:id="rId18"/>
    <p:sldId id="314" r:id="rId19"/>
    <p:sldId id="291" r:id="rId20"/>
    <p:sldId id="263" r:id="rId21"/>
    <p:sldId id="308" r:id="rId22"/>
    <p:sldId id="299" r:id="rId23"/>
    <p:sldId id="298" r:id="rId24"/>
    <p:sldId id="300" r:id="rId25"/>
    <p:sldId id="296" r:id="rId26"/>
    <p:sldId id="312" r:id="rId27"/>
    <p:sldId id="313" r:id="rId28"/>
    <p:sldId id="297" r:id="rId29"/>
    <p:sldId id="290" r:id="rId30"/>
    <p:sldId id="301" r:id="rId31"/>
    <p:sldId id="257" r:id="rId32"/>
    <p:sldId id="304" r:id="rId33"/>
    <p:sldId id="302" r:id="rId34"/>
    <p:sldId id="306" r:id="rId35"/>
    <p:sldId id="266" r:id="rId36"/>
    <p:sldId id="307" r:id="rId37"/>
    <p:sldId id="265" r:id="rId38"/>
    <p:sldId id="283" r:id="rId39"/>
    <p:sldId id="305" r:id="rId40"/>
    <p:sldId id="275" r:id="rId41"/>
  </p:sldIdLst>
  <p:sldSz cx="9144000" cy="6858000" type="screen4x3"/>
  <p:notesSz cx="7086600" cy="9080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B1CFA9"/>
    <a:srgbClr val="98B38F"/>
    <a:srgbClr val="B9C9A3"/>
    <a:srgbClr val="ADC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13" autoAdjust="0"/>
    <p:restoredTop sz="88327" autoAdjust="0"/>
  </p:normalViewPr>
  <p:slideViewPr>
    <p:cSldViewPr>
      <p:cViewPr varScale="1">
        <p:scale>
          <a:sx n="90" d="100"/>
          <a:sy n="90" d="100"/>
        </p:scale>
        <p:origin x="-1090" y="-7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Brandi\My%20Documents\Brandi\Work%20Backup\CRP\CRP%20Spiders%20All\ALL\Data%20Analysis%20Files\Seasonal%20Abundance\topfour2006%20-%20famwdate%20-%20seasonal%20abundance%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Brandi\My%20Documents\Brandi\Work%20Backup\CRP\CRP%20Spiders%20All\ALL\Data%20Analysis%20Files\Seasonal%20Abundance\2007allwdates%20-%20seasonal%20abundance%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Brandi\My%20Documents\Brandi\Work%20Backup\CRP\CRP%20Spiders%20All\ALL\Data%20Analysis%20Files\Species%20Diversity\STATS%20Output\2006-07%20-%20YOUNG_OLD%20-%20diversity%20-%20100wreplc%20-%20STAT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Brandi\My%20Documents\Brandi\Work%20Backup\CRP\CRP%20Spiders%20All\ALL\Species%20Rank%20Abundanc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Brandi\My%20Documents\Brandi\Work%20Backup\CRP\CRP%20Spiders%20All\ALL\Species%20Rank%20Abund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51775107058983E-2"/>
          <c:y val="2.6452791374051217E-2"/>
          <c:w val="0.87951051134685332"/>
          <c:h val="0.85472204724409984"/>
        </c:manualLayout>
      </c:layout>
      <c:scatterChart>
        <c:scatterStyle val="lineMarker"/>
        <c:varyColors val="0"/>
        <c:ser>
          <c:idx val="0"/>
          <c:order val="0"/>
          <c:tx>
            <c:strRef>
              <c:f>Sheet1!$H$1</c:f>
              <c:strCache>
                <c:ptCount val="1"/>
                <c:pt idx="0">
                  <c:v>Total Spider Abundance</c:v>
                </c:pt>
              </c:strCache>
            </c:strRef>
          </c:tx>
          <c:marker>
            <c:symbol val="none"/>
          </c:marker>
          <c:xVal>
            <c:numRef>
              <c:f>Sheet1!$A$2:$A$21</c:f>
              <c:numCache>
                <c:formatCode>d\-mmm</c:formatCode>
                <c:ptCount val="20"/>
                <c:pt idx="0">
                  <c:v>40342</c:v>
                </c:pt>
                <c:pt idx="1">
                  <c:v>40349</c:v>
                </c:pt>
                <c:pt idx="2">
                  <c:v>40356</c:v>
                </c:pt>
                <c:pt idx="3">
                  <c:v>40364</c:v>
                </c:pt>
                <c:pt idx="4">
                  <c:v>40370</c:v>
                </c:pt>
                <c:pt idx="5">
                  <c:v>40377</c:v>
                </c:pt>
                <c:pt idx="6">
                  <c:v>40384</c:v>
                </c:pt>
                <c:pt idx="7">
                  <c:v>40391</c:v>
                </c:pt>
                <c:pt idx="8">
                  <c:v>40398</c:v>
                </c:pt>
                <c:pt idx="9">
                  <c:v>40405</c:v>
                </c:pt>
                <c:pt idx="10">
                  <c:v>40412</c:v>
                </c:pt>
                <c:pt idx="11">
                  <c:v>40422</c:v>
                </c:pt>
                <c:pt idx="12">
                  <c:v>40429</c:v>
                </c:pt>
                <c:pt idx="13">
                  <c:v>40436</c:v>
                </c:pt>
                <c:pt idx="14">
                  <c:v>40443</c:v>
                </c:pt>
                <c:pt idx="15">
                  <c:v>40450</c:v>
                </c:pt>
                <c:pt idx="16">
                  <c:v>40457</c:v>
                </c:pt>
                <c:pt idx="17">
                  <c:v>40464</c:v>
                </c:pt>
                <c:pt idx="18">
                  <c:v>40471</c:v>
                </c:pt>
                <c:pt idx="19">
                  <c:v>40478</c:v>
                </c:pt>
              </c:numCache>
            </c:numRef>
          </c:xVal>
          <c:yVal>
            <c:numRef>
              <c:f>Sheet1!$H$2:$H$21</c:f>
              <c:numCache>
                <c:formatCode>General</c:formatCode>
                <c:ptCount val="20"/>
                <c:pt idx="0">
                  <c:v>557</c:v>
                </c:pt>
                <c:pt idx="1">
                  <c:v>522</c:v>
                </c:pt>
                <c:pt idx="2">
                  <c:v>242</c:v>
                </c:pt>
                <c:pt idx="3">
                  <c:v>382</c:v>
                </c:pt>
                <c:pt idx="4">
                  <c:v>244</c:v>
                </c:pt>
                <c:pt idx="5">
                  <c:v>207</c:v>
                </c:pt>
                <c:pt idx="6">
                  <c:v>226</c:v>
                </c:pt>
                <c:pt idx="7">
                  <c:v>209</c:v>
                </c:pt>
                <c:pt idx="8">
                  <c:v>154</c:v>
                </c:pt>
                <c:pt idx="9">
                  <c:v>95</c:v>
                </c:pt>
                <c:pt idx="10">
                  <c:v>81</c:v>
                </c:pt>
                <c:pt idx="11">
                  <c:v>44</c:v>
                </c:pt>
                <c:pt idx="12">
                  <c:v>51</c:v>
                </c:pt>
                <c:pt idx="13">
                  <c:v>78</c:v>
                </c:pt>
                <c:pt idx="14">
                  <c:v>56</c:v>
                </c:pt>
                <c:pt idx="15">
                  <c:v>45</c:v>
                </c:pt>
                <c:pt idx="16">
                  <c:v>45</c:v>
                </c:pt>
                <c:pt idx="17">
                  <c:v>64</c:v>
                </c:pt>
                <c:pt idx="18">
                  <c:v>46</c:v>
                </c:pt>
                <c:pt idx="19">
                  <c:v>3</c:v>
                </c:pt>
              </c:numCache>
            </c:numRef>
          </c:yVal>
          <c:smooth val="0"/>
        </c:ser>
        <c:dLbls>
          <c:showLegendKey val="0"/>
          <c:showVal val="0"/>
          <c:showCatName val="0"/>
          <c:showSerName val="0"/>
          <c:showPercent val="0"/>
          <c:showBubbleSize val="0"/>
        </c:dLbls>
        <c:axId val="97311360"/>
        <c:axId val="97313152"/>
      </c:scatterChart>
      <c:valAx>
        <c:axId val="97311360"/>
        <c:scaling>
          <c:orientation val="minMax"/>
        </c:scaling>
        <c:delete val="0"/>
        <c:axPos val="b"/>
        <c:numFmt formatCode="d\-mmm" sourceLinked="1"/>
        <c:majorTickMark val="out"/>
        <c:minorTickMark val="none"/>
        <c:tickLblPos val="nextTo"/>
        <c:txPr>
          <a:bodyPr/>
          <a:lstStyle/>
          <a:p>
            <a:pPr>
              <a:defRPr sz="1200" baseline="0">
                <a:latin typeface="Arial" pitchFamily="34" charset="0"/>
                <a:cs typeface="Arial" pitchFamily="34" charset="0"/>
              </a:defRPr>
            </a:pPr>
            <a:endParaRPr lang="en-US"/>
          </a:p>
        </c:txPr>
        <c:crossAx val="97313152"/>
        <c:crosses val="autoZero"/>
        <c:crossBetween val="midCat"/>
      </c:valAx>
      <c:valAx>
        <c:axId val="97313152"/>
        <c:scaling>
          <c:orientation val="minMax"/>
        </c:scaling>
        <c:delete val="0"/>
        <c:axPos val="l"/>
        <c:majorGridlines/>
        <c:numFmt formatCode="General" sourceLinked="1"/>
        <c:majorTickMark val="out"/>
        <c:minorTickMark val="none"/>
        <c:tickLblPos val="nextTo"/>
        <c:crossAx val="97311360"/>
        <c:crossesAt val="0"/>
        <c:crossBetween val="midCat"/>
        <c:majorUnit val="75"/>
      </c:valAx>
      <c:spPr>
        <a:gradFill>
          <a:gsLst>
            <a:gs pos="0">
              <a:srgbClr val="72A376">
                <a:tint val="66000"/>
                <a:satMod val="160000"/>
              </a:srgbClr>
            </a:gs>
            <a:gs pos="50000">
              <a:srgbClr val="72A376">
                <a:tint val="44500"/>
                <a:satMod val="160000"/>
              </a:srgbClr>
            </a:gs>
            <a:gs pos="100000">
              <a:srgbClr val="72A376">
                <a:tint val="23500"/>
                <a:satMod val="160000"/>
              </a:srgbClr>
            </a:gs>
          </a:gsLst>
          <a:lin ang="5400000" scaled="0"/>
        </a:gradFill>
      </c:spPr>
    </c:plotArea>
    <c:legend>
      <c:legendPos val="r"/>
      <c:legendEntry>
        <c:idx val="0"/>
        <c:txPr>
          <a:bodyPr/>
          <a:lstStyle/>
          <a:p>
            <a:pPr>
              <a:defRPr>
                <a:solidFill>
                  <a:schemeClr val="bg1"/>
                </a:solidFill>
                <a:latin typeface="Arial" pitchFamily="34" charset="0"/>
                <a:cs typeface="Arial" pitchFamily="34" charset="0"/>
              </a:defRPr>
            </a:pPr>
            <a:endParaRPr lang="en-US"/>
          </a:p>
        </c:txPr>
      </c:legendEntry>
      <c:layout>
        <c:manualLayout>
          <c:xMode val="edge"/>
          <c:yMode val="edge"/>
          <c:x val="0.48319576432256434"/>
          <c:y val="0.46116904305880685"/>
          <c:w val="0.42914135733033371"/>
          <c:h val="6.027637795275597E-2"/>
        </c:manualLayout>
      </c:layout>
      <c:overlay val="0"/>
      <c:txPr>
        <a:bodyPr/>
        <a:lstStyle/>
        <a:p>
          <a:pPr>
            <a:defRPr>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4889007518128"/>
          <c:y val="5.1400590551181104E-2"/>
          <c:w val="0.82728237095362744"/>
          <c:h val="0.77507691746865393"/>
        </c:manualLayout>
      </c:layout>
      <c:scatterChart>
        <c:scatterStyle val="lineMarker"/>
        <c:varyColors val="0"/>
        <c:ser>
          <c:idx val="0"/>
          <c:order val="0"/>
          <c:tx>
            <c:strRef>
              <c:f>Sheet1!$H$1</c:f>
              <c:strCache>
                <c:ptCount val="1"/>
                <c:pt idx="0">
                  <c:v>Total Spider Abundance</c:v>
                </c:pt>
              </c:strCache>
            </c:strRef>
          </c:tx>
          <c:marker>
            <c:symbol val="none"/>
          </c:marker>
          <c:xVal>
            <c:numRef>
              <c:f>Sheet1!$A$2:$A$20</c:f>
              <c:numCache>
                <c:formatCode>d\-mmm</c:formatCode>
                <c:ptCount val="19"/>
                <c:pt idx="0">
                  <c:v>40323</c:v>
                </c:pt>
                <c:pt idx="1">
                  <c:v>40330</c:v>
                </c:pt>
                <c:pt idx="2">
                  <c:v>40337</c:v>
                </c:pt>
                <c:pt idx="3">
                  <c:v>40344</c:v>
                </c:pt>
                <c:pt idx="4">
                  <c:v>40351</c:v>
                </c:pt>
                <c:pt idx="5">
                  <c:v>40358</c:v>
                </c:pt>
                <c:pt idx="6">
                  <c:v>40365</c:v>
                </c:pt>
                <c:pt idx="7">
                  <c:v>40372</c:v>
                </c:pt>
                <c:pt idx="8">
                  <c:v>40379</c:v>
                </c:pt>
                <c:pt idx="9">
                  <c:v>40386</c:v>
                </c:pt>
                <c:pt idx="10">
                  <c:v>40393</c:v>
                </c:pt>
                <c:pt idx="11">
                  <c:v>40400</c:v>
                </c:pt>
                <c:pt idx="12">
                  <c:v>40407</c:v>
                </c:pt>
                <c:pt idx="13">
                  <c:v>40414</c:v>
                </c:pt>
                <c:pt idx="14">
                  <c:v>40421</c:v>
                </c:pt>
                <c:pt idx="15">
                  <c:v>40435</c:v>
                </c:pt>
                <c:pt idx="16">
                  <c:v>40443</c:v>
                </c:pt>
                <c:pt idx="17">
                  <c:v>40449</c:v>
                </c:pt>
                <c:pt idx="18">
                  <c:v>40457</c:v>
                </c:pt>
              </c:numCache>
            </c:numRef>
          </c:xVal>
          <c:yVal>
            <c:numRef>
              <c:f>Sheet1!$H$2:$H$20</c:f>
              <c:numCache>
                <c:formatCode>General</c:formatCode>
                <c:ptCount val="19"/>
                <c:pt idx="0">
                  <c:v>707</c:v>
                </c:pt>
                <c:pt idx="1">
                  <c:v>597</c:v>
                </c:pt>
                <c:pt idx="2">
                  <c:v>688</c:v>
                </c:pt>
                <c:pt idx="3">
                  <c:v>683</c:v>
                </c:pt>
                <c:pt idx="4">
                  <c:v>936</c:v>
                </c:pt>
                <c:pt idx="5">
                  <c:v>531</c:v>
                </c:pt>
                <c:pt idx="6">
                  <c:v>320</c:v>
                </c:pt>
                <c:pt idx="7">
                  <c:v>432</c:v>
                </c:pt>
                <c:pt idx="8">
                  <c:v>439</c:v>
                </c:pt>
                <c:pt idx="9">
                  <c:v>492</c:v>
                </c:pt>
                <c:pt idx="10">
                  <c:v>200</c:v>
                </c:pt>
                <c:pt idx="11">
                  <c:v>129</c:v>
                </c:pt>
                <c:pt idx="12">
                  <c:v>112</c:v>
                </c:pt>
                <c:pt idx="13">
                  <c:v>134</c:v>
                </c:pt>
                <c:pt idx="14">
                  <c:v>102</c:v>
                </c:pt>
                <c:pt idx="15">
                  <c:v>203</c:v>
                </c:pt>
                <c:pt idx="16">
                  <c:v>133</c:v>
                </c:pt>
                <c:pt idx="17">
                  <c:v>53</c:v>
                </c:pt>
                <c:pt idx="18">
                  <c:v>87</c:v>
                </c:pt>
              </c:numCache>
            </c:numRef>
          </c:yVal>
          <c:smooth val="0"/>
        </c:ser>
        <c:dLbls>
          <c:showLegendKey val="0"/>
          <c:showVal val="0"/>
          <c:showCatName val="0"/>
          <c:showSerName val="0"/>
          <c:showPercent val="0"/>
          <c:showBubbleSize val="0"/>
        </c:dLbls>
        <c:axId val="33850112"/>
        <c:axId val="33851648"/>
      </c:scatterChart>
      <c:valAx>
        <c:axId val="33850112"/>
        <c:scaling>
          <c:orientation val="minMax"/>
        </c:scaling>
        <c:delete val="0"/>
        <c:axPos val="b"/>
        <c:numFmt formatCode="d\-mmm" sourceLinked="1"/>
        <c:majorTickMark val="out"/>
        <c:minorTickMark val="none"/>
        <c:tickLblPos val="nextTo"/>
        <c:txPr>
          <a:bodyPr/>
          <a:lstStyle/>
          <a:p>
            <a:pPr>
              <a:defRPr sz="1200" baseline="0">
                <a:latin typeface="Arial" pitchFamily="34" charset="0"/>
                <a:cs typeface="Arial" pitchFamily="34" charset="0"/>
              </a:defRPr>
            </a:pPr>
            <a:endParaRPr lang="en-US"/>
          </a:p>
        </c:txPr>
        <c:crossAx val="33851648"/>
        <c:crosses val="autoZero"/>
        <c:crossBetween val="midCat"/>
      </c:valAx>
      <c:valAx>
        <c:axId val="33851648"/>
        <c:scaling>
          <c:orientation val="minMax"/>
        </c:scaling>
        <c:delete val="0"/>
        <c:axPos val="l"/>
        <c:majorGridlines/>
        <c:numFmt formatCode="General" sourceLinked="1"/>
        <c:majorTickMark val="out"/>
        <c:minorTickMark val="none"/>
        <c:tickLblPos val="nextTo"/>
        <c:crossAx val="33850112"/>
        <c:crossesAt val="707"/>
        <c:crossBetween val="midCat"/>
      </c:valAx>
      <c:spPr>
        <a:gradFill>
          <a:gsLst>
            <a:gs pos="0">
              <a:srgbClr val="72A376">
                <a:tint val="66000"/>
                <a:satMod val="160000"/>
              </a:srgbClr>
            </a:gs>
            <a:gs pos="50000">
              <a:srgbClr val="72A376">
                <a:tint val="44500"/>
                <a:satMod val="160000"/>
              </a:srgbClr>
            </a:gs>
            <a:gs pos="100000">
              <a:srgbClr val="72A376">
                <a:tint val="23500"/>
                <a:satMod val="160000"/>
              </a:srgbClr>
            </a:gs>
          </a:gsLst>
          <a:lin ang="5400000" scaled="0"/>
        </a:gradFill>
      </c:spPr>
    </c:plotArea>
    <c:legend>
      <c:legendPos val="r"/>
      <c:layout>
        <c:manualLayout>
          <c:xMode val="edge"/>
          <c:yMode val="edge"/>
          <c:x val="0.50726833933893856"/>
          <c:y val="0.44590813648293964"/>
          <c:w val="0.41050524934383231"/>
          <c:h val="6.4294803149606533E-2"/>
        </c:manualLayout>
      </c:layout>
      <c:overlay val="0"/>
      <c:txPr>
        <a:bodyPr/>
        <a:lstStyle/>
        <a:p>
          <a:pPr>
            <a:defRPr sz="1000">
              <a:solidFill>
                <a:schemeClr val="bg1"/>
              </a:solidFill>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6698619194342"/>
          <c:y val="8.417663364775449E-2"/>
          <c:w val="0.83767203012666891"/>
          <c:h val="0.75908964979018034"/>
        </c:manualLayout>
      </c:layout>
      <c:scatterChart>
        <c:scatterStyle val="lineMarker"/>
        <c:varyColors val="0"/>
        <c:ser>
          <c:idx val="0"/>
          <c:order val="0"/>
          <c:tx>
            <c:v>Sobs OLD</c:v>
          </c:tx>
          <c:spPr>
            <a:ln>
              <a:solidFill>
                <a:prstClr val="black"/>
              </a:solidFill>
            </a:ln>
          </c:spPr>
          <c:marker>
            <c:symbol val="none"/>
          </c:marker>
          <c:xVal>
            <c:numRef>
              <c:f>'2006-07 - OLD'!$B$2:$B$761</c:f>
              <c:numCache>
                <c:formatCode>General</c:formatCode>
                <c:ptCount val="760"/>
                <c:pt idx="0">
                  <c:v>4.28</c:v>
                </c:pt>
                <c:pt idx="1">
                  <c:v>8.57</c:v>
                </c:pt>
                <c:pt idx="2">
                  <c:v>12.850000000000026</c:v>
                </c:pt>
                <c:pt idx="3">
                  <c:v>17.130000000000031</c:v>
                </c:pt>
                <c:pt idx="4">
                  <c:v>21.41</c:v>
                </c:pt>
                <c:pt idx="5">
                  <c:v>25.7</c:v>
                </c:pt>
                <c:pt idx="6">
                  <c:v>29.979999999999986</c:v>
                </c:pt>
                <c:pt idx="7">
                  <c:v>34.260000000000012</c:v>
                </c:pt>
                <c:pt idx="8">
                  <c:v>38.54</c:v>
                </c:pt>
                <c:pt idx="9">
                  <c:v>42.83</c:v>
                </c:pt>
                <c:pt idx="10">
                  <c:v>47.11</c:v>
                </c:pt>
                <c:pt idx="11">
                  <c:v>51.39</c:v>
                </c:pt>
                <c:pt idx="12">
                  <c:v>55.67</c:v>
                </c:pt>
                <c:pt idx="13">
                  <c:v>59.96</c:v>
                </c:pt>
                <c:pt idx="14">
                  <c:v>64.239999999999995</c:v>
                </c:pt>
                <c:pt idx="15">
                  <c:v>68.52</c:v>
                </c:pt>
                <c:pt idx="16">
                  <c:v>72.81</c:v>
                </c:pt>
                <c:pt idx="17">
                  <c:v>77.09</c:v>
                </c:pt>
                <c:pt idx="18">
                  <c:v>81.36999999999999</c:v>
                </c:pt>
                <c:pt idx="19">
                  <c:v>85.649999999999991</c:v>
                </c:pt>
                <c:pt idx="20">
                  <c:v>89.940000000000026</c:v>
                </c:pt>
                <c:pt idx="21">
                  <c:v>94.22</c:v>
                </c:pt>
                <c:pt idx="22">
                  <c:v>98.5</c:v>
                </c:pt>
                <c:pt idx="23">
                  <c:v>102.78</c:v>
                </c:pt>
                <c:pt idx="24">
                  <c:v>107.07</c:v>
                </c:pt>
                <c:pt idx="25">
                  <c:v>111.35</c:v>
                </c:pt>
                <c:pt idx="26">
                  <c:v>115.63</c:v>
                </c:pt>
                <c:pt idx="27">
                  <c:v>119.91000000000012</c:v>
                </c:pt>
                <c:pt idx="28">
                  <c:v>124.2</c:v>
                </c:pt>
                <c:pt idx="29">
                  <c:v>128.47999999999999</c:v>
                </c:pt>
                <c:pt idx="30">
                  <c:v>132.76</c:v>
                </c:pt>
                <c:pt idx="31">
                  <c:v>137.05000000000001</c:v>
                </c:pt>
                <c:pt idx="32">
                  <c:v>141.33000000000001</c:v>
                </c:pt>
                <c:pt idx="33">
                  <c:v>145.60999999999999</c:v>
                </c:pt>
                <c:pt idx="34">
                  <c:v>149.89000000000001</c:v>
                </c:pt>
                <c:pt idx="35">
                  <c:v>154.18</c:v>
                </c:pt>
                <c:pt idx="36">
                  <c:v>158.46</c:v>
                </c:pt>
                <c:pt idx="37">
                  <c:v>162.73999999999998</c:v>
                </c:pt>
                <c:pt idx="38">
                  <c:v>167.02</c:v>
                </c:pt>
                <c:pt idx="39">
                  <c:v>171.31</c:v>
                </c:pt>
                <c:pt idx="40">
                  <c:v>175.59</c:v>
                </c:pt>
                <c:pt idx="41">
                  <c:v>179.87</c:v>
                </c:pt>
                <c:pt idx="42">
                  <c:v>184.15</c:v>
                </c:pt>
                <c:pt idx="43">
                  <c:v>188.44</c:v>
                </c:pt>
                <c:pt idx="44">
                  <c:v>192.72</c:v>
                </c:pt>
                <c:pt idx="45">
                  <c:v>197</c:v>
                </c:pt>
                <c:pt idx="46">
                  <c:v>201.29</c:v>
                </c:pt>
                <c:pt idx="47">
                  <c:v>205.57</c:v>
                </c:pt>
                <c:pt idx="48">
                  <c:v>209.85000000000053</c:v>
                </c:pt>
                <c:pt idx="49">
                  <c:v>214.13</c:v>
                </c:pt>
                <c:pt idx="50">
                  <c:v>218.42000000000004</c:v>
                </c:pt>
                <c:pt idx="51">
                  <c:v>222.7</c:v>
                </c:pt>
                <c:pt idx="52">
                  <c:v>226.98000000000027</c:v>
                </c:pt>
                <c:pt idx="53">
                  <c:v>231.26</c:v>
                </c:pt>
                <c:pt idx="54">
                  <c:v>235.55</c:v>
                </c:pt>
                <c:pt idx="55">
                  <c:v>239.83</c:v>
                </c:pt>
                <c:pt idx="56">
                  <c:v>244.10999999999999</c:v>
                </c:pt>
                <c:pt idx="57">
                  <c:v>248.39000000000001</c:v>
                </c:pt>
                <c:pt idx="58">
                  <c:v>252.68</c:v>
                </c:pt>
                <c:pt idx="59">
                  <c:v>256.95999999999964</c:v>
                </c:pt>
                <c:pt idx="60">
                  <c:v>261.24</c:v>
                </c:pt>
                <c:pt idx="61">
                  <c:v>265.52999999999969</c:v>
                </c:pt>
                <c:pt idx="62">
                  <c:v>269.81</c:v>
                </c:pt>
                <c:pt idx="63">
                  <c:v>274.08999999999969</c:v>
                </c:pt>
                <c:pt idx="64">
                  <c:v>278.37</c:v>
                </c:pt>
                <c:pt idx="65">
                  <c:v>282.66000000000008</c:v>
                </c:pt>
                <c:pt idx="66">
                  <c:v>286.94</c:v>
                </c:pt>
                <c:pt idx="67">
                  <c:v>291.22000000000003</c:v>
                </c:pt>
                <c:pt idx="68">
                  <c:v>295.5</c:v>
                </c:pt>
                <c:pt idx="69">
                  <c:v>299.78999999999894</c:v>
                </c:pt>
                <c:pt idx="70">
                  <c:v>304.07</c:v>
                </c:pt>
                <c:pt idx="71">
                  <c:v>308.35000000000002</c:v>
                </c:pt>
                <c:pt idx="72">
                  <c:v>312.63</c:v>
                </c:pt>
                <c:pt idx="73">
                  <c:v>316.91999999999899</c:v>
                </c:pt>
                <c:pt idx="74">
                  <c:v>321.2</c:v>
                </c:pt>
                <c:pt idx="75">
                  <c:v>325.47999999999894</c:v>
                </c:pt>
                <c:pt idx="76">
                  <c:v>329.77</c:v>
                </c:pt>
                <c:pt idx="77">
                  <c:v>334.05</c:v>
                </c:pt>
                <c:pt idx="78">
                  <c:v>338.33</c:v>
                </c:pt>
                <c:pt idx="79">
                  <c:v>342.61</c:v>
                </c:pt>
                <c:pt idx="80">
                  <c:v>346.9</c:v>
                </c:pt>
                <c:pt idx="81">
                  <c:v>351.18</c:v>
                </c:pt>
                <c:pt idx="82">
                  <c:v>355.46</c:v>
                </c:pt>
                <c:pt idx="83">
                  <c:v>359.74</c:v>
                </c:pt>
                <c:pt idx="84">
                  <c:v>364.03</c:v>
                </c:pt>
                <c:pt idx="85">
                  <c:v>368.31</c:v>
                </c:pt>
                <c:pt idx="86">
                  <c:v>372.59</c:v>
                </c:pt>
                <c:pt idx="87">
                  <c:v>376.88</c:v>
                </c:pt>
                <c:pt idx="88">
                  <c:v>381.16</c:v>
                </c:pt>
                <c:pt idx="89">
                  <c:v>385.44</c:v>
                </c:pt>
                <c:pt idx="90">
                  <c:v>389.71999999999969</c:v>
                </c:pt>
                <c:pt idx="91">
                  <c:v>394.01</c:v>
                </c:pt>
                <c:pt idx="92">
                  <c:v>398.28999999999894</c:v>
                </c:pt>
                <c:pt idx="93">
                  <c:v>402.57</c:v>
                </c:pt>
                <c:pt idx="94">
                  <c:v>406.85</c:v>
                </c:pt>
                <c:pt idx="95">
                  <c:v>411.14000000000038</c:v>
                </c:pt>
                <c:pt idx="96">
                  <c:v>415.41999999999899</c:v>
                </c:pt>
                <c:pt idx="97">
                  <c:v>419.7</c:v>
                </c:pt>
                <c:pt idx="98">
                  <c:v>423.97999999999894</c:v>
                </c:pt>
                <c:pt idx="99">
                  <c:v>428.27</c:v>
                </c:pt>
                <c:pt idx="100">
                  <c:v>432.55</c:v>
                </c:pt>
                <c:pt idx="101">
                  <c:v>436.83</c:v>
                </c:pt>
                <c:pt idx="102">
                  <c:v>441.12</c:v>
                </c:pt>
                <c:pt idx="103">
                  <c:v>445.4</c:v>
                </c:pt>
                <c:pt idx="104">
                  <c:v>449.68</c:v>
                </c:pt>
                <c:pt idx="105">
                  <c:v>453.96</c:v>
                </c:pt>
                <c:pt idx="106">
                  <c:v>458.25</c:v>
                </c:pt>
                <c:pt idx="107">
                  <c:v>462.53</c:v>
                </c:pt>
                <c:pt idx="108">
                  <c:v>466.81</c:v>
                </c:pt>
                <c:pt idx="109">
                  <c:v>471.09</c:v>
                </c:pt>
                <c:pt idx="110">
                  <c:v>475.38</c:v>
                </c:pt>
                <c:pt idx="111">
                  <c:v>479.66</c:v>
                </c:pt>
                <c:pt idx="112">
                  <c:v>483.94</c:v>
                </c:pt>
                <c:pt idx="113">
                  <c:v>488.21999999999969</c:v>
                </c:pt>
                <c:pt idx="114">
                  <c:v>492.51</c:v>
                </c:pt>
                <c:pt idx="115">
                  <c:v>496.78999999999894</c:v>
                </c:pt>
                <c:pt idx="116">
                  <c:v>501.07</c:v>
                </c:pt>
                <c:pt idx="117">
                  <c:v>505.36</c:v>
                </c:pt>
                <c:pt idx="118">
                  <c:v>509.64000000000038</c:v>
                </c:pt>
                <c:pt idx="119">
                  <c:v>513.91999999999996</c:v>
                </c:pt>
                <c:pt idx="120">
                  <c:v>518.20000000000005</c:v>
                </c:pt>
                <c:pt idx="121">
                  <c:v>522.49</c:v>
                </c:pt>
                <c:pt idx="122">
                  <c:v>526.77000000000055</c:v>
                </c:pt>
                <c:pt idx="123">
                  <c:v>531.04999999999939</c:v>
                </c:pt>
                <c:pt idx="124">
                  <c:v>535.32999999999947</c:v>
                </c:pt>
                <c:pt idx="125">
                  <c:v>539.62</c:v>
                </c:pt>
                <c:pt idx="126">
                  <c:v>543.9</c:v>
                </c:pt>
                <c:pt idx="127">
                  <c:v>548.17999999999995</c:v>
                </c:pt>
                <c:pt idx="128">
                  <c:v>552.45999999999947</c:v>
                </c:pt>
                <c:pt idx="129">
                  <c:v>556.75</c:v>
                </c:pt>
                <c:pt idx="130">
                  <c:v>561.03</c:v>
                </c:pt>
                <c:pt idx="131">
                  <c:v>565.30999999999949</c:v>
                </c:pt>
                <c:pt idx="132">
                  <c:v>569.6</c:v>
                </c:pt>
                <c:pt idx="133">
                  <c:v>573.88</c:v>
                </c:pt>
                <c:pt idx="134">
                  <c:v>578.16</c:v>
                </c:pt>
                <c:pt idx="135">
                  <c:v>582.43999999999949</c:v>
                </c:pt>
                <c:pt idx="136">
                  <c:v>586.73</c:v>
                </c:pt>
                <c:pt idx="137">
                  <c:v>591.01</c:v>
                </c:pt>
                <c:pt idx="138">
                  <c:v>595.29000000000053</c:v>
                </c:pt>
                <c:pt idx="139">
                  <c:v>599.57000000000005</c:v>
                </c:pt>
                <c:pt idx="140">
                  <c:v>603.85999999999797</c:v>
                </c:pt>
                <c:pt idx="141">
                  <c:v>608.14</c:v>
                </c:pt>
                <c:pt idx="142">
                  <c:v>612.41999999999996</c:v>
                </c:pt>
                <c:pt idx="143">
                  <c:v>616.70000000000005</c:v>
                </c:pt>
                <c:pt idx="144">
                  <c:v>620.99</c:v>
                </c:pt>
                <c:pt idx="145">
                  <c:v>625.27000000000055</c:v>
                </c:pt>
                <c:pt idx="146">
                  <c:v>629.54999999999939</c:v>
                </c:pt>
                <c:pt idx="147">
                  <c:v>633.83999999999946</c:v>
                </c:pt>
                <c:pt idx="148">
                  <c:v>638.12</c:v>
                </c:pt>
                <c:pt idx="149">
                  <c:v>642.4</c:v>
                </c:pt>
                <c:pt idx="150">
                  <c:v>646.67999999999995</c:v>
                </c:pt>
                <c:pt idx="151">
                  <c:v>650.97</c:v>
                </c:pt>
                <c:pt idx="152">
                  <c:v>655.25</c:v>
                </c:pt>
                <c:pt idx="153">
                  <c:v>659.53</c:v>
                </c:pt>
                <c:pt idx="154">
                  <c:v>663.81</c:v>
                </c:pt>
                <c:pt idx="155">
                  <c:v>668.1</c:v>
                </c:pt>
                <c:pt idx="156">
                  <c:v>672.38</c:v>
                </c:pt>
                <c:pt idx="157">
                  <c:v>676.66</c:v>
                </c:pt>
                <c:pt idx="158">
                  <c:v>680.93999999999949</c:v>
                </c:pt>
                <c:pt idx="159">
                  <c:v>685.23</c:v>
                </c:pt>
                <c:pt idx="160">
                  <c:v>689.51</c:v>
                </c:pt>
                <c:pt idx="161">
                  <c:v>693.79000000000053</c:v>
                </c:pt>
                <c:pt idx="162">
                  <c:v>698.08</c:v>
                </c:pt>
                <c:pt idx="163">
                  <c:v>702.35999999999797</c:v>
                </c:pt>
                <c:pt idx="164">
                  <c:v>706.64</c:v>
                </c:pt>
                <c:pt idx="165">
                  <c:v>710.92</c:v>
                </c:pt>
                <c:pt idx="166">
                  <c:v>715.21</c:v>
                </c:pt>
                <c:pt idx="167">
                  <c:v>719.49</c:v>
                </c:pt>
                <c:pt idx="168">
                  <c:v>723.77000000000055</c:v>
                </c:pt>
                <c:pt idx="169">
                  <c:v>728.05</c:v>
                </c:pt>
                <c:pt idx="170">
                  <c:v>732.33999999999946</c:v>
                </c:pt>
                <c:pt idx="171">
                  <c:v>736.62</c:v>
                </c:pt>
                <c:pt idx="172">
                  <c:v>740.9</c:v>
                </c:pt>
                <c:pt idx="173">
                  <c:v>745.18000000000052</c:v>
                </c:pt>
                <c:pt idx="174">
                  <c:v>749.47</c:v>
                </c:pt>
                <c:pt idx="175">
                  <c:v>753.75</c:v>
                </c:pt>
                <c:pt idx="176">
                  <c:v>758.03</c:v>
                </c:pt>
                <c:pt idx="177">
                  <c:v>762.31999999999948</c:v>
                </c:pt>
                <c:pt idx="178">
                  <c:v>766.6</c:v>
                </c:pt>
                <c:pt idx="179">
                  <c:v>770.88</c:v>
                </c:pt>
                <c:pt idx="180">
                  <c:v>775.16</c:v>
                </c:pt>
                <c:pt idx="181">
                  <c:v>779.44999999999948</c:v>
                </c:pt>
                <c:pt idx="182">
                  <c:v>783.73</c:v>
                </c:pt>
                <c:pt idx="183">
                  <c:v>788.01</c:v>
                </c:pt>
                <c:pt idx="184">
                  <c:v>792.29000000000053</c:v>
                </c:pt>
                <c:pt idx="185">
                  <c:v>796.58</c:v>
                </c:pt>
                <c:pt idx="186">
                  <c:v>800.85999999999797</c:v>
                </c:pt>
                <c:pt idx="187">
                  <c:v>805.14</c:v>
                </c:pt>
                <c:pt idx="188">
                  <c:v>809.42</c:v>
                </c:pt>
                <c:pt idx="189">
                  <c:v>813.71</c:v>
                </c:pt>
                <c:pt idx="190">
                  <c:v>817.99</c:v>
                </c:pt>
                <c:pt idx="191">
                  <c:v>822.27000000000055</c:v>
                </c:pt>
                <c:pt idx="192">
                  <c:v>826.56</c:v>
                </c:pt>
                <c:pt idx="193">
                  <c:v>830.83999999999946</c:v>
                </c:pt>
                <c:pt idx="194">
                  <c:v>835.12</c:v>
                </c:pt>
                <c:pt idx="195">
                  <c:v>839.4</c:v>
                </c:pt>
                <c:pt idx="196">
                  <c:v>843.69</c:v>
                </c:pt>
                <c:pt idx="197">
                  <c:v>847.97</c:v>
                </c:pt>
                <c:pt idx="198">
                  <c:v>852.25</c:v>
                </c:pt>
                <c:pt idx="199">
                  <c:v>856.53</c:v>
                </c:pt>
                <c:pt idx="200">
                  <c:v>860.81999999999948</c:v>
                </c:pt>
                <c:pt idx="201">
                  <c:v>865.1</c:v>
                </c:pt>
                <c:pt idx="202">
                  <c:v>869.38</c:v>
                </c:pt>
                <c:pt idx="203">
                  <c:v>873.66</c:v>
                </c:pt>
                <c:pt idx="204">
                  <c:v>877.94999999999948</c:v>
                </c:pt>
                <c:pt idx="205">
                  <c:v>882.23</c:v>
                </c:pt>
                <c:pt idx="206">
                  <c:v>886.51</c:v>
                </c:pt>
                <c:pt idx="207">
                  <c:v>890.8</c:v>
                </c:pt>
                <c:pt idx="208">
                  <c:v>895.08</c:v>
                </c:pt>
                <c:pt idx="209">
                  <c:v>899.35999999999797</c:v>
                </c:pt>
                <c:pt idx="210">
                  <c:v>903.64</c:v>
                </c:pt>
                <c:pt idx="211">
                  <c:v>907.93</c:v>
                </c:pt>
                <c:pt idx="212">
                  <c:v>912.21</c:v>
                </c:pt>
                <c:pt idx="213">
                  <c:v>916.49</c:v>
                </c:pt>
                <c:pt idx="214">
                  <c:v>920.77000000000055</c:v>
                </c:pt>
                <c:pt idx="215">
                  <c:v>925.06</c:v>
                </c:pt>
                <c:pt idx="216">
                  <c:v>929.33999999999946</c:v>
                </c:pt>
                <c:pt idx="217">
                  <c:v>933.62</c:v>
                </c:pt>
                <c:pt idx="218">
                  <c:v>937.9</c:v>
                </c:pt>
                <c:pt idx="219">
                  <c:v>942.19</c:v>
                </c:pt>
                <c:pt idx="220">
                  <c:v>946.47</c:v>
                </c:pt>
                <c:pt idx="221">
                  <c:v>950.75</c:v>
                </c:pt>
                <c:pt idx="222">
                  <c:v>955.04</c:v>
                </c:pt>
                <c:pt idx="223">
                  <c:v>959.31999999999948</c:v>
                </c:pt>
                <c:pt idx="224">
                  <c:v>963.6</c:v>
                </c:pt>
                <c:pt idx="225">
                  <c:v>967.88</c:v>
                </c:pt>
                <c:pt idx="226">
                  <c:v>972.17000000000053</c:v>
                </c:pt>
                <c:pt idx="227">
                  <c:v>976.44999999999948</c:v>
                </c:pt>
                <c:pt idx="228">
                  <c:v>980.73</c:v>
                </c:pt>
                <c:pt idx="229">
                  <c:v>985.01</c:v>
                </c:pt>
                <c:pt idx="230">
                  <c:v>989.3</c:v>
                </c:pt>
                <c:pt idx="231">
                  <c:v>993.58</c:v>
                </c:pt>
                <c:pt idx="232">
                  <c:v>997.85999999999797</c:v>
                </c:pt>
                <c:pt idx="233">
                  <c:v>1002.15</c:v>
                </c:pt>
                <c:pt idx="234">
                  <c:v>1006.43</c:v>
                </c:pt>
                <c:pt idx="235">
                  <c:v>1010.71</c:v>
                </c:pt>
                <c:pt idx="236">
                  <c:v>1014.99</c:v>
                </c:pt>
                <c:pt idx="237">
                  <c:v>1019.2800000000005</c:v>
                </c:pt>
                <c:pt idx="238">
                  <c:v>1023.56</c:v>
                </c:pt>
                <c:pt idx="239">
                  <c:v>1027.8399999999999</c:v>
                </c:pt>
                <c:pt idx="240">
                  <c:v>1032.1199999999999</c:v>
                </c:pt>
                <c:pt idx="241">
                  <c:v>1036.4100000000001</c:v>
                </c:pt>
                <c:pt idx="242">
                  <c:v>1040.6899999999998</c:v>
                </c:pt>
                <c:pt idx="243">
                  <c:v>1044.97</c:v>
                </c:pt>
                <c:pt idx="244">
                  <c:v>1049.25</c:v>
                </c:pt>
                <c:pt idx="245">
                  <c:v>1053.54</c:v>
                </c:pt>
                <c:pt idx="246">
                  <c:v>1057.82</c:v>
                </c:pt>
                <c:pt idx="247">
                  <c:v>1062.0999999999999</c:v>
                </c:pt>
                <c:pt idx="248">
                  <c:v>1066.3899999999999</c:v>
                </c:pt>
                <c:pt idx="249">
                  <c:v>1070.6699999999998</c:v>
                </c:pt>
                <c:pt idx="250">
                  <c:v>1074.95</c:v>
                </c:pt>
                <c:pt idx="251">
                  <c:v>1079.23</c:v>
                </c:pt>
                <c:pt idx="252">
                  <c:v>1083.52</c:v>
                </c:pt>
                <c:pt idx="253">
                  <c:v>1087.8</c:v>
                </c:pt>
                <c:pt idx="254">
                  <c:v>1092.08</c:v>
                </c:pt>
                <c:pt idx="255">
                  <c:v>1096.3599999999999</c:v>
                </c:pt>
                <c:pt idx="256">
                  <c:v>1100.6499999999999</c:v>
                </c:pt>
                <c:pt idx="257">
                  <c:v>1104.93</c:v>
                </c:pt>
                <c:pt idx="258">
                  <c:v>1109.21</c:v>
                </c:pt>
                <c:pt idx="259">
                  <c:v>1113.49</c:v>
                </c:pt>
                <c:pt idx="260">
                  <c:v>1117.78</c:v>
                </c:pt>
                <c:pt idx="261">
                  <c:v>1122.06</c:v>
                </c:pt>
                <c:pt idx="262">
                  <c:v>1126.3399999999999</c:v>
                </c:pt>
                <c:pt idx="263">
                  <c:v>1130.6299999999999</c:v>
                </c:pt>
                <c:pt idx="264">
                  <c:v>1134.9100000000001</c:v>
                </c:pt>
                <c:pt idx="265">
                  <c:v>1139.1899999999998</c:v>
                </c:pt>
                <c:pt idx="266">
                  <c:v>1143.47</c:v>
                </c:pt>
                <c:pt idx="267">
                  <c:v>1147.76</c:v>
                </c:pt>
                <c:pt idx="268">
                  <c:v>1152.04</c:v>
                </c:pt>
                <c:pt idx="269">
                  <c:v>1156.32</c:v>
                </c:pt>
                <c:pt idx="270">
                  <c:v>1160.5999999999999</c:v>
                </c:pt>
                <c:pt idx="271">
                  <c:v>1164.8899999999999</c:v>
                </c:pt>
                <c:pt idx="272">
                  <c:v>1169.1699999999998</c:v>
                </c:pt>
                <c:pt idx="273">
                  <c:v>1173.45</c:v>
                </c:pt>
                <c:pt idx="274">
                  <c:v>1177.73</c:v>
                </c:pt>
                <c:pt idx="275">
                  <c:v>1182.02</c:v>
                </c:pt>
                <c:pt idx="276">
                  <c:v>1186.3</c:v>
                </c:pt>
                <c:pt idx="277">
                  <c:v>1190.58</c:v>
                </c:pt>
                <c:pt idx="278">
                  <c:v>1194.8699999999999</c:v>
                </c:pt>
                <c:pt idx="279">
                  <c:v>1199.1499999999999</c:v>
                </c:pt>
                <c:pt idx="280">
                  <c:v>1203.43</c:v>
                </c:pt>
                <c:pt idx="281">
                  <c:v>1207.71</c:v>
                </c:pt>
                <c:pt idx="282">
                  <c:v>1212</c:v>
                </c:pt>
                <c:pt idx="283">
                  <c:v>1216.28</c:v>
                </c:pt>
                <c:pt idx="284">
                  <c:v>1220.56</c:v>
                </c:pt>
                <c:pt idx="285">
                  <c:v>1224.8399999999999</c:v>
                </c:pt>
                <c:pt idx="286">
                  <c:v>1229.1299999999999</c:v>
                </c:pt>
                <c:pt idx="287">
                  <c:v>1233.4100000000001</c:v>
                </c:pt>
                <c:pt idx="288">
                  <c:v>1237.6899999999998</c:v>
                </c:pt>
                <c:pt idx="289">
                  <c:v>1241.97</c:v>
                </c:pt>
                <c:pt idx="290">
                  <c:v>1246.26</c:v>
                </c:pt>
                <c:pt idx="291">
                  <c:v>1250.54</c:v>
                </c:pt>
                <c:pt idx="292">
                  <c:v>1254.82</c:v>
                </c:pt>
                <c:pt idx="293">
                  <c:v>1259.1099999999999</c:v>
                </c:pt>
                <c:pt idx="294">
                  <c:v>1263.3899999999999</c:v>
                </c:pt>
                <c:pt idx="295">
                  <c:v>1267.6699999999998</c:v>
                </c:pt>
                <c:pt idx="296">
                  <c:v>1271.95</c:v>
                </c:pt>
                <c:pt idx="297">
                  <c:v>1276.24</c:v>
                </c:pt>
                <c:pt idx="298">
                  <c:v>1280.52</c:v>
                </c:pt>
                <c:pt idx="299">
                  <c:v>1284.8</c:v>
                </c:pt>
                <c:pt idx="300">
                  <c:v>1289.08</c:v>
                </c:pt>
                <c:pt idx="301">
                  <c:v>1293.3699999999999</c:v>
                </c:pt>
                <c:pt idx="302">
                  <c:v>1297.6499999999999</c:v>
                </c:pt>
                <c:pt idx="303">
                  <c:v>1301.93</c:v>
                </c:pt>
                <c:pt idx="304">
                  <c:v>1306.21</c:v>
                </c:pt>
                <c:pt idx="305">
                  <c:v>1310.5</c:v>
                </c:pt>
                <c:pt idx="306">
                  <c:v>1314.78</c:v>
                </c:pt>
                <c:pt idx="307">
                  <c:v>1319.06</c:v>
                </c:pt>
                <c:pt idx="308">
                  <c:v>1323.35</c:v>
                </c:pt>
                <c:pt idx="309">
                  <c:v>1327.6299999999999</c:v>
                </c:pt>
                <c:pt idx="310">
                  <c:v>1331.91</c:v>
                </c:pt>
                <c:pt idx="311">
                  <c:v>1336.1899999999998</c:v>
                </c:pt>
                <c:pt idx="312">
                  <c:v>1340.48</c:v>
                </c:pt>
                <c:pt idx="313">
                  <c:v>1344.76</c:v>
                </c:pt>
                <c:pt idx="314">
                  <c:v>1349.04</c:v>
                </c:pt>
                <c:pt idx="315">
                  <c:v>1353.32</c:v>
                </c:pt>
                <c:pt idx="316">
                  <c:v>1357.61</c:v>
                </c:pt>
                <c:pt idx="317">
                  <c:v>1361.8899999999999</c:v>
                </c:pt>
                <c:pt idx="318">
                  <c:v>1366.1699999999998</c:v>
                </c:pt>
                <c:pt idx="319">
                  <c:v>1370.45</c:v>
                </c:pt>
                <c:pt idx="320">
                  <c:v>1374.74</c:v>
                </c:pt>
                <c:pt idx="321">
                  <c:v>1379.02</c:v>
                </c:pt>
                <c:pt idx="322">
                  <c:v>1383.3</c:v>
                </c:pt>
                <c:pt idx="323">
                  <c:v>1387.59</c:v>
                </c:pt>
                <c:pt idx="324">
                  <c:v>1391.87</c:v>
                </c:pt>
                <c:pt idx="325">
                  <c:v>1396.1499999999999</c:v>
                </c:pt>
                <c:pt idx="326">
                  <c:v>1400.43</c:v>
                </c:pt>
                <c:pt idx="327">
                  <c:v>1404.72</c:v>
                </c:pt>
                <c:pt idx="328">
                  <c:v>1409</c:v>
                </c:pt>
                <c:pt idx="329">
                  <c:v>1413.28</c:v>
                </c:pt>
                <c:pt idx="330">
                  <c:v>1417.56</c:v>
                </c:pt>
                <c:pt idx="331">
                  <c:v>1421.85</c:v>
                </c:pt>
                <c:pt idx="332">
                  <c:v>1426.1299999999999</c:v>
                </c:pt>
                <c:pt idx="333">
                  <c:v>1430.41</c:v>
                </c:pt>
                <c:pt idx="334">
                  <c:v>1434.6899999999998</c:v>
                </c:pt>
                <c:pt idx="335">
                  <c:v>1438.98</c:v>
                </c:pt>
                <c:pt idx="336">
                  <c:v>1443.26</c:v>
                </c:pt>
                <c:pt idx="337">
                  <c:v>1447.54</c:v>
                </c:pt>
                <c:pt idx="338">
                  <c:v>1451.83</c:v>
                </c:pt>
                <c:pt idx="339">
                  <c:v>1456.11</c:v>
                </c:pt>
                <c:pt idx="340">
                  <c:v>1460.3899999999999</c:v>
                </c:pt>
                <c:pt idx="341">
                  <c:v>1464.6699999999998</c:v>
                </c:pt>
                <c:pt idx="342">
                  <c:v>1468.96</c:v>
                </c:pt>
                <c:pt idx="343">
                  <c:v>1473.24</c:v>
                </c:pt>
                <c:pt idx="344">
                  <c:v>1477.52</c:v>
                </c:pt>
                <c:pt idx="345">
                  <c:v>1481.8</c:v>
                </c:pt>
                <c:pt idx="346">
                  <c:v>1486.09</c:v>
                </c:pt>
                <c:pt idx="347">
                  <c:v>1490.37</c:v>
                </c:pt>
                <c:pt idx="348">
                  <c:v>1494.6499999999999</c:v>
                </c:pt>
                <c:pt idx="349">
                  <c:v>1498.93</c:v>
                </c:pt>
                <c:pt idx="350">
                  <c:v>1503.22</c:v>
                </c:pt>
                <c:pt idx="351">
                  <c:v>1507.5</c:v>
                </c:pt>
                <c:pt idx="352">
                  <c:v>1511.78</c:v>
                </c:pt>
                <c:pt idx="353">
                  <c:v>1516.07</c:v>
                </c:pt>
                <c:pt idx="354">
                  <c:v>1520.35</c:v>
                </c:pt>
                <c:pt idx="355">
                  <c:v>1524.6299999999999</c:v>
                </c:pt>
                <c:pt idx="356">
                  <c:v>1528.91</c:v>
                </c:pt>
                <c:pt idx="357">
                  <c:v>1533.2</c:v>
                </c:pt>
                <c:pt idx="358">
                  <c:v>1537.48</c:v>
                </c:pt>
                <c:pt idx="359">
                  <c:v>1541.76</c:v>
                </c:pt>
                <c:pt idx="360">
                  <c:v>1546.04</c:v>
                </c:pt>
                <c:pt idx="361">
                  <c:v>1550.33</c:v>
                </c:pt>
                <c:pt idx="362">
                  <c:v>1554.61</c:v>
                </c:pt>
                <c:pt idx="363">
                  <c:v>1558.8899999999999</c:v>
                </c:pt>
                <c:pt idx="364">
                  <c:v>1563.1699999999998</c:v>
                </c:pt>
                <c:pt idx="365">
                  <c:v>1567.46</c:v>
                </c:pt>
                <c:pt idx="366">
                  <c:v>1571.74</c:v>
                </c:pt>
                <c:pt idx="367">
                  <c:v>1576.02</c:v>
                </c:pt>
                <c:pt idx="368">
                  <c:v>1580.31</c:v>
                </c:pt>
                <c:pt idx="369">
                  <c:v>1584.59</c:v>
                </c:pt>
                <c:pt idx="370">
                  <c:v>1588.87</c:v>
                </c:pt>
                <c:pt idx="371">
                  <c:v>1593.1499999999999</c:v>
                </c:pt>
                <c:pt idx="372">
                  <c:v>1597.44</c:v>
                </c:pt>
                <c:pt idx="373">
                  <c:v>1601.72</c:v>
                </c:pt>
                <c:pt idx="374">
                  <c:v>1606</c:v>
                </c:pt>
                <c:pt idx="375">
                  <c:v>1610.28</c:v>
                </c:pt>
                <c:pt idx="376">
                  <c:v>1614.57</c:v>
                </c:pt>
                <c:pt idx="377">
                  <c:v>1618.85</c:v>
                </c:pt>
                <c:pt idx="378">
                  <c:v>1623.1299999999999</c:v>
                </c:pt>
                <c:pt idx="379">
                  <c:v>1627.42</c:v>
                </c:pt>
                <c:pt idx="380">
                  <c:v>1631.7</c:v>
                </c:pt>
                <c:pt idx="381">
                  <c:v>1635.98</c:v>
                </c:pt>
                <c:pt idx="382">
                  <c:v>1640.26</c:v>
                </c:pt>
                <c:pt idx="383">
                  <c:v>1644.55</c:v>
                </c:pt>
                <c:pt idx="384">
                  <c:v>1648.83</c:v>
                </c:pt>
                <c:pt idx="385">
                  <c:v>1653.11</c:v>
                </c:pt>
                <c:pt idx="386">
                  <c:v>1657.3899999999999</c:v>
                </c:pt>
                <c:pt idx="387">
                  <c:v>1661.6799999999998</c:v>
                </c:pt>
                <c:pt idx="388">
                  <c:v>1665.96</c:v>
                </c:pt>
                <c:pt idx="389">
                  <c:v>1670.24</c:v>
                </c:pt>
                <c:pt idx="390">
                  <c:v>1674.52</c:v>
                </c:pt>
                <c:pt idx="391">
                  <c:v>1678.81</c:v>
                </c:pt>
                <c:pt idx="392">
                  <c:v>1683.09</c:v>
                </c:pt>
                <c:pt idx="393">
                  <c:v>1687.37</c:v>
                </c:pt>
                <c:pt idx="394">
                  <c:v>1691.6599999999999</c:v>
                </c:pt>
                <c:pt idx="395">
                  <c:v>1695.94</c:v>
                </c:pt>
                <c:pt idx="396">
                  <c:v>1700.22</c:v>
                </c:pt>
                <c:pt idx="397">
                  <c:v>1704.5</c:v>
                </c:pt>
                <c:pt idx="398">
                  <c:v>1708.79</c:v>
                </c:pt>
                <c:pt idx="399">
                  <c:v>1713.07</c:v>
                </c:pt>
                <c:pt idx="400">
                  <c:v>1717.35</c:v>
                </c:pt>
                <c:pt idx="401">
                  <c:v>1721.6299999999999</c:v>
                </c:pt>
                <c:pt idx="402">
                  <c:v>1725.92</c:v>
                </c:pt>
                <c:pt idx="403">
                  <c:v>1730.2</c:v>
                </c:pt>
                <c:pt idx="404">
                  <c:v>1734.48</c:v>
                </c:pt>
                <c:pt idx="405">
                  <c:v>1738.76</c:v>
                </c:pt>
                <c:pt idx="406">
                  <c:v>1743.05</c:v>
                </c:pt>
                <c:pt idx="407">
                  <c:v>1747.33</c:v>
                </c:pt>
                <c:pt idx="408">
                  <c:v>1751.61</c:v>
                </c:pt>
                <c:pt idx="409">
                  <c:v>1755.9</c:v>
                </c:pt>
                <c:pt idx="410">
                  <c:v>1760.1799999999998</c:v>
                </c:pt>
                <c:pt idx="411">
                  <c:v>1764.46</c:v>
                </c:pt>
                <c:pt idx="412">
                  <c:v>1768.74</c:v>
                </c:pt>
                <c:pt idx="413">
                  <c:v>1773.03</c:v>
                </c:pt>
                <c:pt idx="414">
                  <c:v>1777.31</c:v>
                </c:pt>
                <c:pt idx="415">
                  <c:v>1781.59</c:v>
                </c:pt>
                <c:pt idx="416">
                  <c:v>1785.87</c:v>
                </c:pt>
                <c:pt idx="417">
                  <c:v>1790.1599999999999</c:v>
                </c:pt>
                <c:pt idx="418">
                  <c:v>1794.44</c:v>
                </c:pt>
                <c:pt idx="419">
                  <c:v>1798.72</c:v>
                </c:pt>
                <c:pt idx="420">
                  <c:v>1803</c:v>
                </c:pt>
                <c:pt idx="421">
                  <c:v>1807.29</c:v>
                </c:pt>
                <c:pt idx="422">
                  <c:v>1811.57</c:v>
                </c:pt>
                <c:pt idx="423">
                  <c:v>1815.85</c:v>
                </c:pt>
                <c:pt idx="424">
                  <c:v>1820.1399999999999</c:v>
                </c:pt>
                <c:pt idx="425">
                  <c:v>1824.42</c:v>
                </c:pt>
                <c:pt idx="426">
                  <c:v>1828.7</c:v>
                </c:pt>
                <c:pt idx="427">
                  <c:v>1832.98</c:v>
                </c:pt>
                <c:pt idx="428">
                  <c:v>1837.27</c:v>
                </c:pt>
                <c:pt idx="429">
                  <c:v>1841.55</c:v>
                </c:pt>
                <c:pt idx="430">
                  <c:v>1845.83</c:v>
                </c:pt>
                <c:pt idx="431">
                  <c:v>1850.11</c:v>
                </c:pt>
                <c:pt idx="432">
                  <c:v>1854.4</c:v>
                </c:pt>
                <c:pt idx="433">
                  <c:v>1858.6799999999998</c:v>
                </c:pt>
                <c:pt idx="434">
                  <c:v>1862.96</c:v>
                </c:pt>
                <c:pt idx="435">
                  <c:v>1867.24</c:v>
                </c:pt>
                <c:pt idx="436">
                  <c:v>1871.53</c:v>
                </c:pt>
                <c:pt idx="437">
                  <c:v>1875.81</c:v>
                </c:pt>
                <c:pt idx="438">
                  <c:v>1880.09</c:v>
                </c:pt>
                <c:pt idx="439">
                  <c:v>1884.3799999999999</c:v>
                </c:pt>
                <c:pt idx="440">
                  <c:v>1888.6599999999999</c:v>
                </c:pt>
                <c:pt idx="441">
                  <c:v>1892.94</c:v>
                </c:pt>
                <c:pt idx="442">
                  <c:v>1897.22</c:v>
                </c:pt>
                <c:pt idx="443">
                  <c:v>1901.51</c:v>
                </c:pt>
                <c:pt idx="444">
                  <c:v>1905.79</c:v>
                </c:pt>
                <c:pt idx="445">
                  <c:v>1910.07</c:v>
                </c:pt>
                <c:pt idx="446">
                  <c:v>1914.35</c:v>
                </c:pt>
                <c:pt idx="447">
                  <c:v>1918.6399999999999</c:v>
                </c:pt>
                <c:pt idx="448">
                  <c:v>1922.92</c:v>
                </c:pt>
                <c:pt idx="449">
                  <c:v>1927.2</c:v>
                </c:pt>
                <c:pt idx="450">
                  <c:v>1931.48</c:v>
                </c:pt>
                <c:pt idx="451">
                  <c:v>1935.77</c:v>
                </c:pt>
                <c:pt idx="452">
                  <c:v>1940.05</c:v>
                </c:pt>
                <c:pt idx="453">
                  <c:v>1944.33</c:v>
                </c:pt>
                <c:pt idx="454">
                  <c:v>1948.62</c:v>
                </c:pt>
                <c:pt idx="455">
                  <c:v>1952.9</c:v>
                </c:pt>
                <c:pt idx="456">
                  <c:v>1957.1799999999998</c:v>
                </c:pt>
                <c:pt idx="457">
                  <c:v>1961.46</c:v>
                </c:pt>
                <c:pt idx="458">
                  <c:v>1965.75</c:v>
                </c:pt>
                <c:pt idx="459">
                  <c:v>1970.03</c:v>
                </c:pt>
                <c:pt idx="460">
                  <c:v>1974.31</c:v>
                </c:pt>
                <c:pt idx="461">
                  <c:v>1978.59</c:v>
                </c:pt>
                <c:pt idx="462">
                  <c:v>1982.8799999999999</c:v>
                </c:pt>
                <c:pt idx="463">
                  <c:v>1987.1599999999999</c:v>
                </c:pt>
                <c:pt idx="464">
                  <c:v>1991.44</c:v>
                </c:pt>
                <c:pt idx="465">
                  <c:v>1995.72</c:v>
                </c:pt>
                <c:pt idx="466">
                  <c:v>2000.01</c:v>
                </c:pt>
                <c:pt idx="467">
                  <c:v>2004.29</c:v>
                </c:pt>
                <c:pt idx="468">
                  <c:v>2008.57</c:v>
                </c:pt>
                <c:pt idx="469">
                  <c:v>2012.86</c:v>
                </c:pt>
                <c:pt idx="470">
                  <c:v>2017.1399999999999</c:v>
                </c:pt>
                <c:pt idx="471">
                  <c:v>2021.42</c:v>
                </c:pt>
                <c:pt idx="472">
                  <c:v>2025.7</c:v>
                </c:pt>
                <c:pt idx="473">
                  <c:v>2029.99</c:v>
                </c:pt>
                <c:pt idx="474">
                  <c:v>2034.27</c:v>
                </c:pt>
                <c:pt idx="475">
                  <c:v>2038.55</c:v>
                </c:pt>
                <c:pt idx="476">
                  <c:v>2042.83</c:v>
                </c:pt>
                <c:pt idx="477">
                  <c:v>2047.12</c:v>
                </c:pt>
                <c:pt idx="478">
                  <c:v>2051.4</c:v>
                </c:pt>
                <c:pt idx="479">
                  <c:v>2055.6799999999998</c:v>
                </c:pt>
                <c:pt idx="480">
                  <c:v>2059.96</c:v>
                </c:pt>
                <c:pt idx="481">
                  <c:v>2064.25</c:v>
                </c:pt>
                <c:pt idx="482">
                  <c:v>2068.5300000000002</c:v>
                </c:pt>
                <c:pt idx="483">
                  <c:v>2072.8100000000022</c:v>
                </c:pt>
                <c:pt idx="484">
                  <c:v>2077.1</c:v>
                </c:pt>
                <c:pt idx="485">
                  <c:v>2081.38</c:v>
                </c:pt>
                <c:pt idx="486">
                  <c:v>2085.66</c:v>
                </c:pt>
                <c:pt idx="487">
                  <c:v>2089.94</c:v>
                </c:pt>
                <c:pt idx="488">
                  <c:v>2094.23</c:v>
                </c:pt>
                <c:pt idx="489">
                  <c:v>2098.5100000000002</c:v>
                </c:pt>
                <c:pt idx="490">
                  <c:v>2102.79</c:v>
                </c:pt>
                <c:pt idx="491">
                  <c:v>2107.0700000000002</c:v>
                </c:pt>
                <c:pt idx="492">
                  <c:v>2111.36</c:v>
                </c:pt>
                <c:pt idx="493">
                  <c:v>2115.64</c:v>
                </c:pt>
                <c:pt idx="494">
                  <c:v>2119.92</c:v>
                </c:pt>
                <c:pt idx="495">
                  <c:v>2124.1999999999998</c:v>
                </c:pt>
                <c:pt idx="496">
                  <c:v>2128.4899999999998</c:v>
                </c:pt>
                <c:pt idx="497">
                  <c:v>2132.77</c:v>
                </c:pt>
                <c:pt idx="498">
                  <c:v>2137.0500000000002</c:v>
                </c:pt>
                <c:pt idx="499">
                  <c:v>2141.34</c:v>
                </c:pt>
                <c:pt idx="500">
                  <c:v>2145.62</c:v>
                </c:pt>
                <c:pt idx="501">
                  <c:v>2149.9</c:v>
                </c:pt>
                <c:pt idx="502">
                  <c:v>2154.1799999999998</c:v>
                </c:pt>
                <c:pt idx="503">
                  <c:v>2158.4699999999998</c:v>
                </c:pt>
                <c:pt idx="504">
                  <c:v>2162.75</c:v>
                </c:pt>
                <c:pt idx="505">
                  <c:v>2167.0300000000002</c:v>
                </c:pt>
                <c:pt idx="506">
                  <c:v>2171.3100000000022</c:v>
                </c:pt>
                <c:pt idx="507">
                  <c:v>2175.6</c:v>
                </c:pt>
                <c:pt idx="508">
                  <c:v>2179.88</c:v>
                </c:pt>
                <c:pt idx="509">
                  <c:v>2184.16</c:v>
                </c:pt>
                <c:pt idx="510">
                  <c:v>2188.44</c:v>
                </c:pt>
                <c:pt idx="511">
                  <c:v>2192.73</c:v>
                </c:pt>
                <c:pt idx="512">
                  <c:v>2197.0100000000002</c:v>
                </c:pt>
                <c:pt idx="513">
                  <c:v>2201.29</c:v>
                </c:pt>
                <c:pt idx="514">
                  <c:v>2205.58</c:v>
                </c:pt>
                <c:pt idx="515">
                  <c:v>2209.86</c:v>
                </c:pt>
                <c:pt idx="516">
                  <c:v>2214.14</c:v>
                </c:pt>
                <c:pt idx="517">
                  <c:v>2218.42</c:v>
                </c:pt>
                <c:pt idx="518">
                  <c:v>2222.71</c:v>
                </c:pt>
                <c:pt idx="519">
                  <c:v>2226.9899999999998</c:v>
                </c:pt>
                <c:pt idx="520">
                  <c:v>2231.27</c:v>
                </c:pt>
                <c:pt idx="521">
                  <c:v>2235.5500000000002</c:v>
                </c:pt>
                <c:pt idx="522">
                  <c:v>2239.84</c:v>
                </c:pt>
                <c:pt idx="523">
                  <c:v>2244.12</c:v>
                </c:pt>
                <c:pt idx="524">
                  <c:v>2248.4</c:v>
                </c:pt>
                <c:pt idx="525">
                  <c:v>2252.6799999999998</c:v>
                </c:pt>
                <c:pt idx="526">
                  <c:v>2256.9699999999998</c:v>
                </c:pt>
                <c:pt idx="527">
                  <c:v>2261.25</c:v>
                </c:pt>
                <c:pt idx="528">
                  <c:v>2265.5300000000002</c:v>
                </c:pt>
                <c:pt idx="529">
                  <c:v>2269.8200000000002</c:v>
                </c:pt>
                <c:pt idx="530">
                  <c:v>2274.1</c:v>
                </c:pt>
                <c:pt idx="531">
                  <c:v>2278.38</c:v>
                </c:pt>
                <c:pt idx="532">
                  <c:v>2282.66</c:v>
                </c:pt>
                <c:pt idx="533">
                  <c:v>2286.9499999999998</c:v>
                </c:pt>
                <c:pt idx="534">
                  <c:v>2291.23</c:v>
                </c:pt>
                <c:pt idx="535">
                  <c:v>2295.5100000000002</c:v>
                </c:pt>
                <c:pt idx="536">
                  <c:v>2299.79</c:v>
                </c:pt>
                <c:pt idx="537">
                  <c:v>2304.08</c:v>
                </c:pt>
                <c:pt idx="538">
                  <c:v>2308.36</c:v>
                </c:pt>
                <c:pt idx="539">
                  <c:v>2312.64</c:v>
                </c:pt>
                <c:pt idx="540">
                  <c:v>2316.9299999999998</c:v>
                </c:pt>
                <c:pt idx="541">
                  <c:v>2321.21</c:v>
                </c:pt>
                <c:pt idx="542">
                  <c:v>2325.4899999999998</c:v>
                </c:pt>
                <c:pt idx="543">
                  <c:v>2329.77</c:v>
                </c:pt>
                <c:pt idx="544">
                  <c:v>2334.06</c:v>
                </c:pt>
                <c:pt idx="545">
                  <c:v>2338.34</c:v>
                </c:pt>
                <c:pt idx="546">
                  <c:v>2342.62</c:v>
                </c:pt>
                <c:pt idx="547">
                  <c:v>2346.9</c:v>
                </c:pt>
                <c:pt idx="548">
                  <c:v>2351.19</c:v>
                </c:pt>
                <c:pt idx="549">
                  <c:v>2355.4699999999998</c:v>
                </c:pt>
                <c:pt idx="550">
                  <c:v>2359.75</c:v>
                </c:pt>
                <c:pt idx="551">
                  <c:v>2364.0300000000002</c:v>
                </c:pt>
                <c:pt idx="552">
                  <c:v>2368.3200000000002</c:v>
                </c:pt>
                <c:pt idx="553">
                  <c:v>2372.6</c:v>
                </c:pt>
                <c:pt idx="554">
                  <c:v>2376.88</c:v>
                </c:pt>
                <c:pt idx="555">
                  <c:v>2381.17</c:v>
                </c:pt>
                <c:pt idx="556">
                  <c:v>2385.4499999999998</c:v>
                </c:pt>
                <c:pt idx="557">
                  <c:v>2389.73</c:v>
                </c:pt>
                <c:pt idx="558">
                  <c:v>2394.0100000000002</c:v>
                </c:pt>
                <c:pt idx="559">
                  <c:v>2398.3000000000002</c:v>
                </c:pt>
                <c:pt idx="560">
                  <c:v>2402.58</c:v>
                </c:pt>
                <c:pt idx="561">
                  <c:v>2406.86</c:v>
                </c:pt>
                <c:pt idx="562">
                  <c:v>2411.14</c:v>
                </c:pt>
                <c:pt idx="563">
                  <c:v>2415.4299999999998</c:v>
                </c:pt>
                <c:pt idx="564">
                  <c:v>2419.71</c:v>
                </c:pt>
                <c:pt idx="565">
                  <c:v>2423.9899999999998</c:v>
                </c:pt>
                <c:pt idx="566">
                  <c:v>2428.27</c:v>
                </c:pt>
                <c:pt idx="567">
                  <c:v>2432.56</c:v>
                </c:pt>
                <c:pt idx="568">
                  <c:v>2436.84</c:v>
                </c:pt>
                <c:pt idx="569">
                  <c:v>2441.12</c:v>
                </c:pt>
                <c:pt idx="570">
                  <c:v>2445.4100000000012</c:v>
                </c:pt>
                <c:pt idx="571">
                  <c:v>2449.69</c:v>
                </c:pt>
                <c:pt idx="572">
                  <c:v>2453.9699999999998</c:v>
                </c:pt>
                <c:pt idx="573">
                  <c:v>2458.25</c:v>
                </c:pt>
                <c:pt idx="574">
                  <c:v>2462.54</c:v>
                </c:pt>
                <c:pt idx="575">
                  <c:v>2466.8200000000002</c:v>
                </c:pt>
                <c:pt idx="576">
                  <c:v>2471.1</c:v>
                </c:pt>
                <c:pt idx="577">
                  <c:v>2475.38</c:v>
                </c:pt>
                <c:pt idx="578">
                  <c:v>2479.67</c:v>
                </c:pt>
                <c:pt idx="579">
                  <c:v>2483.9499999999998</c:v>
                </c:pt>
                <c:pt idx="580">
                  <c:v>2488.23</c:v>
                </c:pt>
                <c:pt idx="581">
                  <c:v>2492.5100000000002</c:v>
                </c:pt>
                <c:pt idx="582">
                  <c:v>2496.8000000000002</c:v>
                </c:pt>
                <c:pt idx="583">
                  <c:v>2501.08</c:v>
                </c:pt>
                <c:pt idx="584">
                  <c:v>2505.36</c:v>
                </c:pt>
                <c:pt idx="585">
                  <c:v>2509.65</c:v>
                </c:pt>
                <c:pt idx="586">
                  <c:v>2513.9299999999998</c:v>
                </c:pt>
                <c:pt idx="587">
                  <c:v>2518.21</c:v>
                </c:pt>
                <c:pt idx="588">
                  <c:v>2522.4899999999998</c:v>
                </c:pt>
                <c:pt idx="589">
                  <c:v>2526.7799999999997</c:v>
                </c:pt>
                <c:pt idx="590">
                  <c:v>2531.06</c:v>
                </c:pt>
                <c:pt idx="591">
                  <c:v>2535.34</c:v>
                </c:pt>
                <c:pt idx="592">
                  <c:v>2539.62</c:v>
                </c:pt>
                <c:pt idx="593">
                  <c:v>2543.9100000000012</c:v>
                </c:pt>
                <c:pt idx="594">
                  <c:v>2548.19</c:v>
                </c:pt>
                <c:pt idx="595">
                  <c:v>2552.4699999999998</c:v>
                </c:pt>
                <c:pt idx="596">
                  <c:v>2556.75</c:v>
                </c:pt>
                <c:pt idx="597">
                  <c:v>2561.04</c:v>
                </c:pt>
                <c:pt idx="598">
                  <c:v>2565.3200000000002</c:v>
                </c:pt>
                <c:pt idx="599">
                  <c:v>2569.6</c:v>
                </c:pt>
                <c:pt idx="600">
                  <c:v>2573.8900000000012</c:v>
                </c:pt>
                <c:pt idx="601">
                  <c:v>2578.17</c:v>
                </c:pt>
                <c:pt idx="602">
                  <c:v>2582.4499999999998</c:v>
                </c:pt>
                <c:pt idx="603">
                  <c:v>2586.73</c:v>
                </c:pt>
                <c:pt idx="604">
                  <c:v>2591.02</c:v>
                </c:pt>
                <c:pt idx="605">
                  <c:v>2595.3000000000002</c:v>
                </c:pt>
                <c:pt idx="606">
                  <c:v>2599.58</c:v>
                </c:pt>
                <c:pt idx="607">
                  <c:v>2603.86</c:v>
                </c:pt>
                <c:pt idx="608">
                  <c:v>2608.15</c:v>
                </c:pt>
                <c:pt idx="609">
                  <c:v>2612.4299999999998</c:v>
                </c:pt>
                <c:pt idx="610">
                  <c:v>2616.71</c:v>
                </c:pt>
                <c:pt idx="611">
                  <c:v>2620.9899999999998</c:v>
                </c:pt>
                <c:pt idx="612">
                  <c:v>2625.2799999999997</c:v>
                </c:pt>
                <c:pt idx="613">
                  <c:v>2629.56</c:v>
                </c:pt>
                <c:pt idx="614">
                  <c:v>2633.84</c:v>
                </c:pt>
                <c:pt idx="615">
                  <c:v>2638.13</c:v>
                </c:pt>
                <c:pt idx="616">
                  <c:v>2642.4100000000012</c:v>
                </c:pt>
                <c:pt idx="617">
                  <c:v>2646.69</c:v>
                </c:pt>
                <c:pt idx="618">
                  <c:v>2650.9700000000012</c:v>
                </c:pt>
                <c:pt idx="619">
                  <c:v>2655.2599999999998</c:v>
                </c:pt>
                <c:pt idx="620">
                  <c:v>2659.54</c:v>
                </c:pt>
                <c:pt idx="621">
                  <c:v>2663.82</c:v>
                </c:pt>
                <c:pt idx="622">
                  <c:v>2668.1</c:v>
                </c:pt>
                <c:pt idx="623">
                  <c:v>2672.3900000000012</c:v>
                </c:pt>
                <c:pt idx="624">
                  <c:v>2676.67</c:v>
                </c:pt>
                <c:pt idx="625">
                  <c:v>2680.9500000000012</c:v>
                </c:pt>
                <c:pt idx="626">
                  <c:v>2685.23</c:v>
                </c:pt>
                <c:pt idx="627">
                  <c:v>2689.52</c:v>
                </c:pt>
                <c:pt idx="628">
                  <c:v>2693.8</c:v>
                </c:pt>
                <c:pt idx="629">
                  <c:v>2698.08</c:v>
                </c:pt>
                <c:pt idx="630">
                  <c:v>2702.3700000000022</c:v>
                </c:pt>
                <c:pt idx="631">
                  <c:v>2706.65</c:v>
                </c:pt>
                <c:pt idx="632">
                  <c:v>2710.9300000000012</c:v>
                </c:pt>
                <c:pt idx="633">
                  <c:v>2715.21</c:v>
                </c:pt>
                <c:pt idx="634">
                  <c:v>2719.5</c:v>
                </c:pt>
                <c:pt idx="635">
                  <c:v>2723.7799999999997</c:v>
                </c:pt>
                <c:pt idx="636">
                  <c:v>2728.06</c:v>
                </c:pt>
                <c:pt idx="637">
                  <c:v>2732.34</c:v>
                </c:pt>
                <c:pt idx="638">
                  <c:v>2736.63</c:v>
                </c:pt>
                <c:pt idx="639">
                  <c:v>2740.9100000000012</c:v>
                </c:pt>
                <c:pt idx="640">
                  <c:v>2745.19</c:v>
                </c:pt>
                <c:pt idx="641">
                  <c:v>2749.4700000000012</c:v>
                </c:pt>
                <c:pt idx="642">
                  <c:v>2753.7599999999998</c:v>
                </c:pt>
                <c:pt idx="643">
                  <c:v>2758.04</c:v>
                </c:pt>
                <c:pt idx="644">
                  <c:v>2762.32</c:v>
                </c:pt>
                <c:pt idx="645">
                  <c:v>2766.61</c:v>
                </c:pt>
                <c:pt idx="646">
                  <c:v>2770.8900000000012</c:v>
                </c:pt>
                <c:pt idx="647">
                  <c:v>2775.17</c:v>
                </c:pt>
                <c:pt idx="648">
                  <c:v>2779.4500000000012</c:v>
                </c:pt>
                <c:pt idx="649">
                  <c:v>2783.74</c:v>
                </c:pt>
                <c:pt idx="650">
                  <c:v>2788.02</c:v>
                </c:pt>
                <c:pt idx="651">
                  <c:v>2792.3</c:v>
                </c:pt>
                <c:pt idx="652">
                  <c:v>2796.58</c:v>
                </c:pt>
                <c:pt idx="653">
                  <c:v>2800.8700000000022</c:v>
                </c:pt>
                <c:pt idx="654">
                  <c:v>2805.15</c:v>
                </c:pt>
                <c:pt idx="655">
                  <c:v>2809.4300000000012</c:v>
                </c:pt>
                <c:pt idx="656">
                  <c:v>2813.71</c:v>
                </c:pt>
                <c:pt idx="657">
                  <c:v>2818</c:v>
                </c:pt>
                <c:pt idx="658">
                  <c:v>2822.2799999999997</c:v>
                </c:pt>
                <c:pt idx="659">
                  <c:v>2826.56</c:v>
                </c:pt>
                <c:pt idx="660">
                  <c:v>2830.8500000000022</c:v>
                </c:pt>
                <c:pt idx="661">
                  <c:v>2835.13</c:v>
                </c:pt>
                <c:pt idx="662">
                  <c:v>2839.4100000000012</c:v>
                </c:pt>
                <c:pt idx="663">
                  <c:v>2843.69</c:v>
                </c:pt>
                <c:pt idx="664">
                  <c:v>2847.98</c:v>
                </c:pt>
                <c:pt idx="665">
                  <c:v>2852.2599999999998</c:v>
                </c:pt>
                <c:pt idx="666">
                  <c:v>2856.54</c:v>
                </c:pt>
                <c:pt idx="667">
                  <c:v>2860.82</c:v>
                </c:pt>
                <c:pt idx="668">
                  <c:v>2865.11</c:v>
                </c:pt>
                <c:pt idx="669">
                  <c:v>2869.3900000000012</c:v>
                </c:pt>
                <c:pt idx="670">
                  <c:v>2873.67</c:v>
                </c:pt>
                <c:pt idx="671">
                  <c:v>2877.9500000000012</c:v>
                </c:pt>
                <c:pt idx="672">
                  <c:v>2882.24</c:v>
                </c:pt>
                <c:pt idx="673">
                  <c:v>2886.52</c:v>
                </c:pt>
                <c:pt idx="674">
                  <c:v>2890.8</c:v>
                </c:pt>
                <c:pt idx="675">
                  <c:v>2895.09</c:v>
                </c:pt>
                <c:pt idx="676">
                  <c:v>2899.3700000000022</c:v>
                </c:pt>
                <c:pt idx="677">
                  <c:v>2903.65</c:v>
                </c:pt>
                <c:pt idx="678">
                  <c:v>2907.9300000000012</c:v>
                </c:pt>
                <c:pt idx="679">
                  <c:v>2912.22</c:v>
                </c:pt>
                <c:pt idx="680">
                  <c:v>2916.5</c:v>
                </c:pt>
                <c:pt idx="681">
                  <c:v>2920.7799999999997</c:v>
                </c:pt>
                <c:pt idx="682">
                  <c:v>2925.06</c:v>
                </c:pt>
                <c:pt idx="683">
                  <c:v>2929.3500000000022</c:v>
                </c:pt>
                <c:pt idx="684">
                  <c:v>2933.63</c:v>
                </c:pt>
                <c:pt idx="685">
                  <c:v>2937.9100000000012</c:v>
                </c:pt>
                <c:pt idx="686">
                  <c:v>2942.2</c:v>
                </c:pt>
                <c:pt idx="687">
                  <c:v>2946.48</c:v>
                </c:pt>
                <c:pt idx="688">
                  <c:v>2950.7599999999998</c:v>
                </c:pt>
                <c:pt idx="689">
                  <c:v>2955.04</c:v>
                </c:pt>
                <c:pt idx="690">
                  <c:v>2959.3300000000022</c:v>
                </c:pt>
                <c:pt idx="691">
                  <c:v>2963.61</c:v>
                </c:pt>
                <c:pt idx="692">
                  <c:v>2967.8900000000012</c:v>
                </c:pt>
                <c:pt idx="693">
                  <c:v>2972.17</c:v>
                </c:pt>
                <c:pt idx="694">
                  <c:v>2976.46</c:v>
                </c:pt>
                <c:pt idx="695">
                  <c:v>2980.74</c:v>
                </c:pt>
                <c:pt idx="696">
                  <c:v>2985.02</c:v>
                </c:pt>
                <c:pt idx="697">
                  <c:v>2989.3</c:v>
                </c:pt>
                <c:pt idx="698">
                  <c:v>2993.59</c:v>
                </c:pt>
                <c:pt idx="699">
                  <c:v>2997.8700000000022</c:v>
                </c:pt>
                <c:pt idx="700">
                  <c:v>3002.15</c:v>
                </c:pt>
                <c:pt idx="701">
                  <c:v>3006.44</c:v>
                </c:pt>
                <c:pt idx="702">
                  <c:v>3010.72</c:v>
                </c:pt>
                <c:pt idx="703">
                  <c:v>3015</c:v>
                </c:pt>
                <c:pt idx="704">
                  <c:v>3019.2799999999997</c:v>
                </c:pt>
                <c:pt idx="705">
                  <c:v>3023.57</c:v>
                </c:pt>
                <c:pt idx="706">
                  <c:v>3027.8500000000022</c:v>
                </c:pt>
                <c:pt idx="707">
                  <c:v>3032.13</c:v>
                </c:pt>
                <c:pt idx="708">
                  <c:v>3036.4100000000012</c:v>
                </c:pt>
                <c:pt idx="709">
                  <c:v>3040.7</c:v>
                </c:pt>
                <c:pt idx="710">
                  <c:v>3044.98</c:v>
                </c:pt>
                <c:pt idx="711">
                  <c:v>3049.2599999999998</c:v>
                </c:pt>
                <c:pt idx="712">
                  <c:v>3053.54</c:v>
                </c:pt>
                <c:pt idx="713">
                  <c:v>3057.8300000000022</c:v>
                </c:pt>
                <c:pt idx="714">
                  <c:v>3062.11</c:v>
                </c:pt>
                <c:pt idx="715">
                  <c:v>3066.3900000000012</c:v>
                </c:pt>
                <c:pt idx="716">
                  <c:v>3070.68</c:v>
                </c:pt>
                <c:pt idx="717">
                  <c:v>3074.96</c:v>
                </c:pt>
                <c:pt idx="718">
                  <c:v>3079.24</c:v>
                </c:pt>
                <c:pt idx="719">
                  <c:v>3083.52</c:v>
                </c:pt>
                <c:pt idx="720">
                  <c:v>3087.8100000000022</c:v>
                </c:pt>
                <c:pt idx="721">
                  <c:v>3092.09</c:v>
                </c:pt>
                <c:pt idx="722">
                  <c:v>3096.3700000000022</c:v>
                </c:pt>
                <c:pt idx="723">
                  <c:v>3100.65</c:v>
                </c:pt>
                <c:pt idx="724">
                  <c:v>3104.94</c:v>
                </c:pt>
                <c:pt idx="725">
                  <c:v>3109.22</c:v>
                </c:pt>
                <c:pt idx="726">
                  <c:v>3113.5</c:v>
                </c:pt>
                <c:pt idx="727">
                  <c:v>3117.7799999999997</c:v>
                </c:pt>
                <c:pt idx="728">
                  <c:v>3122.07</c:v>
                </c:pt>
                <c:pt idx="729">
                  <c:v>3126.3500000000022</c:v>
                </c:pt>
                <c:pt idx="730">
                  <c:v>3130.63</c:v>
                </c:pt>
                <c:pt idx="731">
                  <c:v>3134.92</c:v>
                </c:pt>
                <c:pt idx="732">
                  <c:v>3139.2</c:v>
                </c:pt>
                <c:pt idx="733">
                  <c:v>3143.48</c:v>
                </c:pt>
                <c:pt idx="734">
                  <c:v>3147.7599999999998</c:v>
                </c:pt>
                <c:pt idx="735">
                  <c:v>3152.05</c:v>
                </c:pt>
                <c:pt idx="736">
                  <c:v>3156.3300000000022</c:v>
                </c:pt>
                <c:pt idx="737">
                  <c:v>3160.61</c:v>
                </c:pt>
                <c:pt idx="738">
                  <c:v>3164.8900000000012</c:v>
                </c:pt>
                <c:pt idx="739">
                  <c:v>3169.18</c:v>
                </c:pt>
                <c:pt idx="740">
                  <c:v>3173.46</c:v>
                </c:pt>
                <c:pt idx="741">
                  <c:v>3177.74</c:v>
                </c:pt>
                <c:pt idx="742">
                  <c:v>3182.02</c:v>
                </c:pt>
                <c:pt idx="743">
                  <c:v>3186.3100000000022</c:v>
                </c:pt>
                <c:pt idx="744">
                  <c:v>3190.59</c:v>
                </c:pt>
                <c:pt idx="745">
                  <c:v>3194.8700000000022</c:v>
                </c:pt>
                <c:pt idx="746">
                  <c:v>3199.16</c:v>
                </c:pt>
                <c:pt idx="747">
                  <c:v>3203.44</c:v>
                </c:pt>
                <c:pt idx="748">
                  <c:v>3207.72</c:v>
                </c:pt>
                <c:pt idx="749">
                  <c:v>3212</c:v>
                </c:pt>
                <c:pt idx="750">
                  <c:v>3216.29</c:v>
                </c:pt>
                <c:pt idx="751">
                  <c:v>3220.57</c:v>
                </c:pt>
                <c:pt idx="752">
                  <c:v>3224.8500000000022</c:v>
                </c:pt>
                <c:pt idx="753">
                  <c:v>3229.13</c:v>
                </c:pt>
                <c:pt idx="754">
                  <c:v>3233.42</c:v>
                </c:pt>
                <c:pt idx="755">
                  <c:v>3237.7</c:v>
                </c:pt>
                <c:pt idx="756">
                  <c:v>3241.98</c:v>
                </c:pt>
                <c:pt idx="757">
                  <c:v>3246.2599999999998</c:v>
                </c:pt>
                <c:pt idx="758">
                  <c:v>3250.55</c:v>
                </c:pt>
                <c:pt idx="759">
                  <c:v>3254.8300000000022</c:v>
                </c:pt>
              </c:numCache>
            </c:numRef>
          </c:xVal>
          <c:yVal>
            <c:numRef>
              <c:f>'2006-07 - OLD'!$C$2:$C$761</c:f>
              <c:numCache>
                <c:formatCode>General</c:formatCode>
                <c:ptCount val="760"/>
                <c:pt idx="0">
                  <c:v>2.44</c:v>
                </c:pt>
                <c:pt idx="1">
                  <c:v>4.55</c:v>
                </c:pt>
                <c:pt idx="2">
                  <c:v>6.39</c:v>
                </c:pt>
                <c:pt idx="3">
                  <c:v>8.02</c:v>
                </c:pt>
                <c:pt idx="4">
                  <c:v>9.4700000000000006</c:v>
                </c:pt>
                <c:pt idx="5">
                  <c:v>10.78</c:v>
                </c:pt>
                <c:pt idx="6">
                  <c:v>11.96</c:v>
                </c:pt>
                <c:pt idx="7">
                  <c:v>13.05</c:v>
                </c:pt>
                <c:pt idx="8">
                  <c:v>14.05</c:v>
                </c:pt>
                <c:pt idx="9">
                  <c:v>14.97</c:v>
                </c:pt>
                <c:pt idx="10">
                  <c:v>15.84</c:v>
                </c:pt>
                <c:pt idx="11">
                  <c:v>16.64</c:v>
                </c:pt>
                <c:pt idx="12">
                  <c:v>17.41</c:v>
                </c:pt>
                <c:pt idx="13">
                  <c:v>18.12</c:v>
                </c:pt>
                <c:pt idx="14">
                  <c:v>18.809999999999999</c:v>
                </c:pt>
                <c:pt idx="15">
                  <c:v>19.45</c:v>
                </c:pt>
                <c:pt idx="16">
                  <c:v>20.07</c:v>
                </c:pt>
                <c:pt idx="17">
                  <c:v>20.66</c:v>
                </c:pt>
                <c:pt idx="18">
                  <c:v>21.23</c:v>
                </c:pt>
                <c:pt idx="19">
                  <c:v>21.77</c:v>
                </c:pt>
                <c:pt idx="20">
                  <c:v>22.3</c:v>
                </c:pt>
                <c:pt idx="21">
                  <c:v>22.8</c:v>
                </c:pt>
                <c:pt idx="22">
                  <c:v>23.29</c:v>
                </c:pt>
                <c:pt idx="23">
                  <c:v>23.759999999999987</c:v>
                </c:pt>
                <c:pt idx="24">
                  <c:v>24.22</c:v>
                </c:pt>
                <c:pt idx="25">
                  <c:v>24.66</c:v>
                </c:pt>
                <c:pt idx="26">
                  <c:v>25.08</c:v>
                </c:pt>
                <c:pt idx="27">
                  <c:v>25.5</c:v>
                </c:pt>
                <c:pt idx="28">
                  <c:v>25.9</c:v>
                </c:pt>
                <c:pt idx="29">
                  <c:v>26.3</c:v>
                </c:pt>
                <c:pt idx="30">
                  <c:v>26.68</c:v>
                </c:pt>
                <c:pt idx="31">
                  <c:v>27.05</c:v>
                </c:pt>
                <c:pt idx="32">
                  <c:v>27.41</c:v>
                </c:pt>
                <c:pt idx="33">
                  <c:v>27.77</c:v>
                </c:pt>
                <c:pt idx="34">
                  <c:v>28.110000000000031</c:v>
                </c:pt>
                <c:pt idx="35">
                  <c:v>28.45</c:v>
                </c:pt>
                <c:pt idx="36">
                  <c:v>28.779999999999987</c:v>
                </c:pt>
                <c:pt idx="37">
                  <c:v>29.1</c:v>
                </c:pt>
                <c:pt idx="38">
                  <c:v>29.41</c:v>
                </c:pt>
                <c:pt idx="39">
                  <c:v>29.72</c:v>
                </c:pt>
                <c:pt idx="40">
                  <c:v>30.02</c:v>
                </c:pt>
                <c:pt idx="41">
                  <c:v>30.310000000000031</c:v>
                </c:pt>
                <c:pt idx="42">
                  <c:v>30.6</c:v>
                </c:pt>
                <c:pt idx="43">
                  <c:v>30.89</c:v>
                </c:pt>
                <c:pt idx="44">
                  <c:v>31.16</c:v>
                </c:pt>
                <c:pt idx="45">
                  <c:v>31.439999999999987</c:v>
                </c:pt>
                <c:pt idx="46">
                  <c:v>31.7</c:v>
                </c:pt>
                <c:pt idx="47">
                  <c:v>31.959999999999987</c:v>
                </c:pt>
                <c:pt idx="48">
                  <c:v>32.220000000000013</c:v>
                </c:pt>
                <c:pt idx="49">
                  <c:v>32.47</c:v>
                </c:pt>
                <c:pt idx="50">
                  <c:v>32.720000000000013</c:v>
                </c:pt>
                <c:pt idx="51">
                  <c:v>32.97</c:v>
                </c:pt>
                <c:pt idx="52">
                  <c:v>33.200000000000003</c:v>
                </c:pt>
                <c:pt idx="53">
                  <c:v>33.44</c:v>
                </c:pt>
                <c:pt idx="54">
                  <c:v>33.67</c:v>
                </c:pt>
                <c:pt idx="55">
                  <c:v>33.9</c:v>
                </c:pt>
                <c:pt idx="56">
                  <c:v>34.120000000000012</c:v>
                </c:pt>
                <c:pt idx="57">
                  <c:v>34.339999999999996</c:v>
                </c:pt>
                <c:pt idx="58">
                  <c:v>34.56</c:v>
                </c:pt>
                <c:pt idx="59">
                  <c:v>34.78</c:v>
                </c:pt>
                <c:pt idx="60">
                  <c:v>34.99</c:v>
                </c:pt>
                <c:pt idx="61">
                  <c:v>35.190000000000012</c:v>
                </c:pt>
                <c:pt idx="62">
                  <c:v>35.4</c:v>
                </c:pt>
                <c:pt idx="63">
                  <c:v>35.6</c:v>
                </c:pt>
                <c:pt idx="64">
                  <c:v>35.800000000000004</c:v>
                </c:pt>
                <c:pt idx="65">
                  <c:v>36</c:v>
                </c:pt>
                <c:pt idx="66">
                  <c:v>36.190000000000012</c:v>
                </c:pt>
                <c:pt idx="67">
                  <c:v>36.379999999999995</c:v>
                </c:pt>
                <c:pt idx="68">
                  <c:v>36.57</c:v>
                </c:pt>
                <c:pt idx="69">
                  <c:v>36.75</c:v>
                </c:pt>
                <c:pt idx="70">
                  <c:v>36.94</c:v>
                </c:pt>
                <c:pt idx="71">
                  <c:v>37.120000000000012</c:v>
                </c:pt>
                <c:pt idx="72">
                  <c:v>37.300000000000004</c:v>
                </c:pt>
                <c:pt idx="73">
                  <c:v>37.47</c:v>
                </c:pt>
                <c:pt idx="74">
                  <c:v>37.65</c:v>
                </c:pt>
                <c:pt idx="75">
                  <c:v>37.82</c:v>
                </c:pt>
                <c:pt idx="76">
                  <c:v>37.99</c:v>
                </c:pt>
                <c:pt idx="77">
                  <c:v>38.160000000000011</c:v>
                </c:pt>
                <c:pt idx="78">
                  <c:v>38.33</c:v>
                </c:pt>
                <c:pt idx="79">
                  <c:v>38.49</c:v>
                </c:pt>
                <c:pt idx="80">
                  <c:v>38.65</c:v>
                </c:pt>
                <c:pt idx="81">
                  <c:v>38.809999999999995</c:v>
                </c:pt>
                <c:pt idx="82">
                  <c:v>38.97</c:v>
                </c:pt>
                <c:pt idx="83">
                  <c:v>39.130000000000003</c:v>
                </c:pt>
                <c:pt idx="84">
                  <c:v>39.28</c:v>
                </c:pt>
                <c:pt idx="85">
                  <c:v>39.44</c:v>
                </c:pt>
                <c:pt idx="86">
                  <c:v>39.590000000000003</c:v>
                </c:pt>
                <c:pt idx="87">
                  <c:v>39.74</c:v>
                </c:pt>
                <c:pt idx="88">
                  <c:v>39.89</c:v>
                </c:pt>
                <c:pt idx="89">
                  <c:v>40.04</c:v>
                </c:pt>
                <c:pt idx="90">
                  <c:v>40.18</c:v>
                </c:pt>
                <c:pt idx="91">
                  <c:v>40.33</c:v>
                </c:pt>
                <c:pt idx="92">
                  <c:v>40.47</c:v>
                </c:pt>
                <c:pt idx="93">
                  <c:v>40.61</c:v>
                </c:pt>
                <c:pt idx="94">
                  <c:v>40.760000000000012</c:v>
                </c:pt>
                <c:pt idx="95">
                  <c:v>40.89</c:v>
                </c:pt>
                <c:pt idx="96">
                  <c:v>41.03</c:v>
                </c:pt>
                <c:pt idx="97">
                  <c:v>41.17</c:v>
                </c:pt>
                <c:pt idx="98">
                  <c:v>41.309999999999995</c:v>
                </c:pt>
                <c:pt idx="99">
                  <c:v>41.44</c:v>
                </c:pt>
                <c:pt idx="100">
                  <c:v>41.57</c:v>
                </c:pt>
                <c:pt idx="101">
                  <c:v>41.7</c:v>
                </c:pt>
                <c:pt idx="102">
                  <c:v>41.839999999999996</c:v>
                </c:pt>
                <c:pt idx="103">
                  <c:v>41.97</c:v>
                </c:pt>
                <c:pt idx="104">
                  <c:v>42.09</c:v>
                </c:pt>
                <c:pt idx="105">
                  <c:v>42.220000000000013</c:v>
                </c:pt>
                <c:pt idx="106">
                  <c:v>42.349999999999994</c:v>
                </c:pt>
                <c:pt idx="107">
                  <c:v>42.47</c:v>
                </c:pt>
                <c:pt idx="108">
                  <c:v>42.6</c:v>
                </c:pt>
                <c:pt idx="109">
                  <c:v>42.720000000000013</c:v>
                </c:pt>
                <c:pt idx="110">
                  <c:v>42.839999999999996</c:v>
                </c:pt>
                <c:pt idx="111">
                  <c:v>42.97</c:v>
                </c:pt>
                <c:pt idx="112">
                  <c:v>43.09</c:v>
                </c:pt>
                <c:pt idx="113">
                  <c:v>43.21</c:v>
                </c:pt>
                <c:pt idx="114">
                  <c:v>43.32</c:v>
                </c:pt>
                <c:pt idx="115">
                  <c:v>43.44</c:v>
                </c:pt>
                <c:pt idx="116">
                  <c:v>43.56</c:v>
                </c:pt>
                <c:pt idx="117">
                  <c:v>43.68</c:v>
                </c:pt>
                <c:pt idx="118">
                  <c:v>43.790000000000013</c:v>
                </c:pt>
                <c:pt idx="119">
                  <c:v>43.91</c:v>
                </c:pt>
                <c:pt idx="120">
                  <c:v>44.02</c:v>
                </c:pt>
                <c:pt idx="121">
                  <c:v>44.13</c:v>
                </c:pt>
                <c:pt idx="122">
                  <c:v>44.24</c:v>
                </c:pt>
                <c:pt idx="123">
                  <c:v>44.349999999999994</c:v>
                </c:pt>
                <c:pt idx="124">
                  <c:v>44.46</c:v>
                </c:pt>
                <c:pt idx="125">
                  <c:v>44.57</c:v>
                </c:pt>
                <c:pt idx="126">
                  <c:v>44.68</c:v>
                </c:pt>
                <c:pt idx="127">
                  <c:v>44.790000000000013</c:v>
                </c:pt>
                <c:pt idx="128">
                  <c:v>44.9</c:v>
                </c:pt>
                <c:pt idx="129">
                  <c:v>45.01</c:v>
                </c:pt>
                <c:pt idx="130">
                  <c:v>45.11</c:v>
                </c:pt>
                <c:pt idx="131">
                  <c:v>45.220000000000013</c:v>
                </c:pt>
                <c:pt idx="132">
                  <c:v>45.32</c:v>
                </c:pt>
                <c:pt idx="133">
                  <c:v>45.43</c:v>
                </c:pt>
                <c:pt idx="134">
                  <c:v>45.53</c:v>
                </c:pt>
                <c:pt idx="135">
                  <c:v>45.63</c:v>
                </c:pt>
                <c:pt idx="136">
                  <c:v>45.730000000000011</c:v>
                </c:pt>
                <c:pt idx="137">
                  <c:v>45.839999999999996</c:v>
                </c:pt>
                <c:pt idx="138">
                  <c:v>45.94</c:v>
                </c:pt>
                <c:pt idx="139">
                  <c:v>46.04</c:v>
                </c:pt>
                <c:pt idx="140">
                  <c:v>46.14</c:v>
                </c:pt>
                <c:pt idx="141">
                  <c:v>46.230000000000011</c:v>
                </c:pt>
                <c:pt idx="142">
                  <c:v>46.33</c:v>
                </c:pt>
                <c:pt idx="143">
                  <c:v>46.43</c:v>
                </c:pt>
                <c:pt idx="144">
                  <c:v>46.53</c:v>
                </c:pt>
                <c:pt idx="145">
                  <c:v>46.620000000000012</c:v>
                </c:pt>
                <c:pt idx="146">
                  <c:v>46.720000000000013</c:v>
                </c:pt>
                <c:pt idx="147">
                  <c:v>46.82</c:v>
                </c:pt>
                <c:pt idx="148">
                  <c:v>46.91</c:v>
                </c:pt>
                <c:pt idx="149">
                  <c:v>47.01</c:v>
                </c:pt>
                <c:pt idx="150">
                  <c:v>47.1</c:v>
                </c:pt>
                <c:pt idx="151">
                  <c:v>47.190000000000012</c:v>
                </c:pt>
                <c:pt idx="152">
                  <c:v>47.290000000000013</c:v>
                </c:pt>
                <c:pt idx="153">
                  <c:v>47.379999999999995</c:v>
                </c:pt>
                <c:pt idx="154">
                  <c:v>47.47</c:v>
                </c:pt>
                <c:pt idx="155">
                  <c:v>47.56</c:v>
                </c:pt>
                <c:pt idx="156">
                  <c:v>47.65</c:v>
                </c:pt>
                <c:pt idx="157">
                  <c:v>47.74</c:v>
                </c:pt>
                <c:pt idx="158">
                  <c:v>47.83</c:v>
                </c:pt>
                <c:pt idx="159">
                  <c:v>47.92</c:v>
                </c:pt>
                <c:pt idx="160">
                  <c:v>48.01</c:v>
                </c:pt>
                <c:pt idx="161">
                  <c:v>48.1</c:v>
                </c:pt>
                <c:pt idx="162">
                  <c:v>48.190000000000012</c:v>
                </c:pt>
                <c:pt idx="163">
                  <c:v>48.27</c:v>
                </c:pt>
                <c:pt idx="164">
                  <c:v>48.36</c:v>
                </c:pt>
                <c:pt idx="165">
                  <c:v>48.449999999999996</c:v>
                </c:pt>
                <c:pt idx="166">
                  <c:v>48.53</c:v>
                </c:pt>
                <c:pt idx="167">
                  <c:v>48.620000000000012</c:v>
                </c:pt>
                <c:pt idx="168">
                  <c:v>48.7</c:v>
                </c:pt>
                <c:pt idx="169">
                  <c:v>48.790000000000013</c:v>
                </c:pt>
                <c:pt idx="170">
                  <c:v>48.87</c:v>
                </c:pt>
                <c:pt idx="171">
                  <c:v>48.96</c:v>
                </c:pt>
                <c:pt idx="172">
                  <c:v>49.04</c:v>
                </c:pt>
                <c:pt idx="173">
                  <c:v>49.120000000000012</c:v>
                </c:pt>
                <c:pt idx="174">
                  <c:v>49.21</c:v>
                </c:pt>
                <c:pt idx="175">
                  <c:v>49.290000000000013</c:v>
                </c:pt>
                <c:pt idx="176">
                  <c:v>49.37</c:v>
                </c:pt>
                <c:pt idx="177">
                  <c:v>49.449999999999996</c:v>
                </c:pt>
                <c:pt idx="178">
                  <c:v>49.53</c:v>
                </c:pt>
                <c:pt idx="179">
                  <c:v>49.620000000000012</c:v>
                </c:pt>
                <c:pt idx="180">
                  <c:v>49.7</c:v>
                </c:pt>
                <c:pt idx="181">
                  <c:v>49.78</c:v>
                </c:pt>
                <c:pt idx="182">
                  <c:v>49.86</c:v>
                </c:pt>
                <c:pt idx="183">
                  <c:v>49.93</c:v>
                </c:pt>
                <c:pt idx="184">
                  <c:v>50.01</c:v>
                </c:pt>
                <c:pt idx="185">
                  <c:v>50.09</c:v>
                </c:pt>
                <c:pt idx="186">
                  <c:v>50.17</c:v>
                </c:pt>
                <c:pt idx="187">
                  <c:v>50.25</c:v>
                </c:pt>
                <c:pt idx="188">
                  <c:v>50.33</c:v>
                </c:pt>
                <c:pt idx="189">
                  <c:v>50.4</c:v>
                </c:pt>
                <c:pt idx="190">
                  <c:v>50.48</c:v>
                </c:pt>
                <c:pt idx="191">
                  <c:v>50.56</c:v>
                </c:pt>
                <c:pt idx="192">
                  <c:v>50.63</c:v>
                </c:pt>
                <c:pt idx="193">
                  <c:v>50.71</c:v>
                </c:pt>
                <c:pt idx="194">
                  <c:v>50.78</c:v>
                </c:pt>
                <c:pt idx="195">
                  <c:v>50.86</c:v>
                </c:pt>
                <c:pt idx="196">
                  <c:v>50.93</c:v>
                </c:pt>
                <c:pt idx="197">
                  <c:v>51.01</c:v>
                </c:pt>
                <c:pt idx="198">
                  <c:v>51.08</c:v>
                </c:pt>
                <c:pt idx="199">
                  <c:v>51.160000000000011</c:v>
                </c:pt>
                <c:pt idx="200">
                  <c:v>51.230000000000011</c:v>
                </c:pt>
                <c:pt idx="201">
                  <c:v>51.3</c:v>
                </c:pt>
                <c:pt idx="202">
                  <c:v>51.379999999999995</c:v>
                </c:pt>
                <c:pt idx="203">
                  <c:v>51.449999999999996</c:v>
                </c:pt>
                <c:pt idx="204">
                  <c:v>51.52</c:v>
                </c:pt>
                <c:pt idx="205">
                  <c:v>51.59</c:v>
                </c:pt>
                <c:pt idx="206">
                  <c:v>51.67</c:v>
                </c:pt>
                <c:pt idx="207">
                  <c:v>51.74</c:v>
                </c:pt>
                <c:pt idx="208">
                  <c:v>51.809999999999995</c:v>
                </c:pt>
                <c:pt idx="209">
                  <c:v>51.879999999999995</c:v>
                </c:pt>
                <c:pt idx="210">
                  <c:v>51.949999999999996</c:v>
                </c:pt>
                <c:pt idx="211">
                  <c:v>52.02</c:v>
                </c:pt>
                <c:pt idx="212">
                  <c:v>52.09</c:v>
                </c:pt>
                <c:pt idx="213">
                  <c:v>52.160000000000011</c:v>
                </c:pt>
                <c:pt idx="214">
                  <c:v>52.230000000000011</c:v>
                </c:pt>
                <c:pt idx="215">
                  <c:v>52.3</c:v>
                </c:pt>
                <c:pt idx="216">
                  <c:v>52.37</c:v>
                </c:pt>
                <c:pt idx="217">
                  <c:v>52.44</c:v>
                </c:pt>
                <c:pt idx="218">
                  <c:v>52.5</c:v>
                </c:pt>
                <c:pt idx="219">
                  <c:v>52.57</c:v>
                </c:pt>
                <c:pt idx="220">
                  <c:v>52.64</c:v>
                </c:pt>
                <c:pt idx="221">
                  <c:v>52.71</c:v>
                </c:pt>
                <c:pt idx="222">
                  <c:v>52.77</c:v>
                </c:pt>
                <c:pt idx="223">
                  <c:v>52.839999999999996</c:v>
                </c:pt>
                <c:pt idx="224">
                  <c:v>52.91</c:v>
                </c:pt>
                <c:pt idx="225">
                  <c:v>52.97</c:v>
                </c:pt>
                <c:pt idx="226">
                  <c:v>53.04</c:v>
                </c:pt>
                <c:pt idx="227">
                  <c:v>53.11</c:v>
                </c:pt>
                <c:pt idx="228">
                  <c:v>53.17</c:v>
                </c:pt>
                <c:pt idx="229">
                  <c:v>53.24</c:v>
                </c:pt>
                <c:pt idx="230">
                  <c:v>53.3</c:v>
                </c:pt>
                <c:pt idx="231">
                  <c:v>53.37</c:v>
                </c:pt>
                <c:pt idx="232">
                  <c:v>53.43</c:v>
                </c:pt>
                <c:pt idx="233">
                  <c:v>53.5</c:v>
                </c:pt>
                <c:pt idx="234">
                  <c:v>53.56</c:v>
                </c:pt>
                <c:pt idx="235">
                  <c:v>53.63</c:v>
                </c:pt>
                <c:pt idx="236">
                  <c:v>53.690000000000012</c:v>
                </c:pt>
                <c:pt idx="237">
                  <c:v>53.75</c:v>
                </c:pt>
                <c:pt idx="238">
                  <c:v>53.82</c:v>
                </c:pt>
                <c:pt idx="239">
                  <c:v>53.879999999999995</c:v>
                </c:pt>
                <c:pt idx="240">
                  <c:v>53.94</c:v>
                </c:pt>
                <c:pt idx="241">
                  <c:v>54.01</c:v>
                </c:pt>
                <c:pt idx="242">
                  <c:v>54.07</c:v>
                </c:pt>
                <c:pt idx="243">
                  <c:v>54.13</c:v>
                </c:pt>
                <c:pt idx="244">
                  <c:v>54.190000000000012</c:v>
                </c:pt>
                <c:pt idx="245">
                  <c:v>54.25</c:v>
                </c:pt>
                <c:pt idx="246">
                  <c:v>54.32</c:v>
                </c:pt>
                <c:pt idx="247">
                  <c:v>54.379999999999995</c:v>
                </c:pt>
                <c:pt idx="248">
                  <c:v>54.44</c:v>
                </c:pt>
                <c:pt idx="249">
                  <c:v>54.5</c:v>
                </c:pt>
                <c:pt idx="250">
                  <c:v>54.56</c:v>
                </c:pt>
                <c:pt idx="251">
                  <c:v>54.620000000000012</c:v>
                </c:pt>
                <c:pt idx="252">
                  <c:v>54.68</c:v>
                </c:pt>
                <c:pt idx="253">
                  <c:v>54.74</c:v>
                </c:pt>
                <c:pt idx="254">
                  <c:v>54.8</c:v>
                </c:pt>
                <c:pt idx="255">
                  <c:v>54.86</c:v>
                </c:pt>
                <c:pt idx="256">
                  <c:v>54.92</c:v>
                </c:pt>
                <c:pt idx="257">
                  <c:v>54.98</c:v>
                </c:pt>
                <c:pt idx="258">
                  <c:v>55.04</c:v>
                </c:pt>
                <c:pt idx="259">
                  <c:v>55.1</c:v>
                </c:pt>
                <c:pt idx="260">
                  <c:v>55.160000000000011</c:v>
                </c:pt>
                <c:pt idx="261">
                  <c:v>55.21</c:v>
                </c:pt>
                <c:pt idx="262">
                  <c:v>55.27</c:v>
                </c:pt>
                <c:pt idx="263">
                  <c:v>55.33</c:v>
                </c:pt>
                <c:pt idx="264">
                  <c:v>55.39</c:v>
                </c:pt>
                <c:pt idx="265">
                  <c:v>55.449999999999996</c:v>
                </c:pt>
                <c:pt idx="266">
                  <c:v>55.5</c:v>
                </c:pt>
                <c:pt idx="267">
                  <c:v>55.56</c:v>
                </c:pt>
                <c:pt idx="268">
                  <c:v>55.620000000000012</c:v>
                </c:pt>
                <c:pt idx="269">
                  <c:v>55.67</c:v>
                </c:pt>
                <c:pt idx="270">
                  <c:v>55.730000000000011</c:v>
                </c:pt>
                <c:pt idx="271">
                  <c:v>55.790000000000013</c:v>
                </c:pt>
                <c:pt idx="272">
                  <c:v>55.839999999999996</c:v>
                </c:pt>
                <c:pt idx="273">
                  <c:v>55.9</c:v>
                </c:pt>
                <c:pt idx="274">
                  <c:v>55.96</c:v>
                </c:pt>
                <c:pt idx="275">
                  <c:v>56.01</c:v>
                </c:pt>
                <c:pt idx="276">
                  <c:v>56.07</c:v>
                </c:pt>
                <c:pt idx="277">
                  <c:v>56.120000000000012</c:v>
                </c:pt>
                <c:pt idx="278">
                  <c:v>56.18</c:v>
                </c:pt>
                <c:pt idx="279">
                  <c:v>56.230000000000011</c:v>
                </c:pt>
                <c:pt idx="280">
                  <c:v>56.290000000000013</c:v>
                </c:pt>
                <c:pt idx="281">
                  <c:v>56.339999999999996</c:v>
                </c:pt>
                <c:pt idx="282">
                  <c:v>56.4</c:v>
                </c:pt>
                <c:pt idx="283">
                  <c:v>56.449999999999996</c:v>
                </c:pt>
                <c:pt idx="284">
                  <c:v>56.51</c:v>
                </c:pt>
                <c:pt idx="285">
                  <c:v>56.56</c:v>
                </c:pt>
                <c:pt idx="286">
                  <c:v>56.61</c:v>
                </c:pt>
                <c:pt idx="287">
                  <c:v>56.67</c:v>
                </c:pt>
                <c:pt idx="288">
                  <c:v>56.720000000000013</c:v>
                </c:pt>
                <c:pt idx="289">
                  <c:v>56.78</c:v>
                </c:pt>
                <c:pt idx="290">
                  <c:v>56.83</c:v>
                </c:pt>
                <c:pt idx="291">
                  <c:v>56.879999999999995</c:v>
                </c:pt>
                <c:pt idx="292">
                  <c:v>56.93</c:v>
                </c:pt>
                <c:pt idx="293">
                  <c:v>56.99</c:v>
                </c:pt>
                <c:pt idx="294">
                  <c:v>57.04</c:v>
                </c:pt>
                <c:pt idx="295">
                  <c:v>57.09</c:v>
                </c:pt>
                <c:pt idx="296">
                  <c:v>57.14</c:v>
                </c:pt>
                <c:pt idx="297">
                  <c:v>57.2</c:v>
                </c:pt>
                <c:pt idx="298">
                  <c:v>57.25</c:v>
                </c:pt>
                <c:pt idx="299">
                  <c:v>57.3</c:v>
                </c:pt>
                <c:pt idx="300">
                  <c:v>57.349999999999994</c:v>
                </c:pt>
                <c:pt idx="301">
                  <c:v>57.4</c:v>
                </c:pt>
                <c:pt idx="302">
                  <c:v>57.46</c:v>
                </c:pt>
                <c:pt idx="303">
                  <c:v>57.51</c:v>
                </c:pt>
                <c:pt idx="304">
                  <c:v>57.56</c:v>
                </c:pt>
                <c:pt idx="305">
                  <c:v>57.61</c:v>
                </c:pt>
                <c:pt idx="306">
                  <c:v>57.660000000000011</c:v>
                </c:pt>
                <c:pt idx="307">
                  <c:v>57.71</c:v>
                </c:pt>
                <c:pt idx="308">
                  <c:v>57.760000000000012</c:v>
                </c:pt>
                <c:pt idx="309">
                  <c:v>57.809999999999995</c:v>
                </c:pt>
                <c:pt idx="310">
                  <c:v>57.86</c:v>
                </c:pt>
                <c:pt idx="311">
                  <c:v>57.91</c:v>
                </c:pt>
                <c:pt idx="312">
                  <c:v>57.96</c:v>
                </c:pt>
                <c:pt idx="313">
                  <c:v>58.01</c:v>
                </c:pt>
                <c:pt idx="314">
                  <c:v>58.06</c:v>
                </c:pt>
                <c:pt idx="315">
                  <c:v>58.11</c:v>
                </c:pt>
                <c:pt idx="316">
                  <c:v>58.160000000000011</c:v>
                </c:pt>
                <c:pt idx="317">
                  <c:v>58.21</c:v>
                </c:pt>
                <c:pt idx="318">
                  <c:v>58.260000000000012</c:v>
                </c:pt>
                <c:pt idx="319">
                  <c:v>58.309999999999995</c:v>
                </c:pt>
                <c:pt idx="320">
                  <c:v>58.36</c:v>
                </c:pt>
                <c:pt idx="321">
                  <c:v>58.4</c:v>
                </c:pt>
                <c:pt idx="322">
                  <c:v>58.449999999999996</c:v>
                </c:pt>
                <c:pt idx="323">
                  <c:v>58.5</c:v>
                </c:pt>
                <c:pt idx="324">
                  <c:v>58.55</c:v>
                </c:pt>
                <c:pt idx="325">
                  <c:v>58.6</c:v>
                </c:pt>
                <c:pt idx="326">
                  <c:v>58.65</c:v>
                </c:pt>
                <c:pt idx="327">
                  <c:v>58.690000000000012</c:v>
                </c:pt>
                <c:pt idx="328">
                  <c:v>58.74</c:v>
                </c:pt>
                <c:pt idx="329">
                  <c:v>58.790000000000013</c:v>
                </c:pt>
                <c:pt idx="330">
                  <c:v>58.839999999999996</c:v>
                </c:pt>
                <c:pt idx="331">
                  <c:v>58.879999999999995</c:v>
                </c:pt>
                <c:pt idx="332">
                  <c:v>58.93</c:v>
                </c:pt>
                <c:pt idx="333">
                  <c:v>58.98</c:v>
                </c:pt>
                <c:pt idx="334">
                  <c:v>59.03</c:v>
                </c:pt>
                <c:pt idx="335">
                  <c:v>59.07</c:v>
                </c:pt>
                <c:pt idx="336">
                  <c:v>59.120000000000012</c:v>
                </c:pt>
                <c:pt idx="337">
                  <c:v>59.17</c:v>
                </c:pt>
                <c:pt idx="338">
                  <c:v>59.21</c:v>
                </c:pt>
                <c:pt idx="339">
                  <c:v>59.260000000000012</c:v>
                </c:pt>
                <c:pt idx="340">
                  <c:v>59.3</c:v>
                </c:pt>
                <c:pt idx="341">
                  <c:v>59.349999999999994</c:v>
                </c:pt>
                <c:pt idx="342">
                  <c:v>59.4</c:v>
                </c:pt>
                <c:pt idx="343">
                  <c:v>59.44</c:v>
                </c:pt>
                <c:pt idx="344">
                  <c:v>59.49</c:v>
                </c:pt>
                <c:pt idx="345">
                  <c:v>59.53</c:v>
                </c:pt>
                <c:pt idx="346">
                  <c:v>59.58</c:v>
                </c:pt>
                <c:pt idx="347">
                  <c:v>59.620000000000012</c:v>
                </c:pt>
                <c:pt idx="348">
                  <c:v>59.67</c:v>
                </c:pt>
                <c:pt idx="349">
                  <c:v>59.720000000000013</c:v>
                </c:pt>
                <c:pt idx="350">
                  <c:v>59.760000000000012</c:v>
                </c:pt>
                <c:pt idx="351">
                  <c:v>59.809999999999995</c:v>
                </c:pt>
                <c:pt idx="352">
                  <c:v>59.849999999999994</c:v>
                </c:pt>
                <c:pt idx="353">
                  <c:v>59.89</c:v>
                </c:pt>
                <c:pt idx="354">
                  <c:v>59.94</c:v>
                </c:pt>
                <c:pt idx="355">
                  <c:v>59.98</c:v>
                </c:pt>
                <c:pt idx="356">
                  <c:v>60.03</c:v>
                </c:pt>
                <c:pt idx="357">
                  <c:v>60.07</c:v>
                </c:pt>
                <c:pt idx="358">
                  <c:v>60.120000000000012</c:v>
                </c:pt>
                <c:pt idx="359">
                  <c:v>60.160000000000011</c:v>
                </c:pt>
                <c:pt idx="360">
                  <c:v>60.2</c:v>
                </c:pt>
                <c:pt idx="361">
                  <c:v>60.25</c:v>
                </c:pt>
                <c:pt idx="362">
                  <c:v>60.290000000000013</c:v>
                </c:pt>
                <c:pt idx="363">
                  <c:v>60.339999999999996</c:v>
                </c:pt>
                <c:pt idx="364">
                  <c:v>60.379999999999995</c:v>
                </c:pt>
                <c:pt idx="365">
                  <c:v>60.42</c:v>
                </c:pt>
                <c:pt idx="366">
                  <c:v>60.47</c:v>
                </c:pt>
                <c:pt idx="367">
                  <c:v>60.51</c:v>
                </c:pt>
                <c:pt idx="368">
                  <c:v>60.55</c:v>
                </c:pt>
                <c:pt idx="369">
                  <c:v>60.6</c:v>
                </c:pt>
                <c:pt idx="370">
                  <c:v>60.64</c:v>
                </c:pt>
                <c:pt idx="371">
                  <c:v>60.68</c:v>
                </c:pt>
                <c:pt idx="372">
                  <c:v>60.720000000000013</c:v>
                </c:pt>
                <c:pt idx="373">
                  <c:v>60.77</c:v>
                </c:pt>
                <c:pt idx="374">
                  <c:v>60.809999999999995</c:v>
                </c:pt>
                <c:pt idx="375">
                  <c:v>60.849999999999994</c:v>
                </c:pt>
                <c:pt idx="376">
                  <c:v>60.89</c:v>
                </c:pt>
                <c:pt idx="377">
                  <c:v>60.94</c:v>
                </c:pt>
                <c:pt idx="378">
                  <c:v>60.98</c:v>
                </c:pt>
                <c:pt idx="379">
                  <c:v>61.02</c:v>
                </c:pt>
                <c:pt idx="380">
                  <c:v>61.06</c:v>
                </c:pt>
                <c:pt idx="381">
                  <c:v>61.1</c:v>
                </c:pt>
                <c:pt idx="382">
                  <c:v>61.15</c:v>
                </c:pt>
                <c:pt idx="383">
                  <c:v>61.190000000000012</c:v>
                </c:pt>
                <c:pt idx="384">
                  <c:v>61.230000000000011</c:v>
                </c:pt>
                <c:pt idx="385">
                  <c:v>61.27</c:v>
                </c:pt>
                <c:pt idx="386">
                  <c:v>61.309999999999995</c:v>
                </c:pt>
                <c:pt idx="387">
                  <c:v>61.349999999999994</c:v>
                </c:pt>
                <c:pt idx="388">
                  <c:v>61.39</c:v>
                </c:pt>
                <c:pt idx="389">
                  <c:v>61.43</c:v>
                </c:pt>
                <c:pt idx="390">
                  <c:v>61.48</c:v>
                </c:pt>
                <c:pt idx="391">
                  <c:v>61.52</c:v>
                </c:pt>
                <c:pt idx="392">
                  <c:v>61.56</c:v>
                </c:pt>
                <c:pt idx="393">
                  <c:v>61.6</c:v>
                </c:pt>
                <c:pt idx="394">
                  <c:v>61.64</c:v>
                </c:pt>
                <c:pt idx="395">
                  <c:v>61.68</c:v>
                </c:pt>
                <c:pt idx="396">
                  <c:v>61.720000000000013</c:v>
                </c:pt>
                <c:pt idx="397">
                  <c:v>61.760000000000012</c:v>
                </c:pt>
                <c:pt idx="398">
                  <c:v>61.8</c:v>
                </c:pt>
                <c:pt idx="399">
                  <c:v>61.839999999999996</c:v>
                </c:pt>
                <c:pt idx="400">
                  <c:v>61.879999999999995</c:v>
                </c:pt>
                <c:pt idx="401">
                  <c:v>61.92</c:v>
                </c:pt>
                <c:pt idx="402">
                  <c:v>61.96</c:v>
                </c:pt>
                <c:pt idx="403">
                  <c:v>62</c:v>
                </c:pt>
                <c:pt idx="404">
                  <c:v>62.04</c:v>
                </c:pt>
                <c:pt idx="405">
                  <c:v>62.08</c:v>
                </c:pt>
                <c:pt idx="406">
                  <c:v>62.120000000000012</c:v>
                </c:pt>
                <c:pt idx="407">
                  <c:v>62.160000000000011</c:v>
                </c:pt>
                <c:pt idx="408">
                  <c:v>62.2</c:v>
                </c:pt>
                <c:pt idx="409">
                  <c:v>62.24</c:v>
                </c:pt>
                <c:pt idx="410">
                  <c:v>62.28</c:v>
                </c:pt>
                <c:pt idx="411">
                  <c:v>62.309999999999995</c:v>
                </c:pt>
                <c:pt idx="412">
                  <c:v>62.349999999999994</c:v>
                </c:pt>
                <c:pt idx="413">
                  <c:v>62.39</c:v>
                </c:pt>
                <c:pt idx="414">
                  <c:v>62.43</c:v>
                </c:pt>
                <c:pt idx="415">
                  <c:v>62.47</c:v>
                </c:pt>
                <c:pt idx="416">
                  <c:v>62.51</c:v>
                </c:pt>
                <c:pt idx="417">
                  <c:v>62.55</c:v>
                </c:pt>
                <c:pt idx="418">
                  <c:v>62.59</c:v>
                </c:pt>
                <c:pt idx="419">
                  <c:v>62.620000000000012</c:v>
                </c:pt>
                <c:pt idx="420">
                  <c:v>62.660000000000011</c:v>
                </c:pt>
                <c:pt idx="421">
                  <c:v>62.7</c:v>
                </c:pt>
                <c:pt idx="422">
                  <c:v>62.74</c:v>
                </c:pt>
                <c:pt idx="423">
                  <c:v>62.78</c:v>
                </c:pt>
                <c:pt idx="424">
                  <c:v>62.82</c:v>
                </c:pt>
                <c:pt idx="425">
                  <c:v>62.849999999999994</c:v>
                </c:pt>
                <c:pt idx="426">
                  <c:v>62.89</c:v>
                </c:pt>
                <c:pt idx="427">
                  <c:v>62.93</c:v>
                </c:pt>
                <c:pt idx="428">
                  <c:v>62.97</c:v>
                </c:pt>
                <c:pt idx="429">
                  <c:v>63.01</c:v>
                </c:pt>
                <c:pt idx="430">
                  <c:v>63.04</c:v>
                </c:pt>
                <c:pt idx="431">
                  <c:v>63.08</c:v>
                </c:pt>
                <c:pt idx="432">
                  <c:v>63.120000000000012</c:v>
                </c:pt>
                <c:pt idx="433">
                  <c:v>63.160000000000011</c:v>
                </c:pt>
                <c:pt idx="434">
                  <c:v>63.190000000000012</c:v>
                </c:pt>
                <c:pt idx="435">
                  <c:v>63.230000000000011</c:v>
                </c:pt>
                <c:pt idx="436">
                  <c:v>63.27</c:v>
                </c:pt>
                <c:pt idx="437">
                  <c:v>63.3</c:v>
                </c:pt>
                <c:pt idx="438">
                  <c:v>63.339999999999996</c:v>
                </c:pt>
                <c:pt idx="439">
                  <c:v>63.379999999999995</c:v>
                </c:pt>
                <c:pt idx="440">
                  <c:v>63.41</c:v>
                </c:pt>
                <c:pt idx="441">
                  <c:v>63.449999999999996</c:v>
                </c:pt>
                <c:pt idx="442">
                  <c:v>63.49</c:v>
                </c:pt>
                <c:pt idx="443">
                  <c:v>63.53</c:v>
                </c:pt>
                <c:pt idx="444">
                  <c:v>63.56</c:v>
                </c:pt>
                <c:pt idx="445">
                  <c:v>63.6</c:v>
                </c:pt>
                <c:pt idx="446">
                  <c:v>63.63</c:v>
                </c:pt>
                <c:pt idx="447">
                  <c:v>63.67</c:v>
                </c:pt>
                <c:pt idx="448">
                  <c:v>63.71</c:v>
                </c:pt>
                <c:pt idx="449">
                  <c:v>63.74</c:v>
                </c:pt>
                <c:pt idx="450">
                  <c:v>63.78</c:v>
                </c:pt>
                <c:pt idx="451">
                  <c:v>63.82</c:v>
                </c:pt>
                <c:pt idx="452">
                  <c:v>63.849999999999994</c:v>
                </c:pt>
                <c:pt idx="453">
                  <c:v>63.89</c:v>
                </c:pt>
                <c:pt idx="454">
                  <c:v>63.92</c:v>
                </c:pt>
                <c:pt idx="455">
                  <c:v>63.96</c:v>
                </c:pt>
                <c:pt idx="456">
                  <c:v>64</c:v>
                </c:pt>
                <c:pt idx="457">
                  <c:v>64.03</c:v>
                </c:pt>
                <c:pt idx="458">
                  <c:v>64.069999999999993</c:v>
                </c:pt>
                <c:pt idx="459">
                  <c:v>64.099999999999994</c:v>
                </c:pt>
                <c:pt idx="460">
                  <c:v>64.14</c:v>
                </c:pt>
                <c:pt idx="461">
                  <c:v>64.169999999999987</c:v>
                </c:pt>
                <c:pt idx="462">
                  <c:v>64.209999999999994</c:v>
                </c:pt>
                <c:pt idx="463">
                  <c:v>64.239999999999995</c:v>
                </c:pt>
                <c:pt idx="464">
                  <c:v>64.28</c:v>
                </c:pt>
                <c:pt idx="465">
                  <c:v>64.319999999999993</c:v>
                </c:pt>
                <c:pt idx="466">
                  <c:v>64.349999999999994</c:v>
                </c:pt>
                <c:pt idx="467">
                  <c:v>64.39</c:v>
                </c:pt>
                <c:pt idx="468">
                  <c:v>64.42</c:v>
                </c:pt>
                <c:pt idx="469">
                  <c:v>64.459999999999994</c:v>
                </c:pt>
                <c:pt idx="470">
                  <c:v>64.489999999999995</c:v>
                </c:pt>
                <c:pt idx="471">
                  <c:v>64.53</c:v>
                </c:pt>
                <c:pt idx="472">
                  <c:v>64.56</c:v>
                </c:pt>
                <c:pt idx="473">
                  <c:v>64.599999999999994</c:v>
                </c:pt>
                <c:pt idx="474">
                  <c:v>64.63</c:v>
                </c:pt>
                <c:pt idx="475">
                  <c:v>64.66</c:v>
                </c:pt>
                <c:pt idx="476">
                  <c:v>64.7</c:v>
                </c:pt>
                <c:pt idx="477">
                  <c:v>64.73</c:v>
                </c:pt>
                <c:pt idx="478">
                  <c:v>64.77</c:v>
                </c:pt>
                <c:pt idx="479">
                  <c:v>64.8</c:v>
                </c:pt>
                <c:pt idx="480">
                  <c:v>64.84</c:v>
                </c:pt>
                <c:pt idx="481">
                  <c:v>64.86999999999999</c:v>
                </c:pt>
                <c:pt idx="482">
                  <c:v>64.910000000000025</c:v>
                </c:pt>
                <c:pt idx="483">
                  <c:v>64.940000000000026</c:v>
                </c:pt>
                <c:pt idx="484">
                  <c:v>64.97</c:v>
                </c:pt>
                <c:pt idx="485">
                  <c:v>65.010000000000005</c:v>
                </c:pt>
                <c:pt idx="486">
                  <c:v>65.040000000000006</c:v>
                </c:pt>
                <c:pt idx="487">
                  <c:v>65.08</c:v>
                </c:pt>
                <c:pt idx="488">
                  <c:v>65.11</c:v>
                </c:pt>
                <c:pt idx="489">
                  <c:v>65.14</c:v>
                </c:pt>
                <c:pt idx="490">
                  <c:v>65.179999999999978</c:v>
                </c:pt>
                <c:pt idx="491">
                  <c:v>65.209999999999994</c:v>
                </c:pt>
                <c:pt idx="492">
                  <c:v>65.239999999999995</c:v>
                </c:pt>
                <c:pt idx="493">
                  <c:v>65.28</c:v>
                </c:pt>
                <c:pt idx="494">
                  <c:v>65.31</c:v>
                </c:pt>
                <c:pt idx="495">
                  <c:v>65.349999999999994</c:v>
                </c:pt>
                <c:pt idx="496">
                  <c:v>65.38</c:v>
                </c:pt>
                <c:pt idx="497">
                  <c:v>65.410000000000025</c:v>
                </c:pt>
                <c:pt idx="498">
                  <c:v>65.45</c:v>
                </c:pt>
                <c:pt idx="499">
                  <c:v>65.48</c:v>
                </c:pt>
                <c:pt idx="500">
                  <c:v>65.510000000000005</c:v>
                </c:pt>
                <c:pt idx="501">
                  <c:v>65.55</c:v>
                </c:pt>
                <c:pt idx="502">
                  <c:v>65.58</c:v>
                </c:pt>
                <c:pt idx="503">
                  <c:v>65.61</c:v>
                </c:pt>
                <c:pt idx="504">
                  <c:v>65.64</c:v>
                </c:pt>
                <c:pt idx="505">
                  <c:v>65.679999999999978</c:v>
                </c:pt>
                <c:pt idx="506">
                  <c:v>65.709999999999994</c:v>
                </c:pt>
                <c:pt idx="507">
                  <c:v>65.739999999999995</c:v>
                </c:pt>
                <c:pt idx="508">
                  <c:v>65.78</c:v>
                </c:pt>
                <c:pt idx="509">
                  <c:v>65.81</c:v>
                </c:pt>
                <c:pt idx="510">
                  <c:v>65.84</c:v>
                </c:pt>
                <c:pt idx="511">
                  <c:v>65.86999999999999</c:v>
                </c:pt>
                <c:pt idx="512">
                  <c:v>65.910000000000025</c:v>
                </c:pt>
                <c:pt idx="513">
                  <c:v>65.940000000000026</c:v>
                </c:pt>
                <c:pt idx="514">
                  <c:v>65.97</c:v>
                </c:pt>
                <c:pt idx="515">
                  <c:v>66</c:v>
                </c:pt>
                <c:pt idx="516">
                  <c:v>66.040000000000006</c:v>
                </c:pt>
                <c:pt idx="517">
                  <c:v>66.069999999999993</c:v>
                </c:pt>
                <c:pt idx="518">
                  <c:v>66.099999999999994</c:v>
                </c:pt>
                <c:pt idx="519">
                  <c:v>66.13</c:v>
                </c:pt>
                <c:pt idx="520">
                  <c:v>66.169999999999987</c:v>
                </c:pt>
                <c:pt idx="521">
                  <c:v>66.2</c:v>
                </c:pt>
                <c:pt idx="522">
                  <c:v>66.23</c:v>
                </c:pt>
                <c:pt idx="523">
                  <c:v>66.260000000000005</c:v>
                </c:pt>
                <c:pt idx="524">
                  <c:v>66.3</c:v>
                </c:pt>
                <c:pt idx="525">
                  <c:v>66.33</c:v>
                </c:pt>
                <c:pt idx="526">
                  <c:v>66.36</c:v>
                </c:pt>
                <c:pt idx="527">
                  <c:v>66.39</c:v>
                </c:pt>
                <c:pt idx="528">
                  <c:v>66.42</c:v>
                </c:pt>
                <c:pt idx="529">
                  <c:v>66.459999999999994</c:v>
                </c:pt>
                <c:pt idx="530">
                  <c:v>66.489999999999995</c:v>
                </c:pt>
                <c:pt idx="531">
                  <c:v>66.52</c:v>
                </c:pt>
                <c:pt idx="532">
                  <c:v>66.55</c:v>
                </c:pt>
                <c:pt idx="533">
                  <c:v>66.58</c:v>
                </c:pt>
                <c:pt idx="534">
                  <c:v>66.61</c:v>
                </c:pt>
                <c:pt idx="535">
                  <c:v>66.649999999999991</c:v>
                </c:pt>
                <c:pt idx="536">
                  <c:v>66.679999999999978</c:v>
                </c:pt>
                <c:pt idx="537">
                  <c:v>66.709999999999994</c:v>
                </c:pt>
                <c:pt idx="538">
                  <c:v>66.739999999999995</c:v>
                </c:pt>
                <c:pt idx="539">
                  <c:v>66.77</c:v>
                </c:pt>
                <c:pt idx="540">
                  <c:v>66.8</c:v>
                </c:pt>
                <c:pt idx="541">
                  <c:v>66.83</c:v>
                </c:pt>
                <c:pt idx="542">
                  <c:v>66.86999999999999</c:v>
                </c:pt>
                <c:pt idx="543">
                  <c:v>66.900000000000006</c:v>
                </c:pt>
                <c:pt idx="544">
                  <c:v>66.930000000000007</c:v>
                </c:pt>
                <c:pt idx="545">
                  <c:v>66.959999999999994</c:v>
                </c:pt>
                <c:pt idx="546">
                  <c:v>66.989999999999995</c:v>
                </c:pt>
                <c:pt idx="547">
                  <c:v>67.02</c:v>
                </c:pt>
                <c:pt idx="548">
                  <c:v>67.05</c:v>
                </c:pt>
                <c:pt idx="549">
                  <c:v>67.08</c:v>
                </c:pt>
                <c:pt idx="550">
                  <c:v>67.11999999999999</c:v>
                </c:pt>
                <c:pt idx="551">
                  <c:v>67.149999999999991</c:v>
                </c:pt>
                <c:pt idx="552">
                  <c:v>67.179999999999978</c:v>
                </c:pt>
                <c:pt idx="553">
                  <c:v>67.209999999999994</c:v>
                </c:pt>
                <c:pt idx="554">
                  <c:v>67.239999999999995</c:v>
                </c:pt>
                <c:pt idx="555">
                  <c:v>67.27</c:v>
                </c:pt>
                <c:pt idx="556">
                  <c:v>67.3</c:v>
                </c:pt>
                <c:pt idx="557">
                  <c:v>67.33</c:v>
                </c:pt>
                <c:pt idx="558">
                  <c:v>67.36</c:v>
                </c:pt>
                <c:pt idx="559">
                  <c:v>67.39</c:v>
                </c:pt>
                <c:pt idx="560">
                  <c:v>67.42</c:v>
                </c:pt>
                <c:pt idx="561">
                  <c:v>67.45</c:v>
                </c:pt>
                <c:pt idx="562">
                  <c:v>67.48</c:v>
                </c:pt>
                <c:pt idx="563">
                  <c:v>67.510000000000005</c:v>
                </c:pt>
                <c:pt idx="564">
                  <c:v>67.55</c:v>
                </c:pt>
                <c:pt idx="565">
                  <c:v>67.58</c:v>
                </c:pt>
                <c:pt idx="566">
                  <c:v>67.61</c:v>
                </c:pt>
                <c:pt idx="567">
                  <c:v>67.64</c:v>
                </c:pt>
                <c:pt idx="568">
                  <c:v>67.669999999999987</c:v>
                </c:pt>
                <c:pt idx="569">
                  <c:v>67.7</c:v>
                </c:pt>
                <c:pt idx="570">
                  <c:v>67.73</c:v>
                </c:pt>
                <c:pt idx="571">
                  <c:v>67.760000000000005</c:v>
                </c:pt>
                <c:pt idx="572">
                  <c:v>67.790000000000006</c:v>
                </c:pt>
                <c:pt idx="573">
                  <c:v>67.819999999999993</c:v>
                </c:pt>
                <c:pt idx="574">
                  <c:v>67.849999999999994</c:v>
                </c:pt>
                <c:pt idx="575">
                  <c:v>67.88</c:v>
                </c:pt>
                <c:pt idx="576">
                  <c:v>67.910000000000025</c:v>
                </c:pt>
                <c:pt idx="577">
                  <c:v>67.940000000000026</c:v>
                </c:pt>
                <c:pt idx="578">
                  <c:v>67.97</c:v>
                </c:pt>
                <c:pt idx="579">
                  <c:v>68</c:v>
                </c:pt>
                <c:pt idx="580">
                  <c:v>68.03</c:v>
                </c:pt>
                <c:pt idx="581">
                  <c:v>68.06</c:v>
                </c:pt>
                <c:pt idx="582">
                  <c:v>68.09</c:v>
                </c:pt>
                <c:pt idx="583">
                  <c:v>68.11999999999999</c:v>
                </c:pt>
                <c:pt idx="584">
                  <c:v>68.149999999999991</c:v>
                </c:pt>
                <c:pt idx="585">
                  <c:v>68.179999999999978</c:v>
                </c:pt>
                <c:pt idx="586">
                  <c:v>68.209999999999994</c:v>
                </c:pt>
                <c:pt idx="587">
                  <c:v>68.239999999999995</c:v>
                </c:pt>
                <c:pt idx="588">
                  <c:v>68.27</c:v>
                </c:pt>
                <c:pt idx="589">
                  <c:v>68.3</c:v>
                </c:pt>
                <c:pt idx="590">
                  <c:v>68.33</c:v>
                </c:pt>
                <c:pt idx="591">
                  <c:v>68.36</c:v>
                </c:pt>
                <c:pt idx="592">
                  <c:v>68.38</c:v>
                </c:pt>
                <c:pt idx="593">
                  <c:v>68.410000000000025</c:v>
                </c:pt>
                <c:pt idx="594">
                  <c:v>68.440000000000026</c:v>
                </c:pt>
                <c:pt idx="595">
                  <c:v>68.47</c:v>
                </c:pt>
                <c:pt idx="596">
                  <c:v>68.5</c:v>
                </c:pt>
                <c:pt idx="597">
                  <c:v>68.53</c:v>
                </c:pt>
                <c:pt idx="598">
                  <c:v>68.56</c:v>
                </c:pt>
                <c:pt idx="599">
                  <c:v>68.59</c:v>
                </c:pt>
                <c:pt idx="600">
                  <c:v>68.61999999999999</c:v>
                </c:pt>
                <c:pt idx="601">
                  <c:v>68.649999999999991</c:v>
                </c:pt>
                <c:pt idx="602">
                  <c:v>68.679999999999978</c:v>
                </c:pt>
                <c:pt idx="603">
                  <c:v>68.709999999999994</c:v>
                </c:pt>
                <c:pt idx="604">
                  <c:v>68.739999999999995</c:v>
                </c:pt>
                <c:pt idx="605">
                  <c:v>68.77</c:v>
                </c:pt>
                <c:pt idx="606">
                  <c:v>68.8</c:v>
                </c:pt>
                <c:pt idx="607">
                  <c:v>68.819999999999993</c:v>
                </c:pt>
                <c:pt idx="608">
                  <c:v>68.849999999999994</c:v>
                </c:pt>
                <c:pt idx="609">
                  <c:v>68.88</c:v>
                </c:pt>
                <c:pt idx="610">
                  <c:v>68.910000000000025</c:v>
                </c:pt>
                <c:pt idx="611">
                  <c:v>68.940000000000026</c:v>
                </c:pt>
                <c:pt idx="612">
                  <c:v>68.97</c:v>
                </c:pt>
                <c:pt idx="613">
                  <c:v>69</c:v>
                </c:pt>
                <c:pt idx="614">
                  <c:v>69.03</c:v>
                </c:pt>
                <c:pt idx="615">
                  <c:v>69.06</c:v>
                </c:pt>
                <c:pt idx="616">
                  <c:v>69.08</c:v>
                </c:pt>
                <c:pt idx="617">
                  <c:v>69.11</c:v>
                </c:pt>
                <c:pt idx="618">
                  <c:v>69.14</c:v>
                </c:pt>
                <c:pt idx="619">
                  <c:v>69.169999999999987</c:v>
                </c:pt>
                <c:pt idx="620">
                  <c:v>69.2</c:v>
                </c:pt>
                <c:pt idx="621">
                  <c:v>69.23</c:v>
                </c:pt>
                <c:pt idx="622">
                  <c:v>69.260000000000005</c:v>
                </c:pt>
                <c:pt idx="623">
                  <c:v>69.290000000000006</c:v>
                </c:pt>
                <c:pt idx="624">
                  <c:v>69.31</c:v>
                </c:pt>
                <c:pt idx="625">
                  <c:v>69.34</c:v>
                </c:pt>
                <c:pt idx="626">
                  <c:v>69.36999999999999</c:v>
                </c:pt>
                <c:pt idx="627">
                  <c:v>69.400000000000006</c:v>
                </c:pt>
                <c:pt idx="628">
                  <c:v>69.430000000000007</c:v>
                </c:pt>
                <c:pt idx="629">
                  <c:v>69.459999999999994</c:v>
                </c:pt>
                <c:pt idx="630">
                  <c:v>69.489999999999995</c:v>
                </c:pt>
                <c:pt idx="631">
                  <c:v>69.510000000000005</c:v>
                </c:pt>
                <c:pt idx="632">
                  <c:v>69.540000000000006</c:v>
                </c:pt>
                <c:pt idx="633">
                  <c:v>69.569999999999993</c:v>
                </c:pt>
                <c:pt idx="634">
                  <c:v>69.599999999999994</c:v>
                </c:pt>
                <c:pt idx="635">
                  <c:v>69.63</c:v>
                </c:pt>
                <c:pt idx="636">
                  <c:v>69.66</c:v>
                </c:pt>
                <c:pt idx="637">
                  <c:v>69.679999999999978</c:v>
                </c:pt>
                <c:pt idx="638">
                  <c:v>69.709999999999994</c:v>
                </c:pt>
                <c:pt idx="639">
                  <c:v>69.739999999999995</c:v>
                </c:pt>
                <c:pt idx="640">
                  <c:v>69.77</c:v>
                </c:pt>
                <c:pt idx="641">
                  <c:v>69.8</c:v>
                </c:pt>
                <c:pt idx="642">
                  <c:v>69.83</c:v>
                </c:pt>
                <c:pt idx="643">
                  <c:v>69.849999999999994</c:v>
                </c:pt>
                <c:pt idx="644">
                  <c:v>69.88</c:v>
                </c:pt>
                <c:pt idx="645">
                  <c:v>69.910000000000025</c:v>
                </c:pt>
                <c:pt idx="646">
                  <c:v>69.940000000000026</c:v>
                </c:pt>
                <c:pt idx="647">
                  <c:v>69.97</c:v>
                </c:pt>
                <c:pt idx="648">
                  <c:v>69.989999999999995</c:v>
                </c:pt>
                <c:pt idx="649">
                  <c:v>70.02</c:v>
                </c:pt>
                <c:pt idx="650">
                  <c:v>70.05</c:v>
                </c:pt>
                <c:pt idx="651">
                  <c:v>70.08</c:v>
                </c:pt>
                <c:pt idx="652">
                  <c:v>70.11</c:v>
                </c:pt>
                <c:pt idx="653">
                  <c:v>70.13</c:v>
                </c:pt>
                <c:pt idx="654">
                  <c:v>70.16</c:v>
                </c:pt>
                <c:pt idx="655">
                  <c:v>70.19</c:v>
                </c:pt>
                <c:pt idx="656">
                  <c:v>70.22</c:v>
                </c:pt>
                <c:pt idx="657">
                  <c:v>70.25</c:v>
                </c:pt>
                <c:pt idx="658">
                  <c:v>70.27</c:v>
                </c:pt>
                <c:pt idx="659">
                  <c:v>70.3</c:v>
                </c:pt>
                <c:pt idx="660">
                  <c:v>70.33</c:v>
                </c:pt>
                <c:pt idx="661">
                  <c:v>70.36</c:v>
                </c:pt>
                <c:pt idx="662">
                  <c:v>70.39</c:v>
                </c:pt>
                <c:pt idx="663">
                  <c:v>70.410000000000025</c:v>
                </c:pt>
                <c:pt idx="664">
                  <c:v>70.440000000000026</c:v>
                </c:pt>
                <c:pt idx="665">
                  <c:v>70.47</c:v>
                </c:pt>
                <c:pt idx="666">
                  <c:v>70.5</c:v>
                </c:pt>
                <c:pt idx="667">
                  <c:v>70.52</c:v>
                </c:pt>
                <c:pt idx="668">
                  <c:v>70.55</c:v>
                </c:pt>
                <c:pt idx="669">
                  <c:v>70.58</c:v>
                </c:pt>
                <c:pt idx="670">
                  <c:v>70.61</c:v>
                </c:pt>
                <c:pt idx="671">
                  <c:v>70.63</c:v>
                </c:pt>
                <c:pt idx="672">
                  <c:v>70.66</c:v>
                </c:pt>
                <c:pt idx="673">
                  <c:v>70.69</c:v>
                </c:pt>
                <c:pt idx="674">
                  <c:v>70.72</c:v>
                </c:pt>
                <c:pt idx="675">
                  <c:v>70.739999999999995</c:v>
                </c:pt>
                <c:pt idx="676">
                  <c:v>70.77</c:v>
                </c:pt>
                <c:pt idx="677">
                  <c:v>70.8</c:v>
                </c:pt>
                <c:pt idx="678">
                  <c:v>70.83</c:v>
                </c:pt>
                <c:pt idx="679">
                  <c:v>70.849999999999994</c:v>
                </c:pt>
                <c:pt idx="680">
                  <c:v>70.88</c:v>
                </c:pt>
                <c:pt idx="681">
                  <c:v>70.910000000000025</c:v>
                </c:pt>
                <c:pt idx="682">
                  <c:v>70.940000000000026</c:v>
                </c:pt>
                <c:pt idx="683">
                  <c:v>70.959999999999994</c:v>
                </c:pt>
                <c:pt idx="684">
                  <c:v>70.989999999999995</c:v>
                </c:pt>
                <c:pt idx="685">
                  <c:v>71.02</c:v>
                </c:pt>
                <c:pt idx="686">
                  <c:v>71.05</c:v>
                </c:pt>
                <c:pt idx="687">
                  <c:v>71.069999999999993</c:v>
                </c:pt>
                <c:pt idx="688">
                  <c:v>71.099999999999994</c:v>
                </c:pt>
                <c:pt idx="689">
                  <c:v>71.13</c:v>
                </c:pt>
                <c:pt idx="690">
                  <c:v>71.16</c:v>
                </c:pt>
                <c:pt idx="691">
                  <c:v>71.179999999999978</c:v>
                </c:pt>
                <c:pt idx="692">
                  <c:v>71.209999999999994</c:v>
                </c:pt>
                <c:pt idx="693">
                  <c:v>71.239999999999995</c:v>
                </c:pt>
                <c:pt idx="694">
                  <c:v>71.260000000000005</c:v>
                </c:pt>
                <c:pt idx="695">
                  <c:v>71.290000000000006</c:v>
                </c:pt>
                <c:pt idx="696">
                  <c:v>71.319999999999993</c:v>
                </c:pt>
                <c:pt idx="697">
                  <c:v>71.349999999999994</c:v>
                </c:pt>
                <c:pt idx="698">
                  <c:v>71.36999999999999</c:v>
                </c:pt>
                <c:pt idx="699">
                  <c:v>71.400000000000006</c:v>
                </c:pt>
                <c:pt idx="700">
                  <c:v>71.430000000000007</c:v>
                </c:pt>
                <c:pt idx="701">
                  <c:v>71.45</c:v>
                </c:pt>
                <c:pt idx="702">
                  <c:v>71.48</c:v>
                </c:pt>
                <c:pt idx="703">
                  <c:v>71.510000000000005</c:v>
                </c:pt>
                <c:pt idx="704">
                  <c:v>71.53</c:v>
                </c:pt>
                <c:pt idx="705">
                  <c:v>71.56</c:v>
                </c:pt>
                <c:pt idx="706">
                  <c:v>71.59</c:v>
                </c:pt>
                <c:pt idx="707">
                  <c:v>71.61999999999999</c:v>
                </c:pt>
                <c:pt idx="708">
                  <c:v>71.64</c:v>
                </c:pt>
                <c:pt idx="709">
                  <c:v>71.669999999999987</c:v>
                </c:pt>
                <c:pt idx="710">
                  <c:v>71.7</c:v>
                </c:pt>
                <c:pt idx="711">
                  <c:v>71.72</c:v>
                </c:pt>
                <c:pt idx="712">
                  <c:v>71.75</c:v>
                </c:pt>
                <c:pt idx="713">
                  <c:v>71.78</c:v>
                </c:pt>
                <c:pt idx="714">
                  <c:v>71.8</c:v>
                </c:pt>
                <c:pt idx="715">
                  <c:v>71.83</c:v>
                </c:pt>
                <c:pt idx="716">
                  <c:v>71.86</c:v>
                </c:pt>
                <c:pt idx="717">
                  <c:v>71.88</c:v>
                </c:pt>
                <c:pt idx="718">
                  <c:v>71.910000000000025</c:v>
                </c:pt>
                <c:pt idx="719">
                  <c:v>71.940000000000026</c:v>
                </c:pt>
                <c:pt idx="720">
                  <c:v>71.97</c:v>
                </c:pt>
                <c:pt idx="721">
                  <c:v>71.989999999999995</c:v>
                </c:pt>
                <c:pt idx="722">
                  <c:v>72.02</c:v>
                </c:pt>
                <c:pt idx="723">
                  <c:v>72.05</c:v>
                </c:pt>
                <c:pt idx="724">
                  <c:v>72.069999999999993</c:v>
                </c:pt>
                <c:pt idx="725">
                  <c:v>72.099999999999994</c:v>
                </c:pt>
                <c:pt idx="726">
                  <c:v>72.13</c:v>
                </c:pt>
                <c:pt idx="727">
                  <c:v>72.149999999999991</c:v>
                </c:pt>
                <c:pt idx="728">
                  <c:v>72.179999999999978</c:v>
                </c:pt>
                <c:pt idx="729">
                  <c:v>72.209999999999994</c:v>
                </c:pt>
                <c:pt idx="730">
                  <c:v>72.23</c:v>
                </c:pt>
                <c:pt idx="731">
                  <c:v>72.260000000000005</c:v>
                </c:pt>
                <c:pt idx="732">
                  <c:v>72.290000000000006</c:v>
                </c:pt>
                <c:pt idx="733">
                  <c:v>72.31</c:v>
                </c:pt>
                <c:pt idx="734">
                  <c:v>72.34</c:v>
                </c:pt>
                <c:pt idx="735">
                  <c:v>72.36999999999999</c:v>
                </c:pt>
                <c:pt idx="736">
                  <c:v>72.39</c:v>
                </c:pt>
                <c:pt idx="737">
                  <c:v>72.42</c:v>
                </c:pt>
                <c:pt idx="738">
                  <c:v>72.440000000000026</c:v>
                </c:pt>
                <c:pt idx="739">
                  <c:v>72.47</c:v>
                </c:pt>
                <c:pt idx="740">
                  <c:v>72.5</c:v>
                </c:pt>
                <c:pt idx="741">
                  <c:v>72.52</c:v>
                </c:pt>
                <c:pt idx="742">
                  <c:v>72.55</c:v>
                </c:pt>
                <c:pt idx="743">
                  <c:v>72.58</c:v>
                </c:pt>
                <c:pt idx="744">
                  <c:v>72.599999999999994</c:v>
                </c:pt>
                <c:pt idx="745">
                  <c:v>72.63</c:v>
                </c:pt>
                <c:pt idx="746">
                  <c:v>72.66</c:v>
                </c:pt>
                <c:pt idx="747">
                  <c:v>72.679999999999978</c:v>
                </c:pt>
                <c:pt idx="748">
                  <c:v>72.709999999999994</c:v>
                </c:pt>
                <c:pt idx="749">
                  <c:v>72.739999999999995</c:v>
                </c:pt>
                <c:pt idx="750">
                  <c:v>72.760000000000005</c:v>
                </c:pt>
                <c:pt idx="751">
                  <c:v>72.790000000000006</c:v>
                </c:pt>
                <c:pt idx="752">
                  <c:v>72.819999999999993</c:v>
                </c:pt>
                <c:pt idx="753">
                  <c:v>72.84</c:v>
                </c:pt>
                <c:pt idx="754">
                  <c:v>72.86999999999999</c:v>
                </c:pt>
                <c:pt idx="755">
                  <c:v>72.89</c:v>
                </c:pt>
                <c:pt idx="756">
                  <c:v>72.92</c:v>
                </c:pt>
                <c:pt idx="757">
                  <c:v>72.95</c:v>
                </c:pt>
                <c:pt idx="758">
                  <c:v>72.97</c:v>
                </c:pt>
                <c:pt idx="759">
                  <c:v>73</c:v>
                </c:pt>
              </c:numCache>
            </c:numRef>
          </c:yVal>
          <c:smooth val="0"/>
        </c:ser>
        <c:ser>
          <c:idx val="1"/>
          <c:order val="1"/>
          <c:tx>
            <c:v>Sobs YOUNG</c:v>
          </c:tx>
          <c:spPr>
            <a:ln cap="rnd">
              <a:solidFill>
                <a:srgbClr val="0070C0"/>
              </a:solidFill>
              <a:prstDash val="solid"/>
            </a:ln>
          </c:spPr>
          <c:marker>
            <c:symbol val="none"/>
          </c:marker>
          <c:xVal>
            <c:numRef>
              <c:f>'2006-07 - YOUNG'!$B$2:$B$781</c:f>
              <c:numCache>
                <c:formatCode>General</c:formatCode>
                <c:ptCount val="780"/>
                <c:pt idx="0">
                  <c:v>5.33</c:v>
                </c:pt>
                <c:pt idx="1">
                  <c:v>10.65</c:v>
                </c:pt>
                <c:pt idx="2">
                  <c:v>15.98</c:v>
                </c:pt>
                <c:pt idx="3">
                  <c:v>21.3</c:v>
                </c:pt>
                <c:pt idx="4">
                  <c:v>26.630000000000031</c:v>
                </c:pt>
                <c:pt idx="5">
                  <c:v>31.959999999999987</c:v>
                </c:pt>
                <c:pt idx="6">
                  <c:v>37.28</c:v>
                </c:pt>
                <c:pt idx="7">
                  <c:v>42.61</c:v>
                </c:pt>
                <c:pt idx="8">
                  <c:v>47.94</c:v>
                </c:pt>
                <c:pt idx="9">
                  <c:v>53.260000000000012</c:v>
                </c:pt>
                <c:pt idx="10">
                  <c:v>58.59</c:v>
                </c:pt>
                <c:pt idx="11">
                  <c:v>63.91</c:v>
                </c:pt>
                <c:pt idx="12">
                  <c:v>69.239999999999995</c:v>
                </c:pt>
                <c:pt idx="13">
                  <c:v>74.569999999999993</c:v>
                </c:pt>
                <c:pt idx="14">
                  <c:v>79.89</c:v>
                </c:pt>
                <c:pt idx="15">
                  <c:v>85.22</c:v>
                </c:pt>
                <c:pt idx="16">
                  <c:v>90.54</c:v>
                </c:pt>
                <c:pt idx="17">
                  <c:v>95.86999999999999</c:v>
                </c:pt>
                <c:pt idx="18">
                  <c:v>101.2</c:v>
                </c:pt>
                <c:pt idx="19">
                  <c:v>106.52</c:v>
                </c:pt>
                <c:pt idx="20">
                  <c:v>111.85</c:v>
                </c:pt>
                <c:pt idx="21">
                  <c:v>117.16999999999999</c:v>
                </c:pt>
                <c:pt idx="22">
                  <c:v>122.5</c:v>
                </c:pt>
                <c:pt idx="23">
                  <c:v>127.83</c:v>
                </c:pt>
                <c:pt idx="24">
                  <c:v>133.15</c:v>
                </c:pt>
                <c:pt idx="25">
                  <c:v>138.47999999999999</c:v>
                </c:pt>
                <c:pt idx="26">
                  <c:v>143.81</c:v>
                </c:pt>
                <c:pt idx="27">
                  <c:v>149.13</c:v>
                </c:pt>
                <c:pt idx="28">
                  <c:v>154.46</c:v>
                </c:pt>
                <c:pt idx="29">
                  <c:v>159.78</c:v>
                </c:pt>
                <c:pt idx="30">
                  <c:v>165.10999999999999</c:v>
                </c:pt>
                <c:pt idx="31">
                  <c:v>170.44</c:v>
                </c:pt>
                <c:pt idx="32">
                  <c:v>175.76</c:v>
                </c:pt>
                <c:pt idx="33">
                  <c:v>181.09</c:v>
                </c:pt>
                <c:pt idx="34">
                  <c:v>186.41</c:v>
                </c:pt>
                <c:pt idx="35">
                  <c:v>191.73999999999998</c:v>
                </c:pt>
                <c:pt idx="36">
                  <c:v>197.07</c:v>
                </c:pt>
                <c:pt idx="37">
                  <c:v>202.39000000000001</c:v>
                </c:pt>
                <c:pt idx="38">
                  <c:v>207.72</c:v>
                </c:pt>
                <c:pt idx="39">
                  <c:v>213.04</c:v>
                </c:pt>
                <c:pt idx="40">
                  <c:v>218.37</c:v>
                </c:pt>
                <c:pt idx="41">
                  <c:v>223.7</c:v>
                </c:pt>
                <c:pt idx="42">
                  <c:v>229.02</c:v>
                </c:pt>
                <c:pt idx="43">
                  <c:v>234.35000000000053</c:v>
                </c:pt>
                <c:pt idx="44">
                  <c:v>239.68</c:v>
                </c:pt>
                <c:pt idx="45">
                  <c:v>245</c:v>
                </c:pt>
                <c:pt idx="46">
                  <c:v>250.33</c:v>
                </c:pt>
                <c:pt idx="47">
                  <c:v>255.65</c:v>
                </c:pt>
                <c:pt idx="48">
                  <c:v>260.97999999999894</c:v>
                </c:pt>
                <c:pt idx="49">
                  <c:v>266.31</c:v>
                </c:pt>
                <c:pt idx="50">
                  <c:v>271.63</c:v>
                </c:pt>
                <c:pt idx="51">
                  <c:v>276.95999999999964</c:v>
                </c:pt>
                <c:pt idx="52">
                  <c:v>282.27999999999969</c:v>
                </c:pt>
                <c:pt idx="53">
                  <c:v>287.61</c:v>
                </c:pt>
                <c:pt idx="54">
                  <c:v>292.94</c:v>
                </c:pt>
                <c:pt idx="55">
                  <c:v>298.26</c:v>
                </c:pt>
                <c:pt idx="56">
                  <c:v>303.58999999999969</c:v>
                </c:pt>
                <c:pt idx="57">
                  <c:v>308.91000000000003</c:v>
                </c:pt>
                <c:pt idx="58">
                  <c:v>314.24</c:v>
                </c:pt>
                <c:pt idx="59">
                  <c:v>319.57</c:v>
                </c:pt>
                <c:pt idx="60">
                  <c:v>324.89</c:v>
                </c:pt>
                <c:pt idx="61">
                  <c:v>330.21999999999969</c:v>
                </c:pt>
                <c:pt idx="62">
                  <c:v>335.55</c:v>
                </c:pt>
                <c:pt idx="63">
                  <c:v>340.87</c:v>
                </c:pt>
                <c:pt idx="64">
                  <c:v>346.2</c:v>
                </c:pt>
                <c:pt idx="65">
                  <c:v>351.52</c:v>
                </c:pt>
                <c:pt idx="66">
                  <c:v>356.85</c:v>
                </c:pt>
                <c:pt idx="67">
                  <c:v>362.18</c:v>
                </c:pt>
                <c:pt idx="68">
                  <c:v>367.5</c:v>
                </c:pt>
                <c:pt idx="69">
                  <c:v>372.83</c:v>
                </c:pt>
                <c:pt idx="70">
                  <c:v>378.15000000000032</c:v>
                </c:pt>
                <c:pt idx="71">
                  <c:v>383.47999999999894</c:v>
                </c:pt>
                <c:pt idx="72">
                  <c:v>388.81</c:v>
                </c:pt>
                <c:pt idx="73">
                  <c:v>394.13</c:v>
                </c:pt>
                <c:pt idx="74">
                  <c:v>399.46</c:v>
                </c:pt>
                <c:pt idx="75">
                  <c:v>404.78</c:v>
                </c:pt>
                <c:pt idx="76">
                  <c:v>410.11</c:v>
                </c:pt>
                <c:pt idx="77">
                  <c:v>415.44</c:v>
                </c:pt>
                <c:pt idx="78">
                  <c:v>420.76</c:v>
                </c:pt>
                <c:pt idx="79">
                  <c:v>426.09</c:v>
                </c:pt>
                <c:pt idx="80">
                  <c:v>431.41999999999899</c:v>
                </c:pt>
                <c:pt idx="81">
                  <c:v>436.74</c:v>
                </c:pt>
                <c:pt idx="82">
                  <c:v>442.07</c:v>
                </c:pt>
                <c:pt idx="83">
                  <c:v>447.39</c:v>
                </c:pt>
                <c:pt idx="84">
                  <c:v>452.71999999999969</c:v>
                </c:pt>
                <c:pt idx="85">
                  <c:v>458.05</c:v>
                </c:pt>
                <c:pt idx="86">
                  <c:v>463.37</c:v>
                </c:pt>
                <c:pt idx="87">
                  <c:v>468.7</c:v>
                </c:pt>
                <c:pt idx="88">
                  <c:v>474.02</c:v>
                </c:pt>
                <c:pt idx="89">
                  <c:v>479.35</c:v>
                </c:pt>
                <c:pt idx="90">
                  <c:v>484.68</c:v>
                </c:pt>
                <c:pt idx="91">
                  <c:v>490</c:v>
                </c:pt>
                <c:pt idx="92">
                  <c:v>495.33</c:v>
                </c:pt>
                <c:pt idx="93">
                  <c:v>500.65000000000032</c:v>
                </c:pt>
                <c:pt idx="94">
                  <c:v>505.97999999999894</c:v>
                </c:pt>
                <c:pt idx="95">
                  <c:v>511.31</c:v>
                </c:pt>
                <c:pt idx="96">
                  <c:v>516.63</c:v>
                </c:pt>
                <c:pt idx="97">
                  <c:v>521.95999999999947</c:v>
                </c:pt>
                <c:pt idx="98">
                  <c:v>527.29000000000053</c:v>
                </c:pt>
                <c:pt idx="99">
                  <c:v>532.61</c:v>
                </c:pt>
                <c:pt idx="100">
                  <c:v>537.93999999999949</c:v>
                </c:pt>
                <c:pt idx="101">
                  <c:v>543.26</c:v>
                </c:pt>
                <c:pt idx="102">
                  <c:v>548.59</c:v>
                </c:pt>
                <c:pt idx="103">
                  <c:v>553.91999999999996</c:v>
                </c:pt>
                <c:pt idx="104">
                  <c:v>559.24</c:v>
                </c:pt>
                <c:pt idx="105">
                  <c:v>564.57000000000005</c:v>
                </c:pt>
                <c:pt idx="106">
                  <c:v>569.89</c:v>
                </c:pt>
                <c:pt idx="107">
                  <c:v>575.22</c:v>
                </c:pt>
                <c:pt idx="108">
                  <c:v>580.54999999999939</c:v>
                </c:pt>
                <c:pt idx="109">
                  <c:v>585.87</c:v>
                </c:pt>
                <c:pt idx="110">
                  <c:v>591.20000000000005</c:v>
                </c:pt>
                <c:pt idx="111">
                  <c:v>596.52</c:v>
                </c:pt>
                <c:pt idx="112">
                  <c:v>601.84999999999798</c:v>
                </c:pt>
                <c:pt idx="113">
                  <c:v>607.17999999999995</c:v>
                </c:pt>
                <c:pt idx="114">
                  <c:v>612.5</c:v>
                </c:pt>
                <c:pt idx="115">
                  <c:v>617.82999999999947</c:v>
                </c:pt>
                <c:pt idx="116">
                  <c:v>623.16</c:v>
                </c:pt>
                <c:pt idx="117">
                  <c:v>628.48</c:v>
                </c:pt>
                <c:pt idx="118">
                  <c:v>633.80999999999949</c:v>
                </c:pt>
                <c:pt idx="119">
                  <c:v>639.13</c:v>
                </c:pt>
                <c:pt idx="120">
                  <c:v>644.45999999999947</c:v>
                </c:pt>
                <c:pt idx="121">
                  <c:v>649.79000000000053</c:v>
                </c:pt>
                <c:pt idx="122">
                  <c:v>655.11</c:v>
                </c:pt>
                <c:pt idx="123">
                  <c:v>660.43999999999949</c:v>
                </c:pt>
                <c:pt idx="124">
                  <c:v>665.76</c:v>
                </c:pt>
                <c:pt idx="125">
                  <c:v>671.09</c:v>
                </c:pt>
                <c:pt idx="126">
                  <c:v>676.42</c:v>
                </c:pt>
                <c:pt idx="127">
                  <c:v>681.74</c:v>
                </c:pt>
                <c:pt idx="128">
                  <c:v>687.07</c:v>
                </c:pt>
                <c:pt idx="129">
                  <c:v>692.4</c:v>
                </c:pt>
                <c:pt idx="130">
                  <c:v>697.72</c:v>
                </c:pt>
                <c:pt idx="131">
                  <c:v>703.05</c:v>
                </c:pt>
                <c:pt idx="132">
                  <c:v>708.37</c:v>
                </c:pt>
                <c:pt idx="133">
                  <c:v>713.7</c:v>
                </c:pt>
                <c:pt idx="134">
                  <c:v>719.03</c:v>
                </c:pt>
                <c:pt idx="135">
                  <c:v>724.34999999999798</c:v>
                </c:pt>
                <c:pt idx="136">
                  <c:v>729.68000000000052</c:v>
                </c:pt>
                <c:pt idx="137">
                  <c:v>735</c:v>
                </c:pt>
                <c:pt idx="138">
                  <c:v>740.32999999999947</c:v>
                </c:pt>
                <c:pt idx="139">
                  <c:v>745.66</c:v>
                </c:pt>
                <c:pt idx="140">
                  <c:v>750.98</c:v>
                </c:pt>
                <c:pt idx="141">
                  <c:v>756.31</c:v>
                </c:pt>
                <c:pt idx="142">
                  <c:v>761.63</c:v>
                </c:pt>
                <c:pt idx="143">
                  <c:v>766.95999999999947</c:v>
                </c:pt>
                <c:pt idx="144">
                  <c:v>772.29000000000053</c:v>
                </c:pt>
                <c:pt idx="145">
                  <c:v>777.61</c:v>
                </c:pt>
                <c:pt idx="146">
                  <c:v>782.93999999999949</c:v>
                </c:pt>
                <c:pt idx="147">
                  <c:v>788.27000000000055</c:v>
                </c:pt>
                <c:pt idx="148">
                  <c:v>793.59</c:v>
                </c:pt>
                <c:pt idx="149">
                  <c:v>798.92</c:v>
                </c:pt>
                <c:pt idx="150">
                  <c:v>804.24</c:v>
                </c:pt>
                <c:pt idx="151">
                  <c:v>809.57</c:v>
                </c:pt>
                <c:pt idx="152">
                  <c:v>814.9</c:v>
                </c:pt>
                <c:pt idx="153">
                  <c:v>820.22</c:v>
                </c:pt>
                <c:pt idx="154">
                  <c:v>825.55</c:v>
                </c:pt>
                <c:pt idx="155">
                  <c:v>830.87</c:v>
                </c:pt>
                <c:pt idx="156">
                  <c:v>836.2</c:v>
                </c:pt>
                <c:pt idx="157">
                  <c:v>841.53</c:v>
                </c:pt>
                <c:pt idx="158">
                  <c:v>846.84999999999798</c:v>
                </c:pt>
                <c:pt idx="159">
                  <c:v>852.18000000000052</c:v>
                </c:pt>
                <c:pt idx="160">
                  <c:v>857.5</c:v>
                </c:pt>
                <c:pt idx="161">
                  <c:v>862.82999999999947</c:v>
                </c:pt>
                <c:pt idx="162">
                  <c:v>868.16</c:v>
                </c:pt>
                <c:pt idx="163">
                  <c:v>873.48</c:v>
                </c:pt>
                <c:pt idx="164">
                  <c:v>878.81</c:v>
                </c:pt>
                <c:pt idx="165">
                  <c:v>884.14</c:v>
                </c:pt>
                <c:pt idx="166">
                  <c:v>889.45999999999947</c:v>
                </c:pt>
                <c:pt idx="167">
                  <c:v>894.79000000000053</c:v>
                </c:pt>
                <c:pt idx="168">
                  <c:v>900.11</c:v>
                </c:pt>
                <c:pt idx="169">
                  <c:v>905.43999999999949</c:v>
                </c:pt>
                <c:pt idx="170">
                  <c:v>910.77000000000055</c:v>
                </c:pt>
                <c:pt idx="171">
                  <c:v>916.09</c:v>
                </c:pt>
                <c:pt idx="172">
                  <c:v>921.42</c:v>
                </c:pt>
                <c:pt idx="173">
                  <c:v>926.74</c:v>
                </c:pt>
                <c:pt idx="174">
                  <c:v>932.07</c:v>
                </c:pt>
                <c:pt idx="175">
                  <c:v>937.4</c:v>
                </c:pt>
                <c:pt idx="176">
                  <c:v>942.72</c:v>
                </c:pt>
                <c:pt idx="177">
                  <c:v>948.05</c:v>
                </c:pt>
                <c:pt idx="178">
                  <c:v>953.37</c:v>
                </c:pt>
                <c:pt idx="179">
                  <c:v>958.7</c:v>
                </c:pt>
                <c:pt idx="180">
                  <c:v>964.03</c:v>
                </c:pt>
                <c:pt idx="181">
                  <c:v>969.34999999999798</c:v>
                </c:pt>
                <c:pt idx="182">
                  <c:v>974.68000000000052</c:v>
                </c:pt>
                <c:pt idx="183">
                  <c:v>980.01</c:v>
                </c:pt>
                <c:pt idx="184">
                  <c:v>985.32999999999947</c:v>
                </c:pt>
                <c:pt idx="185">
                  <c:v>990.66</c:v>
                </c:pt>
                <c:pt idx="186">
                  <c:v>995.98</c:v>
                </c:pt>
                <c:pt idx="187">
                  <c:v>1001.31</c:v>
                </c:pt>
                <c:pt idx="188">
                  <c:v>1006.64</c:v>
                </c:pt>
                <c:pt idx="189">
                  <c:v>1011.9599999999994</c:v>
                </c:pt>
                <c:pt idx="190">
                  <c:v>1017.2900000000005</c:v>
                </c:pt>
                <c:pt idx="191">
                  <c:v>1022.61</c:v>
                </c:pt>
                <c:pt idx="192">
                  <c:v>1027.94</c:v>
                </c:pt>
                <c:pt idx="193">
                  <c:v>1033.27</c:v>
                </c:pt>
                <c:pt idx="194">
                  <c:v>1038.5899999999999</c:v>
                </c:pt>
                <c:pt idx="195">
                  <c:v>1043.92</c:v>
                </c:pt>
                <c:pt idx="196">
                  <c:v>1049.24</c:v>
                </c:pt>
                <c:pt idx="197">
                  <c:v>1054.57</c:v>
                </c:pt>
                <c:pt idx="198">
                  <c:v>1059.9000000000001</c:v>
                </c:pt>
                <c:pt idx="199">
                  <c:v>1065.22</c:v>
                </c:pt>
                <c:pt idx="200">
                  <c:v>1070.55</c:v>
                </c:pt>
                <c:pt idx="201">
                  <c:v>1075.8799999999999</c:v>
                </c:pt>
                <c:pt idx="202">
                  <c:v>1081.2</c:v>
                </c:pt>
                <c:pt idx="203">
                  <c:v>1086.53</c:v>
                </c:pt>
                <c:pt idx="204">
                  <c:v>1091.8499999999999</c:v>
                </c:pt>
                <c:pt idx="205">
                  <c:v>1097.1799999999998</c:v>
                </c:pt>
                <c:pt idx="206">
                  <c:v>1102.51</c:v>
                </c:pt>
                <c:pt idx="207">
                  <c:v>1107.83</c:v>
                </c:pt>
                <c:pt idx="208">
                  <c:v>1113.1599999999999</c:v>
                </c:pt>
                <c:pt idx="209">
                  <c:v>1118.48</c:v>
                </c:pt>
                <c:pt idx="210">
                  <c:v>1123.81</c:v>
                </c:pt>
                <c:pt idx="211">
                  <c:v>1129.1399999999999</c:v>
                </c:pt>
                <c:pt idx="212">
                  <c:v>1134.46</c:v>
                </c:pt>
                <c:pt idx="213">
                  <c:v>1139.79</c:v>
                </c:pt>
                <c:pt idx="214">
                  <c:v>1145.1099999999999</c:v>
                </c:pt>
                <c:pt idx="215">
                  <c:v>1150.44</c:v>
                </c:pt>
                <c:pt idx="216">
                  <c:v>1155.77</c:v>
                </c:pt>
                <c:pt idx="217">
                  <c:v>1161.0899999999999</c:v>
                </c:pt>
                <c:pt idx="218">
                  <c:v>1166.42</c:v>
                </c:pt>
                <c:pt idx="219">
                  <c:v>1171.75</c:v>
                </c:pt>
                <c:pt idx="220">
                  <c:v>1177.07</c:v>
                </c:pt>
                <c:pt idx="221">
                  <c:v>1182.4000000000001</c:v>
                </c:pt>
                <c:pt idx="222">
                  <c:v>1187.72</c:v>
                </c:pt>
                <c:pt idx="223">
                  <c:v>1193.05</c:v>
                </c:pt>
                <c:pt idx="224">
                  <c:v>1198.3799999999999</c:v>
                </c:pt>
                <c:pt idx="225">
                  <c:v>1203.7</c:v>
                </c:pt>
                <c:pt idx="226">
                  <c:v>1209.03</c:v>
                </c:pt>
                <c:pt idx="227">
                  <c:v>1214.3499999999999</c:v>
                </c:pt>
                <c:pt idx="228">
                  <c:v>1219.6799999999998</c:v>
                </c:pt>
                <c:pt idx="229">
                  <c:v>1225.01</c:v>
                </c:pt>
                <c:pt idx="230">
                  <c:v>1230.33</c:v>
                </c:pt>
                <c:pt idx="231">
                  <c:v>1235.6599999999999</c:v>
                </c:pt>
                <c:pt idx="232">
                  <c:v>1240.98</c:v>
                </c:pt>
                <c:pt idx="233">
                  <c:v>1246.31</c:v>
                </c:pt>
                <c:pt idx="234">
                  <c:v>1251.6399999999999</c:v>
                </c:pt>
                <c:pt idx="235">
                  <c:v>1256.96</c:v>
                </c:pt>
                <c:pt idx="236">
                  <c:v>1262.29</c:v>
                </c:pt>
                <c:pt idx="237">
                  <c:v>1267.6199999999999</c:v>
                </c:pt>
                <c:pt idx="238">
                  <c:v>1272.94</c:v>
                </c:pt>
                <c:pt idx="239">
                  <c:v>1278.27</c:v>
                </c:pt>
                <c:pt idx="240">
                  <c:v>1283.5899999999999</c:v>
                </c:pt>
                <c:pt idx="241">
                  <c:v>1288.92</c:v>
                </c:pt>
                <c:pt idx="242">
                  <c:v>1294.25</c:v>
                </c:pt>
                <c:pt idx="243">
                  <c:v>1299.57</c:v>
                </c:pt>
                <c:pt idx="244">
                  <c:v>1304.9000000000001</c:v>
                </c:pt>
                <c:pt idx="245">
                  <c:v>1310.22</c:v>
                </c:pt>
                <c:pt idx="246">
                  <c:v>1315.55</c:v>
                </c:pt>
                <c:pt idx="247">
                  <c:v>1320.8799999999999</c:v>
                </c:pt>
                <c:pt idx="248">
                  <c:v>1326.2</c:v>
                </c:pt>
                <c:pt idx="249">
                  <c:v>1331.53</c:v>
                </c:pt>
                <c:pt idx="250">
                  <c:v>1336.85</c:v>
                </c:pt>
                <c:pt idx="251">
                  <c:v>1342.1799999999998</c:v>
                </c:pt>
                <c:pt idx="252">
                  <c:v>1347.51</c:v>
                </c:pt>
                <c:pt idx="253">
                  <c:v>1352.83</c:v>
                </c:pt>
                <c:pt idx="254">
                  <c:v>1358.1599999999999</c:v>
                </c:pt>
                <c:pt idx="255">
                  <c:v>1363.49</c:v>
                </c:pt>
                <c:pt idx="256">
                  <c:v>1368.81</c:v>
                </c:pt>
                <c:pt idx="257">
                  <c:v>1374.1399999999999</c:v>
                </c:pt>
                <c:pt idx="258">
                  <c:v>1379.46</c:v>
                </c:pt>
                <c:pt idx="259">
                  <c:v>1384.79</c:v>
                </c:pt>
                <c:pt idx="260">
                  <c:v>1390.12</c:v>
                </c:pt>
                <c:pt idx="261">
                  <c:v>1395.44</c:v>
                </c:pt>
                <c:pt idx="262">
                  <c:v>1400.77</c:v>
                </c:pt>
                <c:pt idx="263">
                  <c:v>1406.09</c:v>
                </c:pt>
                <c:pt idx="264">
                  <c:v>1411.42</c:v>
                </c:pt>
                <c:pt idx="265">
                  <c:v>1416.75</c:v>
                </c:pt>
                <c:pt idx="266">
                  <c:v>1422.07</c:v>
                </c:pt>
                <c:pt idx="267">
                  <c:v>1427.4</c:v>
                </c:pt>
                <c:pt idx="268">
                  <c:v>1432.73</c:v>
                </c:pt>
                <c:pt idx="269">
                  <c:v>1438.05</c:v>
                </c:pt>
                <c:pt idx="270">
                  <c:v>1443.3799999999999</c:v>
                </c:pt>
                <c:pt idx="271">
                  <c:v>1448.7</c:v>
                </c:pt>
                <c:pt idx="272">
                  <c:v>1454.03</c:v>
                </c:pt>
                <c:pt idx="273">
                  <c:v>1459.36</c:v>
                </c:pt>
                <c:pt idx="274">
                  <c:v>1464.6799999999998</c:v>
                </c:pt>
                <c:pt idx="275">
                  <c:v>1470.01</c:v>
                </c:pt>
                <c:pt idx="276">
                  <c:v>1475.33</c:v>
                </c:pt>
                <c:pt idx="277">
                  <c:v>1480.6599999999999</c:v>
                </c:pt>
                <c:pt idx="278">
                  <c:v>1485.99</c:v>
                </c:pt>
                <c:pt idx="279">
                  <c:v>1491.31</c:v>
                </c:pt>
                <c:pt idx="280">
                  <c:v>1496.6399999999999</c:v>
                </c:pt>
                <c:pt idx="281">
                  <c:v>1501.96</c:v>
                </c:pt>
                <c:pt idx="282">
                  <c:v>1507.29</c:v>
                </c:pt>
                <c:pt idx="283">
                  <c:v>1512.62</c:v>
                </c:pt>
                <c:pt idx="284">
                  <c:v>1517.94</c:v>
                </c:pt>
                <c:pt idx="285">
                  <c:v>1523.27</c:v>
                </c:pt>
                <c:pt idx="286">
                  <c:v>1528.6</c:v>
                </c:pt>
                <c:pt idx="287">
                  <c:v>1533.92</c:v>
                </c:pt>
                <c:pt idx="288">
                  <c:v>1539.25</c:v>
                </c:pt>
                <c:pt idx="289">
                  <c:v>1544.57</c:v>
                </c:pt>
                <c:pt idx="290">
                  <c:v>1549.9</c:v>
                </c:pt>
                <c:pt idx="291">
                  <c:v>1555.23</c:v>
                </c:pt>
                <c:pt idx="292">
                  <c:v>1560.55</c:v>
                </c:pt>
                <c:pt idx="293">
                  <c:v>1565.8799999999999</c:v>
                </c:pt>
                <c:pt idx="294">
                  <c:v>1571.2</c:v>
                </c:pt>
                <c:pt idx="295">
                  <c:v>1576.53</c:v>
                </c:pt>
                <c:pt idx="296">
                  <c:v>1581.86</c:v>
                </c:pt>
                <c:pt idx="297">
                  <c:v>1587.1799999999998</c:v>
                </c:pt>
                <c:pt idx="298">
                  <c:v>1592.51</c:v>
                </c:pt>
                <c:pt idx="299">
                  <c:v>1597.83</c:v>
                </c:pt>
                <c:pt idx="300">
                  <c:v>1603.1599999999999</c:v>
                </c:pt>
                <c:pt idx="301">
                  <c:v>1608.49</c:v>
                </c:pt>
                <c:pt idx="302">
                  <c:v>1613.81</c:v>
                </c:pt>
                <c:pt idx="303">
                  <c:v>1619.1399999999999</c:v>
                </c:pt>
                <c:pt idx="304">
                  <c:v>1624.47</c:v>
                </c:pt>
                <c:pt idx="305">
                  <c:v>1629.79</c:v>
                </c:pt>
                <c:pt idx="306">
                  <c:v>1635.12</c:v>
                </c:pt>
                <c:pt idx="307">
                  <c:v>1640.44</c:v>
                </c:pt>
                <c:pt idx="308">
                  <c:v>1645.77</c:v>
                </c:pt>
                <c:pt idx="309">
                  <c:v>1651.1</c:v>
                </c:pt>
                <c:pt idx="310">
                  <c:v>1656.42</c:v>
                </c:pt>
                <c:pt idx="311">
                  <c:v>1661.75</c:v>
                </c:pt>
                <c:pt idx="312">
                  <c:v>1667.07</c:v>
                </c:pt>
                <c:pt idx="313">
                  <c:v>1672.4</c:v>
                </c:pt>
                <c:pt idx="314">
                  <c:v>1677.73</c:v>
                </c:pt>
                <c:pt idx="315">
                  <c:v>1683.05</c:v>
                </c:pt>
                <c:pt idx="316">
                  <c:v>1688.3799999999999</c:v>
                </c:pt>
                <c:pt idx="317">
                  <c:v>1693.7</c:v>
                </c:pt>
                <c:pt idx="318">
                  <c:v>1699.03</c:v>
                </c:pt>
                <c:pt idx="319">
                  <c:v>1704.36</c:v>
                </c:pt>
                <c:pt idx="320">
                  <c:v>1709.6799999999998</c:v>
                </c:pt>
                <c:pt idx="321">
                  <c:v>1715.01</c:v>
                </c:pt>
                <c:pt idx="322">
                  <c:v>1720.34</c:v>
                </c:pt>
                <c:pt idx="323">
                  <c:v>1725.6599999999999</c:v>
                </c:pt>
                <c:pt idx="324">
                  <c:v>1730.99</c:v>
                </c:pt>
                <c:pt idx="325">
                  <c:v>1736.31</c:v>
                </c:pt>
                <c:pt idx="326">
                  <c:v>1741.6399999999999</c:v>
                </c:pt>
                <c:pt idx="327">
                  <c:v>1746.97</c:v>
                </c:pt>
                <c:pt idx="328">
                  <c:v>1752.29</c:v>
                </c:pt>
                <c:pt idx="329">
                  <c:v>1757.62</c:v>
                </c:pt>
                <c:pt idx="330">
                  <c:v>1762.94</c:v>
                </c:pt>
                <c:pt idx="331">
                  <c:v>1768.27</c:v>
                </c:pt>
                <c:pt idx="332">
                  <c:v>1773.6</c:v>
                </c:pt>
                <c:pt idx="333">
                  <c:v>1778.92</c:v>
                </c:pt>
                <c:pt idx="334">
                  <c:v>1784.25</c:v>
                </c:pt>
                <c:pt idx="335">
                  <c:v>1789.57</c:v>
                </c:pt>
                <c:pt idx="336">
                  <c:v>1794.9</c:v>
                </c:pt>
                <c:pt idx="337">
                  <c:v>1800.23</c:v>
                </c:pt>
                <c:pt idx="338">
                  <c:v>1805.55</c:v>
                </c:pt>
                <c:pt idx="339">
                  <c:v>1810.8799999999999</c:v>
                </c:pt>
                <c:pt idx="340">
                  <c:v>1816.21</c:v>
                </c:pt>
                <c:pt idx="341">
                  <c:v>1821.53</c:v>
                </c:pt>
                <c:pt idx="342">
                  <c:v>1826.86</c:v>
                </c:pt>
                <c:pt idx="343">
                  <c:v>1832.1799999999998</c:v>
                </c:pt>
                <c:pt idx="344">
                  <c:v>1837.51</c:v>
                </c:pt>
                <c:pt idx="345">
                  <c:v>1842.84</c:v>
                </c:pt>
                <c:pt idx="346">
                  <c:v>1848.1599999999999</c:v>
                </c:pt>
                <c:pt idx="347">
                  <c:v>1853.49</c:v>
                </c:pt>
                <c:pt idx="348">
                  <c:v>1858.81</c:v>
                </c:pt>
                <c:pt idx="349">
                  <c:v>1864.1399999999999</c:v>
                </c:pt>
                <c:pt idx="350">
                  <c:v>1869.47</c:v>
                </c:pt>
                <c:pt idx="351">
                  <c:v>1874.79</c:v>
                </c:pt>
                <c:pt idx="352">
                  <c:v>1880.12</c:v>
                </c:pt>
                <c:pt idx="353">
                  <c:v>1885.44</c:v>
                </c:pt>
                <c:pt idx="354">
                  <c:v>1890.77</c:v>
                </c:pt>
                <c:pt idx="355">
                  <c:v>1896.1</c:v>
                </c:pt>
                <c:pt idx="356">
                  <c:v>1901.42</c:v>
                </c:pt>
                <c:pt idx="357">
                  <c:v>1906.75</c:v>
                </c:pt>
                <c:pt idx="358">
                  <c:v>1912.08</c:v>
                </c:pt>
                <c:pt idx="359">
                  <c:v>1917.4</c:v>
                </c:pt>
                <c:pt idx="360">
                  <c:v>1922.73</c:v>
                </c:pt>
                <c:pt idx="361">
                  <c:v>1928.05</c:v>
                </c:pt>
                <c:pt idx="362">
                  <c:v>1933.3799999999999</c:v>
                </c:pt>
                <c:pt idx="363">
                  <c:v>1938.71</c:v>
                </c:pt>
                <c:pt idx="364">
                  <c:v>1944.03</c:v>
                </c:pt>
                <c:pt idx="365">
                  <c:v>1949.36</c:v>
                </c:pt>
                <c:pt idx="366">
                  <c:v>1954.6799999999998</c:v>
                </c:pt>
                <c:pt idx="367">
                  <c:v>1960.01</c:v>
                </c:pt>
                <c:pt idx="368">
                  <c:v>1965.34</c:v>
                </c:pt>
                <c:pt idx="369">
                  <c:v>1970.6599999999999</c:v>
                </c:pt>
                <c:pt idx="370">
                  <c:v>1975.99</c:v>
                </c:pt>
                <c:pt idx="371">
                  <c:v>1981.31</c:v>
                </c:pt>
                <c:pt idx="372">
                  <c:v>1986.6399999999999</c:v>
                </c:pt>
                <c:pt idx="373">
                  <c:v>1991.97</c:v>
                </c:pt>
                <c:pt idx="374">
                  <c:v>1997.29</c:v>
                </c:pt>
                <c:pt idx="375">
                  <c:v>2002.62</c:v>
                </c:pt>
                <c:pt idx="376">
                  <c:v>2007.95</c:v>
                </c:pt>
                <c:pt idx="377">
                  <c:v>2013.27</c:v>
                </c:pt>
                <c:pt idx="378">
                  <c:v>2018.6</c:v>
                </c:pt>
                <c:pt idx="379">
                  <c:v>2023.92</c:v>
                </c:pt>
                <c:pt idx="380">
                  <c:v>2029.25</c:v>
                </c:pt>
                <c:pt idx="381">
                  <c:v>2034.58</c:v>
                </c:pt>
                <c:pt idx="382">
                  <c:v>2039.9</c:v>
                </c:pt>
                <c:pt idx="383">
                  <c:v>2045.23</c:v>
                </c:pt>
                <c:pt idx="384">
                  <c:v>2050.5500000000002</c:v>
                </c:pt>
                <c:pt idx="385">
                  <c:v>2055.88</c:v>
                </c:pt>
                <c:pt idx="386">
                  <c:v>2061.21</c:v>
                </c:pt>
                <c:pt idx="387">
                  <c:v>2066.5300000000002</c:v>
                </c:pt>
                <c:pt idx="388">
                  <c:v>2071.86</c:v>
                </c:pt>
                <c:pt idx="389">
                  <c:v>2077.19</c:v>
                </c:pt>
                <c:pt idx="390">
                  <c:v>2082.5100000000002</c:v>
                </c:pt>
                <c:pt idx="391">
                  <c:v>2087.84</c:v>
                </c:pt>
                <c:pt idx="392">
                  <c:v>2093.16</c:v>
                </c:pt>
                <c:pt idx="393">
                  <c:v>2098.4899999999998</c:v>
                </c:pt>
                <c:pt idx="394">
                  <c:v>2103.8200000000002</c:v>
                </c:pt>
                <c:pt idx="395">
                  <c:v>2109.14</c:v>
                </c:pt>
                <c:pt idx="396">
                  <c:v>2114.4699999999998</c:v>
                </c:pt>
                <c:pt idx="397">
                  <c:v>2119.79</c:v>
                </c:pt>
                <c:pt idx="398">
                  <c:v>2125.12</c:v>
                </c:pt>
                <c:pt idx="399">
                  <c:v>2130.4499999999998</c:v>
                </c:pt>
                <c:pt idx="400">
                  <c:v>2135.77</c:v>
                </c:pt>
                <c:pt idx="401">
                  <c:v>2141.1</c:v>
                </c:pt>
                <c:pt idx="402">
                  <c:v>2146.42</c:v>
                </c:pt>
                <c:pt idx="403">
                  <c:v>2151.75</c:v>
                </c:pt>
                <c:pt idx="404">
                  <c:v>2157.08</c:v>
                </c:pt>
                <c:pt idx="405">
                  <c:v>2162.4</c:v>
                </c:pt>
                <c:pt idx="406">
                  <c:v>2167.73</c:v>
                </c:pt>
                <c:pt idx="407">
                  <c:v>2173.06</c:v>
                </c:pt>
                <c:pt idx="408">
                  <c:v>2178.38</c:v>
                </c:pt>
                <c:pt idx="409">
                  <c:v>2183.71</c:v>
                </c:pt>
                <c:pt idx="410">
                  <c:v>2189.0300000000002</c:v>
                </c:pt>
                <c:pt idx="411">
                  <c:v>2194.36</c:v>
                </c:pt>
                <c:pt idx="412">
                  <c:v>2199.69</c:v>
                </c:pt>
                <c:pt idx="413">
                  <c:v>2205.0100000000002</c:v>
                </c:pt>
                <c:pt idx="414">
                  <c:v>2210.34</c:v>
                </c:pt>
                <c:pt idx="415">
                  <c:v>2215.66</c:v>
                </c:pt>
                <c:pt idx="416">
                  <c:v>2220.9899999999998</c:v>
                </c:pt>
                <c:pt idx="417">
                  <c:v>2226.3200000000002</c:v>
                </c:pt>
                <c:pt idx="418">
                  <c:v>2231.64</c:v>
                </c:pt>
                <c:pt idx="419">
                  <c:v>2236.9699999999998</c:v>
                </c:pt>
                <c:pt idx="420">
                  <c:v>2242.29</c:v>
                </c:pt>
                <c:pt idx="421">
                  <c:v>2247.62</c:v>
                </c:pt>
                <c:pt idx="422">
                  <c:v>2252.9499999999998</c:v>
                </c:pt>
                <c:pt idx="423">
                  <c:v>2258.27</c:v>
                </c:pt>
                <c:pt idx="424">
                  <c:v>2263.6</c:v>
                </c:pt>
                <c:pt idx="425">
                  <c:v>2268.9299999999998</c:v>
                </c:pt>
                <c:pt idx="426">
                  <c:v>2274.25</c:v>
                </c:pt>
                <c:pt idx="427">
                  <c:v>2279.58</c:v>
                </c:pt>
                <c:pt idx="428">
                  <c:v>2284.9</c:v>
                </c:pt>
                <c:pt idx="429">
                  <c:v>2290.23</c:v>
                </c:pt>
                <c:pt idx="430">
                  <c:v>2295.56</c:v>
                </c:pt>
                <c:pt idx="431">
                  <c:v>2300.88</c:v>
                </c:pt>
                <c:pt idx="432">
                  <c:v>2306.21</c:v>
                </c:pt>
                <c:pt idx="433">
                  <c:v>2311.5300000000002</c:v>
                </c:pt>
                <c:pt idx="434">
                  <c:v>2316.86</c:v>
                </c:pt>
                <c:pt idx="435">
                  <c:v>2322.19</c:v>
                </c:pt>
                <c:pt idx="436">
                  <c:v>2327.5100000000002</c:v>
                </c:pt>
                <c:pt idx="437">
                  <c:v>2332.84</c:v>
                </c:pt>
                <c:pt idx="438">
                  <c:v>2338.16</c:v>
                </c:pt>
                <c:pt idx="439">
                  <c:v>2343.4899999999998</c:v>
                </c:pt>
                <c:pt idx="440">
                  <c:v>2348.8200000000002</c:v>
                </c:pt>
                <c:pt idx="441">
                  <c:v>2354.14</c:v>
                </c:pt>
                <c:pt idx="442">
                  <c:v>2359.4699999999998</c:v>
                </c:pt>
                <c:pt idx="443">
                  <c:v>2364.8000000000002</c:v>
                </c:pt>
                <c:pt idx="444">
                  <c:v>2370.12</c:v>
                </c:pt>
                <c:pt idx="445">
                  <c:v>2375.4499999999998</c:v>
                </c:pt>
                <c:pt idx="446">
                  <c:v>2380.77</c:v>
                </c:pt>
                <c:pt idx="447">
                  <c:v>2386.1</c:v>
                </c:pt>
                <c:pt idx="448">
                  <c:v>2391.4299999999998</c:v>
                </c:pt>
                <c:pt idx="449">
                  <c:v>2396.75</c:v>
                </c:pt>
                <c:pt idx="450">
                  <c:v>2402.08</c:v>
                </c:pt>
                <c:pt idx="451">
                  <c:v>2407.4</c:v>
                </c:pt>
                <c:pt idx="452">
                  <c:v>2412.73</c:v>
                </c:pt>
                <c:pt idx="453">
                  <c:v>2418.06</c:v>
                </c:pt>
                <c:pt idx="454">
                  <c:v>2423.38</c:v>
                </c:pt>
                <c:pt idx="455">
                  <c:v>2428.71</c:v>
                </c:pt>
                <c:pt idx="456">
                  <c:v>2434.0300000000002</c:v>
                </c:pt>
                <c:pt idx="457">
                  <c:v>2439.36</c:v>
                </c:pt>
                <c:pt idx="458">
                  <c:v>2444.69</c:v>
                </c:pt>
                <c:pt idx="459">
                  <c:v>2450.0100000000002</c:v>
                </c:pt>
                <c:pt idx="460">
                  <c:v>2455.34</c:v>
                </c:pt>
                <c:pt idx="461">
                  <c:v>2460.67</c:v>
                </c:pt>
                <c:pt idx="462">
                  <c:v>2465.9899999999998</c:v>
                </c:pt>
                <c:pt idx="463">
                  <c:v>2471.3200000000002</c:v>
                </c:pt>
                <c:pt idx="464">
                  <c:v>2476.64</c:v>
                </c:pt>
                <c:pt idx="465">
                  <c:v>2481.9699999999998</c:v>
                </c:pt>
                <c:pt idx="466">
                  <c:v>2487.3000000000002</c:v>
                </c:pt>
                <c:pt idx="467">
                  <c:v>2492.62</c:v>
                </c:pt>
                <c:pt idx="468">
                  <c:v>2497.9499999999998</c:v>
                </c:pt>
                <c:pt idx="469">
                  <c:v>2503.27</c:v>
                </c:pt>
                <c:pt idx="470">
                  <c:v>2508.6</c:v>
                </c:pt>
                <c:pt idx="471">
                  <c:v>2513.9299999999998</c:v>
                </c:pt>
                <c:pt idx="472">
                  <c:v>2519.25</c:v>
                </c:pt>
                <c:pt idx="473">
                  <c:v>2524.58</c:v>
                </c:pt>
                <c:pt idx="474">
                  <c:v>2529.9</c:v>
                </c:pt>
                <c:pt idx="475">
                  <c:v>2535.23</c:v>
                </c:pt>
                <c:pt idx="476">
                  <c:v>2540.56</c:v>
                </c:pt>
                <c:pt idx="477">
                  <c:v>2545.88</c:v>
                </c:pt>
                <c:pt idx="478">
                  <c:v>2551.21</c:v>
                </c:pt>
                <c:pt idx="479">
                  <c:v>2556.54</c:v>
                </c:pt>
                <c:pt idx="480">
                  <c:v>2561.86</c:v>
                </c:pt>
                <c:pt idx="481">
                  <c:v>2567.19</c:v>
                </c:pt>
                <c:pt idx="482">
                  <c:v>2572.5100000000002</c:v>
                </c:pt>
                <c:pt idx="483">
                  <c:v>2577.84</c:v>
                </c:pt>
                <c:pt idx="484">
                  <c:v>2583.17</c:v>
                </c:pt>
                <c:pt idx="485">
                  <c:v>2588.4899999999998</c:v>
                </c:pt>
                <c:pt idx="486">
                  <c:v>2593.8200000000002</c:v>
                </c:pt>
                <c:pt idx="487">
                  <c:v>2599.14</c:v>
                </c:pt>
                <c:pt idx="488">
                  <c:v>2604.4699999999998</c:v>
                </c:pt>
                <c:pt idx="489">
                  <c:v>2609.8000000000002</c:v>
                </c:pt>
                <c:pt idx="490">
                  <c:v>2615.12</c:v>
                </c:pt>
                <c:pt idx="491">
                  <c:v>2620.4499999999998</c:v>
                </c:pt>
                <c:pt idx="492">
                  <c:v>2625.77</c:v>
                </c:pt>
                <c:pt idx="493">
                  <c:v>2631.1</c:v>
                </c:pt>
                <c:pt idx="494">
                  <c:v>2636.4300000000012</c:v>
                </c:pt>
                <c:pt idx="495">
                  <c:v>2641.75</c:v>
                </c:pt>
                <c:pt idx="496">
                  <c:v>2647.08</c:v>
                </c:pt>
                <c:pt idx="497">
                  <c:v>2652.4100000000012</c:v>
                </c:pt>
                <c:pt idx="498">
                  <c:v>2657.73</c:v>
                </c:pt>
                <c:pt idx="499">
                  <c:v>2663.06</c:v>
                </c:pt>
                <c:pt idx="500">
                  <c:v>2668.38</c:v>
                </c:pt>
                <c:pt idx="501">
                  <c:v>2673.71</c:v>
                </c:pt>
                <c:pt idx="502">
                  <c:v>2679.04</c:v>
                </c:pt>
                <c:pt idx="503">
                  <c:v>2684.36</c:v>
                </c:pt>
                <c:pt idx="504">
                  <c:v>2689.69</c:v>
                </c:pt>
                <c:pt idx="505">
                  <c:v>2695.01</c:v>
                </c:pt>
                <c:pt idx="506">
                  <c:v>2700.34</c:v>
                </c:pt>
                <c:pt idx="507">
                  <c:v>2705.67</c:v>
                </c:pt>
                <c:pt idx="508">
                  <c:v>2710.9900000000002</c:v>
                </c:pt>
                <c:pt idx="509">
                  <c:v>2716.32</c:v>
                </c:pt>
                <c:pt idx="510">
                  <c:v>2721.64</c:v>
                </c:pt>
                <c:pt idx="511">
                  <c:v>2726.9700000000012</c:v>
                </c:pt>
                <c:pt idx="512">
                  <c:v>2732.3</c:v>
                </c:pt>
                <c:pt idx="513">
                  <c:v>2737.62</c:v>
                </c:pt>
                <c:pt idx="514">
                  <c:v>2742.9500000000012</c:v>
                </c:pt>
                <c:pt idx="515">
                  <c:v>2748.2799999999997</c:v>
                </c:pt>
                <c:pt idx="516">
                  <c:v>2753.6</c:v>
                </c:pt>
                <c:pt idx="517">
                  <c:v>2758.9300000000012</c:v>
                </c:pt>
                <c:pt idx="518">
                  <c:v>2764.25</c:v>
                </c:pt>
                <c:pt idx="519">
                  <c:v>2769.58</c:v>
                </c:pt>
                <c:pt idx="520">
                  <c:v>2774.9100000000012</c:v>
                </c:pt>
                <c:pt idx="521">
                  <c:v>2780.23</c:v>
                </c:pt>
                <c:pt idx="522">
                  <c:v>2785.56</c:v>
                </c:pt>
                <c:pt idx="523">
                  <c:v>2790.88</c:v>
                </c:pt>
                <c:pt idx="524">
                  <c:v>2796.21</c:v>
                </c:pt>
                <c:pt idx="525">
                  <c:v>2801.54</c:v>
                </c:pt>
                <c:pt idx="526">
                  <c:v>2806.86</c:v>
                </c:pt>
                <c:pt idx="527">
                  <c:v>2812.19</c:v>
                </c:pt>
                <c:pt idx="528">
                  <c:v>2817.52</c:v>
                </c:pt>
                <c:pt idx="529">
                  <c:v>2822.84</c:v>
                </c:pt>
                <c:pt idx="530">
                  <c:v>2828.17</c:v>
                </c:pt>
                <c:pt idx="531">
                  <c:v>2833.4900000000002</c:v>
                </c:pt>
                <c:pt idx="532">
                  <c:v>2838.82</c:v>
                </c:pt>
                <c:pt idx="533">
                  <c:v>2844.15</c:v>
                </c:pt>
                <c:pt idx="534">
                  <c:v>2849.4700000000012</c:v>
                </c:pt>
                <c:pt idx="535">
                  <c:v>2854.8</c:v>
                </c:pt>
                <c:pt idx="536">
                  <c:v>2860.12</c:v>
                </c:pt>
                <c:pt idx="537">
                  <c:v>2865.4500000000012</c:v>
                </c:pt>
                <c:pt idx="538">
                  <c:v>2870.7799999999997</c:v>
                </c:pt>
                <c:pt idx="539">
                  <c:v>2876.1</c:v>
                </c:pt>
                <c:pt idx="540">
                  <c:v>2881.4300000000012</c:v>
                </c:pt>
                <c:pt idx="541">
                  <c:v>2886.75</c:v>
                </c:pt>
                <c:pt idx="542">
                  <c:v>2892.08</c:v>
                </c:pt>
                <c:pt idx="543">
                  <c:v>2897.4100000000012</c:v>
                </c:pt>
                <c:pt idx="544">
                  <c:v>2902.73</c:v>
                </c:pt>
                <c:pt idx="545">
                  <c:v>2908.06</c:v>
                </c:pt>
                <c:pt idx="546">
                  <c:v>2913.3900000000012</c:v>
                </c:pt>
                <c:pt idx="547">
                  <c:v>2918.71</c:v>
                </c:pt>
                <c:pt idx="548">
                  <c:v>2924.04</c:v>
                </c:pt>
                <c:pt idx="549">
                  <c:v>2929.36</c:v>
                </c:pt>
                <c:pt idx="550">
                  <c:v>2934.69</c:v>
                </c:pt>
                <c:pt idx="551">
                  <c:v>2940.02</c:v>
                </c:pt>
                <c:pt idx="552">
                  <c:v>2945.34</c:v>
                </c:pt>
                <c:pt idx="553">
                  <c:v>2950.67</c:v>
                </c:pt>
                <c:pt idx="554">
                  <c:v>2955.9900000000002</c:v>
                </c:pt>
                <c:pt idx="555">
                  <c:v>2961.32</c:v>
                </c:pt>
                <c:pt idx="556">
                  <c:v>2966.65</c:v>
                </c:pt>
                <c:pt idx="557">
                  <c:v>2971.9700000000012</c:v>
                </c:pt>
                <c:pt idx="558">
                  <c:v>2977.3</c:v>
                </c:pt>
                <c:pt idx="559">
                  <c:v>2982.62</c:v>
                </c:pt>
                <c:pt idx="560">
                  <c:v>2987.9500000000012</c:v>
                </c:pt>
                <c:pt idx="561">
                  <c:v>2993.2799999999997</c:v>
                </c:pt>
                <c:pt idx="562">
                  <c:v>2998.6</c:v>
                </c:pt>
                <c:pt idx="563">
                  <c:v>3003.9300000000012</c:v>
                </c:pt>
                <c:pt idx="564">
                  <c:v>3009.2599999999998</c:v>
                </c:pt>
                <c:pt idx="565">
                  <c:v>3014.58</c:v>
                </c:pt>
                <c:pt idx="566">
                  <c:v>3019.9100000000012</c:v>
                </c:pt>
                <c:pt idx="567">
                  <c:v>3025.23</c:v>
                </c:pt>
                <c:pt idx="568">
                  <c:v>3030.56</c:v>
                </c:pt>
                <c:pt idx="569">
                  <c:v>3035.8900000000012</c:v>
                </c:pt>
                <c:pt idx="570">
                  <c:v>3041.21</c:v>
                </c:pt>
                <c:pt idx="571">
                  <c:v>3046.54</c:v>
                </c:pt>
                <c:pt idx="572">
                  <c:v>3051.86</c:v>
                </c:pt>
                <c:pt idx="573">
                  <c:v>3057.19</c:v>
                </c:pt>
                <c:pt idx="574">
                  <c:v>3062.52</c:v>
                </c:pt>
                <c:pt idx="575">
                  <c:v>3067.84</c:v>
                </c:pt>
                <c:pt idx="576">
                  <c:v>3073.17</c:v>
                </c:pt>
                <c:pt idx="577">
                  <c:v>3078.4900000000002</c:v>
                </c:pt>
                <c:pt idx="578">
                  <c:v>3083.82</c:v>
                </c:pt>
                <c:pt idx="579">
                  <c:v>3089.15</c:v>
                </c:pt>
                <c:pt idx="580">
                  <c:v>3094.4700000000012</c:v>
                </c:pt>
                <c:pt idx="581">
                  <c:v>3099.8</c:v>
                </c:pt>
                <c:pt idx="582">
                  <c:v>3105.13</c:v>
                </c:pt>
                <c:pt idx="583">
                  <c:v>3110.4500000000012</c:v>
                </c:pt>
                <c:pt idx="584">
                  <c:v>3115.7799999999997</c:v>
                </c:pt>
                <c:pt idx="585">
                  <c:v>3121.1</c:v>
                </c:pt>
                <c:pt idx="586">
                  <c:v>3126.4300000000012</c:v>
                </c:pt>
                <c:pt idx="587">
                  <c:v>3131.7599999999998</c:v>
                </c:pt>
                <c:pt idx="588">
                  <c:v>3137.08</c:v>
                </c:pt>
                <c:pt idx="589">
                  <c:v>3142.4100000000012</c:v>
                </c:pt>
                <c:pt idx="590">
                  <c:v>3147.73</c:v>
                </c:pt>
                <c:pt idx="591">
                  <c:v>3153.06</c:v>
                </c:pt>
                <c:pt idx="592">
                  <c:v>3158.3900000000012</c:v>
                </c:pt>
                <c:pt idx="593">
                  <c:v>3163.71</c:v>
                </c:pt>
                <c:pt idx="594">
                  <c:v>3169.04</c:v>
                </c:pt>
                <c:pt idx="595">
                  <c:v>3174.36</c:v>
                </c:pt>
                <c:pt idx="596">
                  <c:v>3179.69</c:v>
                </c:pt>
                <c:pt idx="597">
                  <c:v>3185.02</c:v>
                </c:pt>
                <c:pt idx="598">
                  <c:v>3190.34</c:v>
                </c:pt>
                <c:pt idx="599">
                  <c:v>3195.67</c:v>
                </c:pt>
                <c:pt idx="600">
                  <c:v>3201</c:v>
                </c:pt>
                <c:pt idx="601">
                  <c:v>3206.32</c:v>
                </c:pt>
                <c:pt idx="602">
                  <c:v>3211.65</c:v>
                </c:pt>
                <c:pt idx="603">
                  <c:v>3216.9700000000012</c:v>
                </c:pt>
                <c:pt idx="604">
                  <c:v>3222.3</c:v>
                </c:pt>
                <c:pt idx="605">
                  <c:v>3227.63</c:v>
                </c:pt>
                <c:pt idx="606">
                  <c:v>3232.9500000000012</c:v>
                </c:pt>
                <c:pt idx="607">
                  <c:v>3238.2799999999997</c:v>
                </c:pt>
                <c:pt idx="608">
                  <c:v>3243.6</c:v>
                </c:pt>
                <c:pt idx="609">
                  <c:v>3248.9300000000012</c:v>
                </c:pt>
                <c:pt idx="610">
                  <c:v>3254.2599999999998</c:v>
                </c:pt>
                <c:pt idx="611">
                  <c:v>3259.58</c:v>
                </c:pt>
                <c:pt idx="612">
                  <c:v>3264.9100000000012</c:v>
                </c:pt>
                <c:pt idx="613">
                  <c:v>3270.23</c:v>
                </c:pt>
                <c:pt idx="614">
                  <c:v>3275.56</c:v>
                </c:pt>
                <c:pt idx="615">
                  <c:v>3280.8900000000012</c:v>
                </c:pt>
                <c:pt idx="616">
                  <c:v>3286.21</c:v>
                </c:pt>
                <c:pt idx="617">
                  <c:v>3291.54</c:v>
                </c:pt>
                <c:pt idx="618">
                  <c:v>3296.8700000000022</c:v>
                </c:pt>
                <c:pt idx="619">
                  <c:v>3302.19</c:v>
                </c:pt>
                <c:pt idx="620">
                  <c:v>3307.52</c:v>
                </c:pt>
                <c:pt idx="621">
                  <c:v>3312.84</c:v>
                </c:pt>
                <c:pt idx="622">
                  <c:v>3318.17</c:v>
                </c:pt>
                <c:pt idx="623">
                  <c:v>3323.5</c:v>
                </c:pt>
                <c:pt idx="624">
                  <c:v>3328.82</c:v>
                </c:pt>
                <c:pt idx="625">
                  <c:v>3334.15</c:v>
                </c:pt>
                <c:pt idx="626">
                  <c:v>3339.4700000000012</c:v>
                </c:pt>
                <c:pt idx="627">
                  <c:v>3344.8</c:v>
                </c:pt>
                <c:pt idx="628">
                  <c:v>3350.13</c:v>
                </c:pt>
                <c:pt idx="629">
                  <c:v>3355.4500000000012</c:v>
                </c:pt>
                <c:pt idx="630">
                  <c:v>3360.7799999999997</c:v>
                </c:pt>
                <c:pt idx="631">
                  <c:v>3366.1</c:v>
                </c:pt>
                <c:pt idx="632">
                  <c:v>3371.4300000000012</c:v>
                </c:pt>
                <c:pt idx="633">
                  <c:v>3376.7599999999998</c:v>
                </c:pt>
                <c:pt idx="634">
                  <c:v>3382.08</c:v>
                </c:pt>
                <c:pt idx="635">
                  <c:v>3387.4100000000012</c:v>
                </c:pt>
                <c:pt idx="636">
                  <c:v>3392.74</c:v>
                </c:pt>
                <c:pt idx="637">
                  <c:v>3398.06</c:v>
                </c:pt>
                <c:pt idx="638">
                  <c:v>3403.3900000000012</c:v>
                </c:pt>
                <c:pt idx="639">
                  <c:v>3408.71</c:v>
                </c:pt>
                <c:pt idx="640">
                  <c:v>3414.04</c:v>
                </c:pt>
                <c:pt idx="641">
                  <c:v>3419.3700000000022</c:v>
                </c:pt>
                <c:pt idx="642">
                  <c:v>3424.69</c:v>
                </c:pt>
                <c:pt idx="643">
                  <c:v>3430.02</c:v>
                </c:pt>
                <c:pt idx="644">
                  <c:v>3435.34</c:v>
                </c:pt>
                <c:pt idx="645">
                  <c:v>3440.67</c:v>
                </c:pt>
                <c:pt idx="646">
                  <c:v>3446</c:v>
                </c:pt>
                <c:pt idx="647">
                  <c:v>3451.32</c:v>
                </c:pt>
                <c:pt idx="648">
                  <c:v>3456.65</c:v>
                </c:pt>
                <c:pt idx="649">
                  <c:v>3461.98</c:v>
                </c:pt>
                <c:pt idx="650">
                  <c:v>3467.3</c:v>
                </c:pt>
                <c:pt idx="651">
                  <c:v>3472.63</c:v>
                </c:pt>
                <c:pt idx="652">
                  <c:v>3477.9500000000012</c:v>
                </c:pt>
                <c:pt idx="653">
                  <c:v>3483.2799999999997</c:v>
                </c:pt>
                <c:pt idx="654">
                  <c:v>3488.61</c:v>
                </c:pt>
                <c:pt idx="655">
                  <c:v>3493.9300000000012</c:v>
                </c:pt>
                <c:pt idx="656">
                  <c:v>3499.2599999999998</c:v>
                </c:pt>
                <c:pt idx="657">
                  <c:v>3504.58</c:v>
                </c:pt>
                <c:pt idx="658">
                  <c:v>3509.9100000000012</c:v>
                </c:pt>
                <c:pt idx="659">
                  <c:v>3515.24</c:v>
                </c:pt>
                <c:pt idx="660">
                  <c:v>3520.56</c:v>
                </c:pt>
                <c:pt idx="661">
                  <c:v>3525.8900000000012</c:v>
                </c:pt>
                <c:pt idx="662">
                  <c:v>3531.21</c:v>
                </c:pt>
                <c:pt idx="663">
                  <c:v>3536.54</c:v>
                </c:pt>
                <c:pt idx="664">
                  <c:v>3541.8700000000022</c:v>
                </c:pt>
                <c:pt idx="665">
                  <c:v>3547.19</c:v>
                </c:pt>
                <c:pt idx="666">
                  <c:v>3552.52</c:v>
                </c:pt>
                <c:pt idx="667">
                  <c:v>3557.8500000000022</c:v>
                </c:pt>
                <c:pt idx="668">
                  <c:v>3563.17</c:v>
                </c:pt>
                <c:pt idx="669">
                  <c:v>3568.5</c:v>
                </c:pt>
                <c:pt idx="670">
                  <c:v>3573.82</c:v>
                </c:pt>
                <c:pt idx="671">
                  <c:v>3579.15</c:v>
                </c:pt>
                <c:pt idx="672">
                  <c:v>3584.48</c:v>
                </c:pt>
                <c:pt idx="673">
                  <c:v>3589.8</c:v>
                </c:pt>
                <c:pt idx="674">
                  <c:v>3595.13</c:v>
                </c:pt>
                <c:pt idx="675">
                  <c:v>3600.4500000000012</c:v>
                </c:pt>
                <c:pt idx="676">
                  <c:v>3605.7799999999997</c:v>
                </c:pt>
                <c:pt idx="677">
                  <c:v>3611.11</c:v>
                </c:pt>
                <c:pt idx="678">
                  <c:v>3616.4300000000012</c:v>
                </c:pt>
                <c:pt idx="679">
                  <c:v>3621.7599999999998</c:v>
                </c:pt>
                <c:pt idx="680">
                  <c:v>3627.08</c:v>
                </c:pt>
                <c:pt idx="681">
                  <c:v>3632.4100000000012</c:v>
                </c:pt>
                <c:pt idx="682">
                  <c:v>3637.74</c:v>
                </c:pt>
                <c:pt idx="683">
                  <c:v>3643.06</c:v>
                </c:pt>
                <c:pt idx="684">
                  <c:v>3648.3900000000012</c:v>
                </c:pt>
                <c:pt idx="685">
                  <c:v>3653.72</c:v>
                </c:pt>
                <c:pt idx="686">
                  <c:v>3659.04</c:v>
                </c:pt>
                <c:pt idx="687">
                  <c:v>3664.3700000000022</c:v>
                </c:pt>
                <c:pt idx="688">
                  <c:v>3669.69</c:v>
                </c:pt>
                <c:pt idx="689">
                  <c:v>3675.02</c:v>
                </c:pt>
                <c:pt idx="690">
                  <c:v>3680.3500000000022</c:v>
                </c:pt>
                <c:pt idx="691">
                  <c:v>3685.67</c:v>
                </c:pt>
                <c:pt idx="692">
                  <c:v>3691</c:v>
                </c:pt>
                <c:pt idx="693">
                  <c:v>3696.32</c:v>
                </c:pt>
                <c:pt idx="694">
                  <c:v>3701.65</c:v>
                </c:pt>
                <c:pt idx="695">
                  <c:v>3706.98</c:v>
                </c:pt>
                <c:pt idx="696">
                  <c:v>3712.3</c:v>
                </c:pt>
                <c:pt idx="697">
                  <c:v>3717.63</c:v>
                </c:pt>
                <c:pt idx="698">
                  <c:v>3722.9500000000012</c:v>
                </c:pt>
                <c:pt idx="699">
                  <c:v>3728.2799999999997</c:v>
                </c:pt>
                <c:pt idx="700">
                  <c:v>3733.61</c:v>
                </c:pt>
                <c:pt idx="701">
                  <c:v>3738.9300000000012</c:v>
                </c:pt>
                <c:pt idx="702">
                  <c:v>3744.2599999999998</c:v>
                </c:pt>
                <c:pt idx="703">
                  <c:v>3749.59</c:v>
                </c:pt>
                <c:pt idx="704">
                  <c:v>3754.9100000000012</c:v>
                </c:pt>
                <c:pt idx="705">
                  <c:v>3760.24</c:v>
                </c:pt>
                <c:pt idx="706">
                  <c:v>3765.56</c:v>
                </c:pt>
                <c:pt idx="707">
                  <c:v>3770.8900000000012</c:v>
                </c:pt>
                <c:pt idx="708">
                  <c:v>3776.22</c:v>
                </c:pt>
                <c:pt idx="709">
                  <c:v>3781.54</c:v>
                </c:pt>
                <c:pt idx="710">
                  <c:v>3786.8700000000022</c:v>
                </c:pt>
                <c:pt idx="711">
                  <c:v>3792.19</c:v>
                </c:pt>
                <c:pt idx="712">
                  <c:v>3797.52</c:v>
                </c:pt>
                <c:pt idx="713">
                  <c:v>3802.8500000000022</c:v>
                </c:pt>
                <c:pt idx="714">
                  <c:v>3808.17</c:v>
                </c:pt>
                <c:pt idx="715">
                  <c:v>3813.5</c:v>
                </c:pt>
                <c:pt idx="716">
                  <c:v>3818.82</c:v>
                </c:pt>
                <c:pt idx="717">
                  <c:v>3824.15</c:v>
                </c:pt>
                <c:pt idx="718">
                  <c:v>3829.48</c:v>
                </c:pt>
                <c:pt idx="719">
                  <c:v>3834.8</c:v>
                </c:pt>
                <c:pt idx="720">
                  <c:v>3840.13</c:v>
                </c:pt>
                <c:pt idx="721">
                  <c:v>3845.46</c:v>
                </c:pt>
                <c:pt idx="722">
                  <c:v>3850.7799999999997</c:v>
                </c:pt>
                <c:pt idx="723">
                  <c:v>3856.11</c:v>
                </c:pt>
                <c:pt idx="724">
                  <c:v>3861.4300000000012</c:v>
                </c:pt>
                <c:pt idx="725">
                  <c:v>3866.7599999999998</c:v>
                </c:pt>
                <c:pt idx="726">
                  <c:v>3872.09</c:v>
                </c:pt>
                <c:pt idx="727">
                  <c:v>3877.4100000000012</c:v>
                </c:pt>
                <c:pt idx="728">
                  <c:v>3882.74</c:v>
                </c:pt>
                <c:pt idx="729">
                  <c:v>3888.06</c:v>
                </c:pt>
                <c:pt idx="730">
                  <c:v>3893.3900000000012</c:v>
                </c:pt>
                <c:pt idx="731">
                  <c:v>3898.72</c:v>
                </c:pt>
                <c:pt idx="732">
                  <c:v>3904.04</c:v>
                </c:pt>
                <c:pt idx="733">
                  <c:v>3909.3700000000022</c:v>
                </c:pt>
                <c:pt idx="734">
                  <c:v>3914.69</c:v>
                </c:pt>
                <c:pt idx="735">
                  <c:v>3920.02</c:v>
                </c:pt>
                <c:pt idx="736">
                  <c:v>3925.3500000000022</c:v>
                </c:pt>
                <c:pt idx="737">
                  <c:v>3930.67</c:v>
                </c:pt>
                <c:pt idx="738">
                  <c:v>3936</c:v>
                </c:pt>
                <c:pt idx="739">
                  <c:v>3941.3300000000022</c:v>
                </c:pt>
                <c:pt idx="740">
                  <c:v>3946.65</c:v>
                </c:pt>
                <c:pt idx="741">
                  <c:v>3951.98</c:v>
                </c:pt>
                <c:pt idx="742">
                  <c:v>3957.3</c:v>
                </c:pt>
                <c:pt idx="743">
                  <c:v>3962.63</c:v>
                </c:pt>
                <c:pt idx="744">
                  <c:v>3967.96</c:v>
                </c:pt>
                <c:pt idx="745">
                  <c:v>3973.2799999999997</c:v>
                </c:pt>
                <c:pt idx="746">
                  <c:v>3978.61</c:v>
                </c:pt>
                <c:pt idx="747">
                  <c:v>3983.9300000000012</c:v>
                </c:pt>
                <c:pt idx="748">
                  <c:v>3989.2599999999998</c:v>
                </c:pt>
                <c:pt idx="749">
                  <c:v>3994.59</c:v>
                </c:pt>
                <c:pt idx="750">
                  <c:v>3999.9100000000012</c:v>
                </c:pt>
                <c:pt idx="751">
                  <c:v>4005.24</c:v>
                </c:pt>
                <c:pt idx="752">
                  <c:v>4010.56</c:v>
                </c:pt>
                <c:pt idx="753">
                  <c:v>4015.8900000000012</c:v>
                </c:pt>
                <c:pt idx="754">
                  <c:v>4021.22</c:v>
                </c:pt>
                <c:pt idx="755">
                  <c:v>4026.54</c:v>
                </c:pt>
                <c:pt idx="756">
                  <c:v>4031.8700000000022</c:v>
                </c:pt>
                <c:pt idx="757">
                  <c:v>4037.2</c:v>
                </c:pt>
                <c:pt idx="758">
                  <c:v>4042.52</c:v>
                </c:pt>
                <c:pt idx="759">
                  <c:v>4047.8500000000022</c:v>
                </c:pt>
                <c:pt idx="760">
                  <c:v>4053.17</c:v>
                </c:pt>
                <c:pt idx="761">
                  <c:v>4058.5</c:v>
                </c:pt>
                <c:pt idx="762">
                  <c:v>4063.8300000000022</c:v>
                </c:pt>
                <c:pt idx="763">
                  <c:v>4069.15</c:v>
                </c:pt>
                <c:pt idx="764">
                  <c:v>4074.48</c:v>
                </c:pt>
                <c:pt idx="765">
                  <c:v>4079.8</c:v>
                </c:pt>
                <c:pt idx="766">
                  <c:v>4085.13</c:v>
                </c:pt>
                <c:pt idx="767">
                  <c:v>4090.46</c:v>
                </c:pt>
                <c:pt idx="768">
                  <c:v>4095.7799999999997</c:v>
                </c:pt>
                <c:pt idx="769">
                  <c:v>4101.1100000000024</c:v>
                </c:pt>
                <c:pt idx="770">
                  <c:v>4106.4299999999994</c:v>
                </c:pt>
                <c:pt idx="771">
                  <c:v>4111.76</c:v>
                </c:pt>
                <c:pt idx="772">
                  <c:v>4117.09</c:v>
                </c:pt>
                <c:pt idx="773">
                  <c:v>4122.41</c:v>
                </c:pt>
                <c:pt idx="774">
                  <c:v>4127.74</c:v>
                </c:pt>
                <c:pt idx="775">
                  <c:v>4133.07</c:v>
                </c:pt>
                <c:pt idx="776">
                  <c:v>4138.3900000000003</c:v>
                </c:pt>
                <c:pt idx="777">
                  <c:v>4143.72</c:v>
                </c:pt>
                <c:pt idx="778">
                  <c:v>4149.04</c:v>
                </c:pt>
                <c:pt idx="779">
                  <c:v>4154.37</c:v>
                </c:pt>
              </c:numCache>
            </c:numRef>
          </c:xVal>
          <c:yVal>
            <c:numRef>
              <c:f>'2006-07 - YOUNG'!$C$2:$C$781</c:f>
              <c:numCache>
                <c:formatCode>General</c:formatCode>
                <c:ptCount val="780"/>
                <c:pt idx="0">
                  <c:v>2.42</c:v>
                </c:pt>
                <c:pt idx="1">
                  <c:v>4.45</c:v>
                </c:pt>
                <c:pt idx="2">
                  <c:v>6.1899999999999995</c:v>
                </c:pt>
                <c:pt idx="3">
                  <c:v>7.73</c:v>
                </c:pt>
                <c:pt idx="4">
                  <c:v>9.1</c:v>
                </c:pt>
                <c:pt idx="5">
                  <c:v>10.34</c:v>
                </c:pt>
                <c:pt idx="6">
                  <c:v>11.46</c:v>
                </c:pt>
                <c:pt idx="7">
                  <c:v>12.5</c:v>
                </c:pt>
                <c:pt idx="8">
                  <c:v>13.47</c:v>
                </c:pt>
                <c:pt idx="9">
                  <c:v>14.360000000000024</c:v>
                </c:pt>
                <c:pt idx="10">
                  <c:v>15.2</c:v>
                </c:pt>
                <c:pt idx="11">
                  <c:v>15.99</c:v>
                </c:pt>
                <c:pt idx="12">
                  <c:v>16.73</c:v>
                </c:pt>
                <c:pt idx="13">
                  <c:v>17.439999999999987</c:v>
                </c:pt>
                <c:pt idx="14">
                  <c:v>18.100000000000001</c:v>
                </c:pt>
                <c:pt idx="15">
                  <c:v>18.739999999999988</c:v>
                </c:pt>
                <c:pt idx="16">
                  <c:v>19.350000000000001</c:v>
                </c:pt>
                <c:pt idx="17">
                  <c:v>19.93</c:v>
                </c:pt>
                <c:pt idx="18">
                  <c:v>20.479999999999986</c:v>
                </c:pt>
                <c:pt idx="19">
                  <c:v>21.01</c:v>
                </c:pt>
                <c:pt idx="20">
                  <c:v>21.53</c:v>
                </c:pt>
                <c:pt idx="21">
                  <c:v>22.02</c:v>
                </c:pt>
                <c:pt idx="22">
                  <c:v>22.5</c:v>
                </c:pt>
                <c:pt idx="23">
                  <c:v>22.959999999999987</c:v>
                </c:pt>
                <c:pt idx="24">
                  <c:v>23.4</c:v>
                </c:pt>
                <c:pt idx="25">
                  <c:v>23.830000000000005</c:v>
                </c:pt>
                <c:pt idx="26">
                  <c:v>24.25</c:v>
                </c:pt>
                <c:pt idx="27">
                  <c:v>24.650000000000031</c:v>
                </c:pt>
                <c:pt idx="28">
                  <c:v>25.05</c:v>
                </c:pt>
                <c:pt idx="29">
                  <c:v>25.43</c:v>
                </c:pt>
                <c:pt idx="30">
                  <c:v>25.8</c:v>
                </c:pt>
                <c:pt idx="31">
                  <c:v>26.17</c:v>
                </c:pt>
                <c:pt idx="32">
                  <c:v>26.52</c:v>
                </c:pt>
                <c:pt idx="33">
                  <c:v>26.87</c:v>
                </c:pt>
                <c:pt idx="34">
                  <c:v>27.21</c:v>
                </c:pt>
                <c:pt idx="35">
                  <c:v>27.54</c:v>
                </c:pt>
                <c:pt idx="36">
                  <c:v>27.86</c:v>
                </c:pt>
                <c:pt idx="37">
                  <c:v>28.18</c:v>
                </c:pt>
                <c:pt idx="38">
                  <c:v>28.49</c:v>
                </c:pt>
                <c:pt idx="39">
                  <c:v>28.79</c:v>
                </c:pt>
                <c:pt idx="40">
                  <c:v>29.08</c:v>
                </c:pt>
                <c:pt idx="41">
                  <c:v>29.38</c:v>
                </c:pt>
                <c:pt idx="42">
                  <c:v>29.66</c:v>
                </c:pt>
                <c:pt idx="43">
                  <c:v>29.939999999999987</c:v>
                </c:pt>
                <c:pt idx="44">
                  <c:v>30.22</c:v>
                </c:pt>
                <c:pt idx="45">
                  <c:v>30.49</c:v>
                </c:pt>
                <c:pt idx="46">
                  <c:v>30.75</c:v>
                </c:pt>
                <c:pt idx="47">
                  <c:v>31.02</c:v>
                </c:pt>
                <c:pt idx="48">
                  <c:v>31.27</c:v>
                </c:pt>
                <c:pt idx="49">
                  <c:v>31.52</c:v>
                </c:pt>
                <c:pt idx="50">
                  <c:v>31.77</c:v>
                </c:pt>
                <c:pt idx="51">
                  <c:v>32.020000000000003</c:v>
                </c:pt>
                <c:pt idx="52">
                  <c:v>32.260000000000012</c:v>
                </c:pt>
                <c:pt idx="53">
                  <c:v>32.5</c:v>
                </c:pt>
                <c:pt idx="54">
                  <c:v>32.730000000000011</c:v>
                </c:pt>
                <c:pt idx="55">
                  <c:v>32.96</c:v>
                </c:pt>
                <c:pt idx="56">
                  <c:v>33.190000000000012</c:v>
                </c:pt>
                <c:pt idx="57">
                  <c:v>33.410000000000004</c:v>
                </c:pt>
                <c:pt idx="58">
                  <c:v>33.630000000000003</c:v>
                </c:pt>
                <c:pt idx="59">
                  <c:v>33.849999999999994</c:v>
                </c:pt>
                <c:pt idx="60">
                  <c:v>34.07</c:v>
                </c:pt>
                <c:pt idx="61">
                  <c:v>34.28</c:v>
                </c:pt>
                <c:pt idx="62">
                  <c:v>34.49</c:v>
                </c:pt>
                <c:pt idx="63">
                  <c:v>34.700000000000003</c:v>
                </c:pt>
                <c:pt idx="64">
                  <c:v>34.9</c:v>
                </c:pt>
                <c:pt idx="65">
                  <c:v>35.1</c:v>
                </c:pt>
                <c:pt idx="66">
                  <c:v>35.300000000000004</c:v>
                </c:pt>
                <c:pt idx="67">
                  <c:v>35.5</c:v>
                </c:pt>
                <c:pt idx="68">
                  <c:v>35.690000000000012</c:v>
                </c:pt>
                <c:pt idx="69">
                  <c:v>35.89</c:v>
                </c:pt>
                <c:pt idx="70">
                  <c:v>36.08</c:v>
                </c:pt>
                <c:pt idx="71">
                  <c:v>36.270000000000003</c:v>
                </c:pt>
                <c:pt idx="72">
                  <c:v>36.449999999999996</c:v>
                </c:pt>
                <c:pt idx="73">
                  <c:v>36.64</c:v>
                </c:pt>
                <c:pt idx="74">
                  <c:v>36.82</c:v>
                </c:pt>
                <c:pt idx="75">
                  <c:v>37</c:v>
                </c:pt>
                <c:pt idx="76">
                  <c:v>37.17</c:v>
                </c:pt>
                <c:pt idx="77">
                  <c:v>37.349999999999994</c:v>
                </c:pt>
                <c:pt idx="78">
                  <c:v>37.53</c:v>
                </c:pt>
                <c:pt idx="79">
                  <c:v>37.700000000000003</c:v>
                </c:pt>
                <c:pt idx="80">
                  <c:v>37.870000000000005</c:v>
                </c:pt>
                <c:pt idx="81">
                  <c:v>38.04</c:v>
                </c:pt>
                <c:pt idx="82">
                  <c:v>38.200000000000003</c:v>
                </c:pt>
                <c:pt idx="83">
                  <c:v>38.370000000000005</c:v>
                </c:pt>
                <c:pt idx="84">
                  <c:v>38.53</c:v>
                </c:pt>
                <c:pt idx="85">
                  <c:v>38.700000000000003</c:v>
                </c:pt>
                <c:pt idx="86">
                  <c:v>38.86</c:v>
                </c:pt>
                <c:pt idx="87">
                  <c:v>39.020000000000003</c:v>
                </c:pt>
                <c:pt idx="88">
                  <c:v>39.18</c:v>
                </c:pt>
                <c:pt idx="89">
                  <c:v>39.33</c:v>
                </c:pt>
                <c:pt idx="90">
                  <c:v>39.49</c:v>
                </c:pt>
                <c:pt idx="91">
                  <c:v>39.64</c:v>
                </c:pt>
                <c:pt idx="92">
                  <c:v>39.790000000000013</c:v>
                </c:pt>
                <c:pt idx="93">
                  <c:v>39.94</c:v>
                </c:pt>
                <c:pt idx="94">
                  <c:v>40.090000000000003</c:v>
                </c:pt>
                <c:pt idx="95">
                  <c:v>40.24</c:v>
                </c:pt>
                <c:pt idx="96">
                  <c:v>40.39</c:v>
                </c:pt>
                <c:pt idx="97">
                  <c:v>40.53</c:v>
                </c:pt>
                <c:pt idx="98">
                  <c:v>40.68</c:v>
                </c:pt>
                <c:pt idx="99">
                  <c:v>40.82</c:v>
                </c:pt>
                <c:pt idx="100">
                  <c:v>40.96</c:v>
                </c:pt>
                <c:pt idx="101">
                  <c:v>41.1</c:v>
                </c:pt>
                <c:pt idx="102">
                  <c:v>41.24</c:v>
                </c:pt>
                <c:pt idx="103">
                  <c:v>41.379999999999995</c:v>
                </c:pt>
                <c:pt idx="104">
                  <c:v>41.52</c:v>
                </c:pt>
                <c:pt idx="105">
                  <c:v>41.660000000000011</c:v>
                </c:pt>
                <c:pt idx="106">
                  <c:v>41.790000000000013</c:v>
                </c:pt>
                <c:pt idx="107">
                  <c:v>41.93</c:v>
                </c:pt>
                <c:pt idx="108">
                  <c:v>42.06</c:v>
                </c:pt>
                <c:pt idx="109">
                  <c:v>42.190000000000012</c:v>
                </c:pt>
                <c:pt idx="110">
                  <c:v>42.32</c:v>
                </c:pt>
                <c:pt idx="111">
                  <c:v>42.449999999999996</c:v>
                </c:pt>
                <c:pt idx="112">
                  <c:v>42.58</c:v>
                </c:pt>
                <c:pt idx="113">
                  <c:v>42.71</c:v>
                </c:pt>
                <c:pt idx="114">
                  <c:v>42.839999999999996</c:v>
                </c:pt>
                <c:pt idx="115">
                  <c:v>42.96</c:v>
                </c:pt>
                <c:pt idx="116">
                  <c:v>43.09</c:v>
                </c:pt>
                <c:pt idx="117">
                  <c:v>43.21</c:v>
                </c:pt>
                <c:pt idx="118">
                  <c:v>43.339999999999996</c:v>
                </c:pt>
                <c:pt idx="119">
                  <c:v>43.46</c:v>
                </c:pt>
                <c:pt idx="120">
                  <c:v>43.58</c:v>
                </c:pt>
                <c:pt idx="121">
                  <c:v>43.7</c:v>
                </c:pt>
                <c:pt idx="122">
                  <c:v>43.82</c:v>
                </c:pt>
                <c:pt idx="123">
                  <c:v>43.94</c:v>
                </c:pt>
                <c:pt idx="124">
                  <c:v>44.06</c:v>
                </c:pt>
                <c:pt idx="125">
                  <c:v>44.18</c:v>
                </c:pt>
                <c:pt idx="126">
                  <c:v>44.3</c:v>
                </c:pt>
                <c:pt idx="127">
                  <c:v>44.41</c:v>
                </c:pt>
                <c:pt idx="128">
                  <c:v>44.53</c:v>
                </c:pt>
                <c:pt idx="129">
                  <c:v>44.64</c:v>
                </c:pt>
                <c:pt idx="130">
                  <c:v>44.760000000000012</c:v>
                </c:pt>
                <c:pt idx="131">
                  <c:v>44.87</c:v>
                </c:pt>
                <c:pt idx="132">
                  <c:v>44.98</c:v>
                </c:pt>
                <c:pt idx="133">
                  <c:v>45.09</c:v>
                </c:pt>
                <c:pt idx="134">
                  <c:v>45.2</c:v>
                </c:pt>
                <c:pt idx="135">
                  <c:v>45.309999999999995</c:v>
                </c:pt>
                <c:pt idx="136">
                  <c:v>45.42</c:v>
                </c:pt>
                <c:pt idx="137">
                  <c:v>45.53</c:v>
                </c:pt>
                <c:pt idx="138">
                  <c:v>45.64</c:v>
                </c:pt>
                <c:pt idx="139">
                  <c:v>45.75</c:v>
                </c:pt>
                <c:pt idx="140">
                  <c:v>45.86</c:v>
                </c:pt>
                <c:pt idx="141">
                  <c:v>45.96</c:v>
                </c:pt>
                <c:pt idx="142">
                  <c:v>46.07</c:v>
                </c:pt>
                <c:pt idx="143">
                  <c:v>46.17</c:v>
                </c:pt>
                <c:pt idx="144">
                  <c:v>46.28</c:v>
                </c:pt>
                <c:pt idx="145">
                  <c:v>46.379999999999995</c:v>
                </c:pt>
                <c:pt idx="146">
                  <c:v>46.48</c:v>
                </c:pt>
                <c:pt idx="147">
                  <c:v>46.59</c:v>
                </c:pt>
                <c:pt idx="148">
                  <c:v>46.690000000000012</c:v>
                </c:pt>
                <c:pt idx="149">
                  <c:v>46.790000000000013</c:v>
                </c:pt>
                <c:pt idx="150">
                  <c:v>46.89</c:v>
                </c:pt>
                <c:pt idx="151">
                  <c:v>46.99</c:v>
                </c:pt>
                <c:pt idx="152">
                  <c:v>47.09</c:v>
                </c:pt>
                <c:pt idx="153">
                  <c:v>47.190000000000012</c:v>
                </c:pt>
                <c:pt idx="154">
                  <c:v>47.290000000000013</c:v>
                </c:pt>
                <c:pt idx="155">
                  <c:v>47.379999999999995</c:v>
                </c:pt>
                <c:pt idx="156">
                  <c:v>47.48</c:v>
                </c:pt>
                <c:pt idx="157">
                  <c:v>47.58</c:v>
                </c:pt>
                <c:pt idx="158">
                  <c:v>47.68</c:v>
                </c:pt>
                <c:pt idx="159">
                  <c:v>47.77</c:v>
                </c:pt>
                <c:pt idx="160">
                  <c:v>47.87</c:v>
                </c:pt>
                <c:pt idx="161">
                  <c:v>47.96</c:v>
                </c:pt>
                <c:pt idx="162">
                  <c:v>48.06</c:v>
                </c:pt>
                <c:pt idx="163">
                  <c:v>48.15</c:v>
                </c:pt>
                <c:pt idx="164">
                  <c:v>48.24</c:v>
                </c:pt>
                <c:pt idx="165">
                  <c:v>48.339999999999996</c:v>
                </c:pt>
                <c:pt idx="166">
                  <c:v>48.43</c:v>
                </c:pt>
                <c:pt idx="167">
                  <c:v>48.52</c:v>
                </c:pt>
                <c:pt idx="168">
                  <c:v>48.61</c:v>
                </c:pt>
                <c:pt idx="169">
                  <c:v>48.7</c:v>
                </c:pt>
                <c:pt idx="170">
                  <c:v>48.790000000000013</c:v>
                </c:pt>
                <c:pt idx="171">
                  <c:v>48.879999999999995</c:v>
                </c:pt>
                <c:pt idx="172">
                  <c:v>48.97</c:v>
                </c:pt>
                <c:pt idx="173">
                  <c:v>49.06</c:v>
                </c:pt>
                <c:pt idx="174">
                  <c:v>49.15</c:v>
                </c:pt>
                <c:pt idx="175">
                  <c:v>49.24</c:v>
                </c:pt>
                <c:pt idx="176">
                  <c:v>49.32</c:v>
                </c:pt>
                <c:pt idx="177">
                  <c:v>49.41</c:v>
                </c:pt>
                <c:pt idx="178">
                  <c:v>49.5</c:v>
                </c:pt>
                <c:pt idx="179">
                  <c:v>49.59</c:v>
                </c:pt>
                <c:pt idx="180">
                  <c:v>49.67</c:v>
                </c:pt>
                <c:pt idx="181">
                  <c:v>49.760000000000012</c:v>
                </c:pt>
                <c:pt idx="182">
                  <c:v>49.839999999999996</c:v>
                </c:pt>
                <c:pt idx="183">
                  <c:v>49.93</c:v>
                </c:pt>
                <c:pt idx="184">
                  <c:v>50.01</c:v>
                </c:pt>
                <c:pt idx="185">
                  <c:v>50.1</c:v>
                </c:pt>
                <c:pt idx="186">
                  <c:v>50.18</c:v>
                </c:pt>
                <c:pt idx="187">
                  <c:v>50.260000000000012</c:v>
                </c:pt>
                <c:pt idx="188">
                  <c:v>50.349999999999994</c:v>
                </c:pt>
                <c:pt idx="189">
                  <c:v>50.43</c:v>
                </c:pt>
                <c:pt idx="190">
                  <c:v>50.51</c:v>
                </c:pt>
                <c:pt idx="191">
                  <c:v>50.59</c:v>
                </c:pt>
                <c:pt idx="192">
                  <c:v>50.67</c:v>
                </c:pt>
                <c:pt idx="193">
                  <c:v>50.75</c:v>
                </c:pt>
                <c:pt idx="194">
                  <c:v>50.83</c:v>
                </c:pt>
                <c:pt idx="195">
                  <c:v>50.91</c:v>
                </c:pt>
                <c:pt idx="196">
                  <c:v>50.99</c:v>
                </c:pt>
                <c:pt idx="197">
                  <c:v>51.07</c:v>
                </c:pt>
                <c:pt idx="198">
                  <c:v>51.15</c:v>
                </c:pt>
                <c:pt idx="199">
                  <c:v>51.230000000000011</c:v>
                </c:pt>
                <c:pt idx="200">
                  <c:v>51.309999999999995</c:v>
                </c:pt>
                <c:pt idx="201">
                  <c:v>51.39</c:v>
                </c:pt>
                <c:pt idx="202">
                  <c:v>51.47</c:v>
                </c:pt>
                <c:pt idx="203">
                  <c:v>51.54</c:v>
                </c:pt>
                <c:pt idx="204">
                  <c:v>51.620000000000012</c:v>
                </c:pt>
                <c:pt idx="205">
                  <c:v>51.7</c:v>
                </c:pt>
                <c:pt idx="206">
                  <c:v>51.77</c:v>
                </c:pt>
                <c:pt idx="207">
                  <c:v>51.849999999999994</c:v>
                </c:pt>
                <c:pt idx="208">
                  <c:v>51.93</c:v>
                </c:pt>
                <c:pt idx="209">
                  <c:v>52</c:v>
                </c:pt>
                <c:pt idx="210">
                  <c:v>52.08</c:v>
                </c:pt>
                <c:pt idx="211">
                  <c:v>52.15</c:v>
                </c:pt>
                <c:pt idx="212">
                  <c:v>52.230000000000011</c:v>
                </c:pt>
                <c:pt idx="213">
                  <c:v>52.3</c:v>
                </c:pt>
                <c:pt idx="214">
                  <c:v>52.37</c:v>
                </c:pt>
                <c:pt idx="215">
                  <c:v>52.449999999999996</c:v>
                </c:pt>
                <c:pt idx="216">
                  <c:v>52.52</c:v>
                </c:pt>
                <c:pt idx="217">
                  <c:v>52.59</c:v>
                </c:pt>
                <c:pt idx="218">
                  <c:v>52.67</c:v>
                </c:pt>
                <c:pt idx="219">
                  <c:v>52.74</c:v>
                </c:pt>
                <c:pt idx="220">
                  <c:v>52.809999999999995</c:v>
                </c:pt>
                <c:pt idx="221">
                  <c:v>52.879999999999995</c:v>
                </c:pt>
                <c:pt idx="222">
                  <c:v>52.96</c:v>
                </c:pt>
                <c:pt idx="223">
                  <c:v>53.03</c:v>
                </c:pt>
                <c:pt idx="224">
                  <c:v>53.1</c:v>
                </c:pt>
                <c:pt idx="225">
                  <c:v>53.17</c:v>
                </c:pt>
                <c:pt idx="226">
                  <c:v>53.24</c:v>
                </c:pt>
                <c:pt idx="227">
                  <c:v>53.309999999999995</c:v>
                </c:pt>
                <c:pt idx="228">
                  <c:v>53.379999999999995</c:v>
                </c:pt>
                <c:pt idx="229">
                  <c:v>53.449999999999996</c:v>
                </c:pt>
                <c:pt idx="230">
                  <c:v>53.52</c:v>
                </c:pt>
                <c:pt idx="231">
                  <c:v>53.59</c:v>
                </c:pt>
                <c:pt idx="232">
                  <c:v>53.660000000000011</c:v>
                </c:pt>
                <c:pt idx="233">
                  <c:v>53.720000000000013</c:v>
                </c:pt>
                <c:pt idx="234">
                  <c:v>53.790000000000013</c:v>
                </c:pt>
                <c:pt idx="235">
                  <c:v>53.86</c:v>
                </c:pt>
                <c:pt idx="236">
                  <c:v>53.93</c:v>
                </c:pt>
                <c:pt idx="237">
                  <c:v>54</c:v>
                </c:pt>
                <c:pt idx="238">
                  <c:v>54.06</c:v>
                </c:pt>
                <c:pt idx="239">
                  <c:v>54.13</c:v>
                </c:pt>
                <c:pt idx="240">
                  <c:v>54.2</c:v>
                </c:pt>
                <c:pt idx="241">
                  <c:v>54.260000000000012</c:v>
                </c:pt>
                <c:pt idx="242">
                  <c:v>54.33</c:v>
                </c:pt>
                <c:pt idx="243">
                  <c:v>54.4</c:v>
                </c:pt>
                <c:pt idx="244">
                  <c:v>54.46</c:v>
                </c:pt>
                <c:pt idx="245">
                  <c:v>54.53</c:v>
                </c:pt>
                <c:pt idx="246">
                  <c:v>54.59</c:v>
                </c:pt>
                <c:pt idx="247">
                  <c:v>54.660000000000011</c:v>
                </c:pt>
                <c:pt idx="248">
                  <c:v>54.720000000000013</c:v>
                </c:pt>
                <c:pt idx="249">
                  <c:v>54.790000000000013</c:v>
                </c:pt>
                <c:pt idx="250">
                  <c:v>54.849999999999994</c:v>
                </c:pt>
                <c:pt idx="251">
                  <c:v>54.92</c:v>
                </c:pt>
                <c:pt idx="252">
                  <c:v>54.98</c:v>
                </c:pt>
                <c:pt idx="253">
                  <c:v>55.04</c:v>
                </c:pt>
                <c:pt idx="254">
                  <c:v>55.11</c:v>
                </c:pt>
                <c:pt idx="255">
                  <c:v>55.17</c:v>
                </c:pt>
                <c:pt idx="256">
                  <c:v>55.230000000000011</c:v>
                </c:pt>
                <c:pt idx="257">
                  <c:v>55.3</c:v>
                </c:pt>
                <c:pt idx="258">
                  <c:v>55.36</c:v>
                </c:pt>
                <c:pt idx="259">
                  <c:v>55.42</c:v>
                </c:pt>
                <c:pt idx="260">
                  <c:v>55.48</c:v>
                </c:pt>
                <c:pt idx="261">
                  <c:v>55.55</c:v>
                </c:pt>
                <c:pt idx="262">
                  <c:v>55.61</c:v>
                </c:pt>
                <c:pt idx="263">
                  <c:v>55.67</c:v>
                </c:pt>
                <c:pt idx="264">
                  <c:v>55.730000000000011</c:v>
                </c:pt>
                <c:pt idx="265">
                  <c:v>55.790000000000013</c:v>
                </c:pt>
                <c:pt idx="266">
                  <c:v>55.849999999999994</c:v>
                </c:pt>
                <c:pt idx="267">
                  <c:v>55.91</c:v>
                </c:pt>
                <c:pt idx="268">
                  <c:v>55.97</c:v>
                </c:pt>
                <c:pt idx="269">
                  <c:v>56.03</c:v>
                </c:pt>
                <c:pt idx="270">
                  <c:v>56.09</c:v>
                </c:pt>
                <c:pt idx="271">
                  <c:v>56.15</c:v>
                </c:pt>
                <c:pt idx="272">
                  <c:v>56.21</c:v>
                </c:pt>
                <c:pt idx="273">
                  <c:v>56.27</c:v>
                </c:pt>
                <c:pt idx="274">
                  <c:v>56.33</c:v>
                </c:pt>
                <c:pt idx="275">
                  <c:v>56.39</c:v>
                </c:pt>
                <c:pt idx="276">
                  <c:v>56.449999999999996</c:v>
                </c:pt>
                <c:pt idx="277">
                  <c:v>56.51</c:v>
                </c:pt>
                <c:pt idx="278">
                  <c:v>56.57</c:v>
                </c:pt>
                <c:pt idx="279">
                  <c:v>56.63</c:v>
                </c:pt>
                <c:pt idx="280">
                  <c:v>56.68</c:v>
                </c:pt>
                <c:pt idx="281">
                  <c:v>56.74</c:v>
                </c:pt>
                <c:pt idx="282">
                  <c:v>56.8</c:v>
                </c:pt>
                <c:pt idx="283">
                  <c:v>56.86</c:v>
                </c:pt>
                <c:pt idx="284">
                  <c:v>56.92</c:v>
                </c:pt>
                <c:pt idx="285">
                  <c:v>56.97</c:v>
                </c:pt>
                <c:pt idx="286">
                  <c:v>57.03</c:v>
                </c:pt>
                <c:pt idx="287">
                  <c:v>57.09</c:v>
                </c:pt>
                <c:pt idx="288">
                  <c:v>57.14</c:v>
                </c:pt>
                <c:pt idx="289">
                  <c:v>57.2</c:v>
                </c:pt>
                <c:pt idx="290">
                  <c:v>57.260000000000012</c:v>
                </c:pt>
                <c:pt idx="291">
                  <c:v>57.309999999999995</c:v>
                </c:pt>
                <c:pt idx="292">
                  <c:v>57.37</c:v>
                </c:pt>
                <c:pt idx="293">
                  <c:v>57.42</c:v>
                </c:pt>
                <c:pt idx="294">
                  <c:v>57.48</c:v>
                </c:pt>
                <c:pt idx="295">
                  <c:v>57.53</c:v>
                </c:pt>
                <c:pt idx="296">
                  <c:v>57.59</c:v>
                </c:pt>
                <c:pt idx="297">
                  <c:v>57.65</c:v>
                </c:pt>
                <c:pt idx="298">
                  <c:v>57.7</c:v>
                </c:pt>
                <c:pt idx="299">
                  <c:v>57.75</c:v>
                </c:pt>
                <c:pt idx="300">
                  <c:v>57.809999999999995</c:v>
                </c:pt>
                <c:pt idx="301">
                  <c:v>57.86</c:v>
                </c:pt>
                <c:pt idx="302">
                  <c:v>57.92</c:v>
                </c:pt>
                <c:pt idx="303">
                  <c:v>57.97</c:v>
                </c:pt>
                <c:pt idx="304">
                  <c:v>58.03</c:v>
                </c:pt>
                <c:pt idx="305">
                  <c:v>58.08</c:v>
                </c:pt>
                <c:pt idx="306">
                  <c:v>58.13</c:v>
                </c:pt>
                <c:pt idx="307">
                  <c:v>58.190000000000012</c:v>
                </c:pt>
                <c:pt idx="308">
                  <c:v>58.24</c:v>
                </c:pt>
                <c:pt idx="309">
                  <c:v>58.290000000000013</c:v>
                </c:pt>
                <c:pt idx="310">
                  <c:v>58.349999999999994</c:v>
                </c:pt>
                <c:pt idx="311">
                  <c:v>58.4</c:v>
                </c:pt>
                <c:pt idx="312">
                  <c:v>58.449999999999996</c:v>
                </c:pt>
                <c:pt idx="313">
                  <c:v>58.5</c:v>
                </c:pt>
                <c:pt idx="314">
                  <c:v>58.56</c:v>
                </c:pt>
                <c:pt idx="315">
                  <c:v>58.61</c:v>
                </c:pt>
                <c:pt idx="316">
                  <c:v>58.660000000000011</c:v>
                </c:pt>
                <c:pt idx="317">
                  <c:v>58.71</c:v>
                </c:pt>
                <c:pt idx="318">
                  <c:v>58.760000000000012</c:v>
                </c:pt>
                <c:pt idx="319">
                  <c:v>58.82</c:v>
                </c:pt>
                <c:pt idx="320">
                  <c:v>58.87</c:v>
                </c:pt>
                <c:pt idx="321">
                  <c:v>58.92</c:v>
                </c:pt>
                <c:pt idx="322">
                  <c:v>58.97</c:v>
                </c:pt>
                <c:pt idx="323">
                  <c:v>59.02</c:v>
                </c:pt>
                <c:pt idx="324">
                  <c:v>59.07</c:v>
                </c:pt>
                <c:pt idx="325">
                  <c:v>59.120000000000012</c:v>
                </c:pt>
                <c:pt idx="326">
                  <c:v>59.17</c:v>
                </c:pt>
                <c:pt idx="327">
                  <c:v>59.220000000000013</c:v>
                </c:pt>
                <c:pt idx="328">
                  <c:v>59.27</c:v>
                </c:pt>
                <c:pt idx="329">
                  <c:v>59.32</c:v>
                </c:pt>
                <c:pt idx="330">
                  <c:v>59.37</c:v>
                </c:pt>
                <c:pt idx="331">
                  <c:v>59.42</c:v>
                </c:pt>
                <c:pt idx="332">
                  <c:v>59.47</c:v>
                </c:pt>
                <c:pt idx="333">
                  <c:v>59.52</c:v>
                </c:pt>
                <c:pt idx="334">
                  <c:v>59.57</c:v>
                </c:pt>
                <c:pt idx="335">
                  <c:v>59.620000000000012</c:v>
                </c:pt>
                <c:pt idx="336">
                  <c:v>59.67</c:v>
                </c:pt>
                <c:pt idx="337">
                  <c:v>59.720000000000013</c:v>
                </c:pt>
                <c:pt idx="338">
                  <c:v>59.77</c:v>
                </c:pt>
                <c:pt idx="339">
                  <c:v>59.809999999999995</c:v>
                </c:pt>
                <c:pt idx="340">
                  <c:v>59.86</c:v>
                </c:pt>
                <c:pt idx="341">
                  <c:v>59.91</c:v>
                </c:pt>
                <c:pt idx="342">
                  <c:v>59.96</c:v>
                </c:pt>
                <c:pt idx="343">
                  <c:v>60.01</c:v>
                </c:pt>
                <c:pt idx="344">
                  <c:v>60.06</c:v>
                </c:pt>
                <c:pt idx="345">
                  <c:v>60.1</c:v>
                </c:pt>
                <c:pt idx="346">
                  <c:v>60.15</c:v>
                </c:pt>
                <c:pt idx="347">
                  <c:v>60.2</c:v>
                </c:pt>
                <c:pt idx="348">
                  <c:v>60.25</c:v>
                </c:pt>
                <c:pt idx="349">
                  <c:v>60.290000000000013</c:v>
                </c:pt>
                <c:pt idx="350">
                  <c:v>60.339999999999996</c:v>
                </c:pt>
                <c:pt idx="351">
                  <c:v>60.39</c:v>
                </c:pt>
                <c:pt idx="352">
                  <c:v>60.43</c:v>
                </c:pt>
                <c:pt idx="353">
                  <c:v>60.48</c:v>
                </c:pt>
                <c:pt idx="354">
                  <c:v>60.53</c:v>
                </c:pt>
                <c:pt idx="355">
                  <c:v>60.57</c:v>
                </c:pt>
                <c:pt idx="356">
                  <c:v>60.620000000000012</c:v>
                </c:pt>
                <c:pt idx="357">
                  <c:v>60.67</c:v>
                </c:pt>
                <c:pt idx="358">
                  <c:v>60.71</c:v>
                </c:pt>
                <c:pt idx="359">
                  <c:v>60.760000000000012</c:v>
                </c:pt>
                <c:pt idx="360">
                  <c:v>60.809999999999995</c:v>
                </c:pt>
                <c:pt idx="361">
                  <c:v>60.849999999999994</c:v>
                </c:pt>
                <c:pt idx="362">
                  <c:v>60.9</c:v>
                </c:pt>
                <c:pt idx="363">
                  <c:v>60.94</c:v>
                </c:pt>
                <c:pt idx="364">
                  <c:v>60.99</c:v>
                </c:pt>
                <c:pt idx="365">
                  <c:v>61.03</c:v>
                </c:pt>
                <c:pt idx="366">
                  <c:v>61.08</c:v>
                </c:pt>
                <c:pt idx="367">
                  <c:v>61.120000000000012</c:v>
                </c:pt>
                <c:pt idx="368">
                  <c:v>61.17</c:v>
                </c:pt>
                <c:pt idx="369">
                  <c:v>61.21</c:v>
                </c:pt>
                <c:pt idx="370">
                  <c:v>61.260000000000012</c:v>
                </c:pt>
                <c:pt idx="371">
                  <c:v>61.3</c:v>
                </c:pt>
                <c:pt idx="372">
                  <c:v>61.349999999999994</c:v>
                </c:pt>
                <c:pt idx="373">
                  <c:v>61.39</c:v>
                </c:pt>
                <c:pt idx="374">
                  <c:v>61.43</c:v>
                </c:pt>
                <c:pt idx="375">
                  <c:v>61.48</c:v>
                </c:pt>
                <c:pt idx="376">
                  <c:v>61.52</c:v>
                </c:pt>
                <c:pt idx="377">
                  <c:v>61.57</c:v>
                </c:pt>
                <c:pt idx="378">
                  <c:v>61.61</c:v>
                </c:pt>
                <c:pt idx="379">
                  <c:v>61.65</c:v>
                </c:pt>
                <c:pt idx="380">
                  <c:v>61.7</c:v>
                </c:pt>
                <c:pt idx="381">
                  <c:v>61.74</c:v>
                </c:pt>
                <c:pt idx="382">
                  <c:v>61.78</c:v>
                </c:pt>
                <c:pt idx="383">
                  <c:v>61.83</c:v>
                </c:pt>
                <c:pt idx="384">
                  <c:v>61.87</c:v>
                </c:pt>
                <c:pt idx="385">
                  <c:v>61.91</c:v>
                </c:pt>
                <c:pt idx="386">
                  <c:v>61.96</c:v>
                </c:pt>
                <c:pt idx="387">
                  <c:v>62</c:v>
                </c:pt>
                <c:pt idx="388">
                  <c:v>62.04</c:v>
                </c:pt>
                <c:pt idx="389">
                  <c:v>62.08</c:v>
                </c:pt>
                <c:pt idx="390">
                  <c:v>62.13</c:v>
                </c:pt>
                <c:pt idx="391">
                  <c:v>62.17</c:v>
                </c:pt>
                <c:pt idx="392">
                  <c:v>62.21</c:v>
                </c:pt>
                <c:pt idx="393">
                  <c:v>62.25</c:v>
                </c:pt>
                <c:pt idx="394">
                  <c:v>62.290000000000013</c:v>
                </c:pt>
                <c:pt idx="395">
                  <c:v>62.339999999999996</c:v>
                </c:pt>
                <c:pt idx="396">
                  <c:v>62.379999999999995</c:v>
                </c:pt>
                <c:pt idx="397">
                  <c:v>62.42</c:v>
                </c:pt>
                <c:pt idx="398">
                  <c:v>62.46</c:v>
                </c:pt>
                <c:pt idx="399">
                  <c:v>62.5</c:v>
                </c:pt>
                <c:pt idx="400">
                  <c:v>62.54</c:v>
                </c:pt>
                <c:pt idx="401">
                  <c:v>62.59</c:v>
                </c:pt>
                <c:pt idx="402">
                  <c:v>62.63</c:v>
                </c:pt>
                <c:pt idx="403">
                  <c:v>62.67</c:v>
                </c:pt>
                <c:pt idx="404">
                  <c:v>62.71</c:v>
                </c:pt>
                <c:pt idx="405">
                  <c:v>62.75</c:v>
                </c:pt>
                <c:pt idx="406">
                  <c:v>62.790000000000013</c:v>
                </c:pt>
                <c:pt idx="407">
                  <c:v>62.83</c:v>
                </c:pt>
                <c:pt idx="408">
                  <c:v>62.87</c:v>
                </c:pt>
                <c:pt idx="409">
                  <c:v>62.91</c:v>
                </c:pt>
                <c:pt idx="410">
                  <c:v>62.949999999999996</c:v>
                </c:pt>
                <c:pt idx="411">
                  <c:v>62.99</c:v>
                </c:pt>
                <c:pt idx="412">
                  <c:v>63.03</c:v>
                </c:pt>
                <c:pt idx="413">
                  <c:v>63.07</c:v>
                </c:pt>
                <c:pt idx="414">
                  <c:v>63.11</c:v>
                </c:pt>
                <c:pt idx="415">
                  <c:v>63.15</c:v>
                </c:pt>
                <c:pt idx="416">
                  <c:v>63.190000000000012</c:v>
                </c:pt>
                <c:pt idx="417">
                  <c:v>63.230000000000011</c:v>
                </c:pt>
                <c:pt idx="418">
                  <c:v>63.27</c:v>
                </c:pt>
                <c:pt idx="419">
                  <c:v>63.309999999999995</c:v>
                </c:pt>
                <c:pt idx="420">
                  <c:v>63.349999999999994</c:v>
                </c:pt>
                <c:pt idx="421">
                  <c:v>63.39</c:v>
                </c:pt>
                <c:pt idx="422">
                  <c:v>63.43</c:v>
                </c:pt>
                <c:pt idx="423">
                  <c:v>63.47</c:v>
                </c:pt>
                <c:pt idx="424">
                  <c:v>63.51</c:v>
                </c:pt>
                <c:pt idx="425">
                  <c:v>63.54</c:v>
                </c:pt>
                <c:pt idx="426">
                  <c:v>63.58</c:v>
                </c:pt>
                <c:pt idx="427">
                  <c:v>63.620000000000012</c:v>
                </c:pt>
                <c:pt idx="428">
                  <c:v>63.660000000000011</c:v>
                </c:pt>
                <c:pt idx="429">
                  <c:v>63.7</c:v>
                </c:pt>
                <c:pt idx="430">
                  <c:v>63.74</c:v>
                </c:pt>
                <c:pt idx="431">
                  <c:v>63.78</c:v>
                </c:pt>
                <c:pt idx="432">
                  <c:v>63.809999999999995</c:v>
                </c:pt>
                <c:pt idx="433">
                  <c:v>63.849999999999994</c:v>
                </c:pt>
                <c:pt idx="434">
                  <c:v>63.89</c:v>
                </c:pt>
                <c:pt idx="435">
                  <c:v>63.93</c:v>
                </c:pt>
                <c:pt idx="436">
                  <c:v>63.97</c:v>
                </c:pt>
                <c:pt idx="437">
                  <c:v>64</c:v>
                </c:pt>
                <c:pt idx="438">
                  <c:v>64.040000000000006</c:v>
                </c:pt>
                <c:pt idx="439">
                  <c:v>64.08</c:v>
                </c:pt>
                <c:pt idx="440">
                  <c:v>64.11999999999999</c:v>
                </c:pt>
                <c:pt idx="441">
                  <c:v>64.149999999999991</c:v>
                </c:pt>
                <c:pt idx="442">
                  <c:v>64.19</c:v>
                </c:pt>
                <c:pt idx="443">
                  <c:v>64.23</c:v>
                </c:pt>
                <c:pt idx="444">
                  <c:v>64.260000000000005</c:v>
                </c:pt>
                <c:pt idx="445">
                  <c:v>64.3</c:v>
                </c:pt>
                <c:pt idx="446">
                  <c:v>64.34</c:v>
                </c:pt>
                <c:pt idx="447">
                  <c:v>64.36999999999999</c:v>
                </c:pt>
                <c:pt idx="448">
                  <c:v>64.410000000000025</c:v>
                </c:pt>
                <c:pt idx="449">
                  <c:v>64.45</c:v>
                </c:pt>
                <c:pt idx="450">
                  <c:v>64.48</c:v>
                </c:pt>
                <c:pt idx="451">
                  <c:v>64.52</c:v>
                </c:pt>
                <c:pt idx="452">
                  <c:v>64.56</c:v>
                </c:pt>
                <c:pt idx="453">
                  <c:v>64.59</c:v>
                </c:pt>
                <c:pt idx="454">
                  <c:v>64.63</c:v>
                </c:pt>
                <c:pt idx="455">
                  <c:v>64.669999999999987</c:v>
                </c:pt>
                <c:pt idx="456">
                  <c:v>64.7</c:v>
                </c:pt>
                <c:pt idx="457">
                  <c:v>64.739999999999995</c:v>
                </c:pt>
                <c:pt idx="458">
                  <c:v>64.77</c:v>
                </c:pt>
                <c:pt idx="459">
                  <c:v>64.81</c:v>
                </c:pt>
                <c:pt idx="460">
                  <c:v>64.849999999999994</c:v>
                </c:pt>
                <c:pt idx="461">
                  <c:v>64.88</c:v>
                </c:pt>
                <c:pt idx="462">
                  <c:v>64.92</c:v>
                </c:pt>
                <c:pt idx="463">
                  <c:v>64.95</c:v>
                </c:pt>
                <c:pt idx="464">
                  <c:v>64.989999999999995</c:v>
                </c:pt>
                <c:pt idx="465">
                  <c:v>65.02</c:v>
                </c:pt>
                <c:pt idx="466">
                  <c:v>65.06</c:v>
                </c:pt>
                <c:pt idx="467">
                  <c:v>65.09</c:v>
                </c:pt>
                <c:pt idx="468">
                  <c:v>65.13</c:v>
                </c:pt>
                <c:pt idx="469">
                  <c:v>65.16</c:v>
                </c:pt>
                <c:pt idx="470">
                  <c:v>65.2</c:v>
                </c:pt>
                <c:pt idx="471">
                  <c:v>65.23</c:v>
                </c:pt>
                <c:pt idx="472">
                  <c:v>65.27</c:v>
                </c:pt>
                <c:pt idx="473">
                  <c:v>65.3</c:v>
                </c:pt>
                <c:pt idx="474">
                  <c:v>65.34</c:v>
                </c:pt>
                <c:pt idx="475">
                  <c:v>65.36999999999999</c:v>
                </c:pt>
                <c:pt idx="476">
                  <c:v>65.400000000000006</c:v>
                </c:pt>
                <c:pt idx="477">
                  <c:v>65.440000000000026</c:v>
                </c:pt>
                <c:pt idx="478">
                  <c:v>65.47</c:v>
                </c:pt>
                <c:pt idx="479">
                  <c:v>65.510000000000005</c:v>
                </c:pt>
                <c:pt idx="480">
                  <c:v>65.540000000000006</c:v>
                </c:pt>
                <c:pt idx="481">
                  <c:v>65.58</c:v>
                </c:pt>
                <c:pt idx="482">
                  <c:v>65.61</c:v>
                </c:pt>
                <c:pt idx="483">
                  <c:v>65.64</c:v>
                </c:pt>
                <c:pt idx="484">
                  <c:v>65.679999999999978</c:v>
                </c:pt>
                <c:pt idx="485">
                  <c:v>65.709999999999994</c:v>
                </c:pt>
                <c:pt idx="486">
                  <c:v>65.739999999999995</c:v>
                </c:pt>
                <c:pt idx="487">
                  <c:v>65.78</c:v>
                </c:pt>
                <c:pt idx="488">
                  <c:v>65.81</c:v>
                </c:pt>
                <c:pt idx="489">
                  <c:v>65.84</c:v>
                </c:pt>
                <c:pt idx="490">
                  <c:v>65.88</c:v>
                </c:pt>
                <c:pt idx="491">
                  <c:v>65.910000000000025</c:v>
                </c:pt>
                <c:pt idx="492">
                  <c:v>65.940000000000026</c:v>
                </c:pt>
                <c:pt idx="493">
                  <c:v>65.98</c:v>
                </c:pt>
                <c:pt idx="494">
                  <c:v>66.010000000000005</c:v>
                </c:pt>
                <c:pt idx="495">
                  <c:v>66.040000000000006</c:v>
                </c:pt>
                <c:pt idx="496">
                  <c:v>66.08</c:v>
                </c:pt>
                <c:pt idx="497">
                  <c:v>66.11</c:v>
                </c:pt>
                <c:pt idx="498">
                  <c:v>66.14</c:v>
                </c:pt>
                <c:pt idx="499">
                  <c:v>66.169999999999987</c:v>
                </c:pt>
                <c:pt idx="500">
                  <c:v>66.209999999999994</c:v>
                </c:pt>
                <c:pt idx="501">
                  <c:v>66.239999999999995</c:v>
                </c:pt>
                <c:pt idx="502">
                  <c:v>66.27</c:v>
                </c:pt>
                <c:pt idx="503">
                  <c:v>66.3</c:v>
                </c:pt>
                <c:pt idx="504">
                  <c:v>66.34</c:v>
                </c:pt>
                <c:pt idx="505">
                  <c:v>66.36999999999999</c:v>
                </c:pt>
                <c:pt idx="506">
                  <c:v>66.400000000000006</c:v>
                </c:pt>
                <c:pt idx="507">
                  <c:v>66.430000000000007</c:v>
                </c:pt>
                <c:pt idx="508">
                  <c:v>66.459999999999994</c:v>
                </c:pt>
                <c:pt idx="509">
                  <c:v>66.5</c:v>
                </c:pt>
                <c:pt idx="510">
                  <c:v>66.53</c:v>
                </c:pt>
                <c:pt idx="511">
                  <c:v>66.56</c:v>
                </c:pt>
                <c:pt idx="512">
                  <c:v>66.59</c:v>
                </c:pt>
                <c:pt idx="513">
                  <c:v>66.61999999999999</c:v>
                </c:pt>
                <c:pt idx="514">
                  <c:v>66.649999999999991</c:v>
                </c:pt>
                <c:pt idx="515">
                  <c:v>66.69</c:v>
                </c:pt>
                <c:pt idx="516">
                  <c:v>66.72</c:v>
                </c:pt>
                <c:pt idx="517">
                  <c:v>66.75</c:v>
                </c:pt>
                <c:pt idx="518">
                  <c:v>66.78</c:v>
                </c:pt>
                <c:pt idx="519">
                  <c:v>66.81</c:v>
                </c:pt>
                <c:pt idx="520">
                  <c:v>66.84</c:v>
                </c:pt>
                <c:pt idx="521">
                  <c:v>66.86999999999999</c:v>
                </c:pt>
                <c:pt idx="522">
                  <c:v>66.900000000000006</c:v>
                </c:pt>
                <c:pt idx="523">
                  <c:v>66.930000000000007</c:v>
                </c:pt>
                <c:pt idx="524">
                  <c:v>66.97</c:v>
                </c:pt>
                <c:pt idx="525">
                  <c:v>67</c:v>
                </c:pt>
                <c:pt idx="526">
                  <c:v>67.03</c:v>
                </c:pt>
                <c:pt idx="527">
                  <c:v>67.06</c:v>
                </c:pt>
                <c:pt idx="528">
                  <c:v>67.09</c:v>
                </c:pt>
                <c:pt idx="529">
                  <c:v>67.11999999999999</c:v>
                </c:pt>
                <c:pt idx="530">
                  <c:v>67.149999999999991</c:v>
                </c:pt>
                <c:pt idx="531">
                  <c:v>67.179999999999978</c:v>
                </c:pt>
                <c:pt idx="532">
                  <c:v>67.209999999999994</c:v>
                </c:pt>
                <c:pt idx="533">
                  <c:v>67.239999999999995</c:v>
                </c:pt>
                <c:pt idx="534">
                  <c:v>67.27</c:v>
                </c:pt>
                <c:pt idx="535">
                  <c:v>67.3</c:v>
                </c:pt>
                <c:pt idx="536">
                  <c:v>67.33</c:v>
                </c:pt>
                <c:pt idx="537">
                  <c:v>67.36</c:v>
                </c:pt>
                <c:pt idx="538">
                  <c:v>67.39</c:v>
                </c:pt>
                <c:pt idx="539">
                  <c:v>67.42</c:v>
                </c:pt>
                <c:pt idx="540">
                  <c:v>67.45</c:v>
                </c:pt>
                <c:pt idx="541">
                  <c:v>67.48</c:v>
                </c:pt>
                <c:pt idx="542">
                  <c:v>67.510000000000005</c:v>
                </c:pt>
                <c:pt idx="543">
                  <c:v>67.540000000000006</c:v>
                </c:pt>
                <c:pt idx="544">
                  <c:v>67.569999999999993</c:v>
                </c:pt>
                <c:pt idx="545">
                  <c:v>67.599999999999994</c:v>
                </c:pt>
                <c:pt idx="546">
                  <c:v>67.63</c:v>
                </c:pt>
                <c:pt idx="547">
                  <c:v>67.649999999999991</c:v>
                </c:pt>
                <c:pt idx="548">
                  <c:v>67.679999999999978</c:v>
                </c:pt>
                <c:pt idx="549">
                  <c:v>67.709999999999994</c:v>
                </c:pt>
                <c:pt idx="550">
                  <c:v>67.739999999999995</c:v>
                </c:pt>
                <c:pt idx="551">
                  <c:v>67.77</c:v>
                </c:pt>
                <c:pt idx="552">
                  <c:v>67.8</c:v>
                </c:pt>
                <c:pt idx="553">
                  <c:v>67.83</c:v>
                </c:pt>
                <c:pt idx="554">
                  <c:v>67.86</c:v>
                </c:pt>
                <c:pt idx="555">
                  <c:v>67.89</c:v>
                </c:pt>
                <c:pt idx="556">
                  <c:v>67.92</c:v>
                </c:pt>
                <c:pt idx="557">
                  <c:v>67.940000000000026</c:v>
                </c:pt>
                <c:pt idx="558">
                  <c:v>67.97</c:v>
                </c:pt>
                <c:pt idx="559">
                  <c:v>68</c:v>
                </c:pt>
                <c:pt idx="560">
                  <c:v>68.03</c:v>
                </c:pt>
                <c:pt idx="561">
                  <c:v>68.06</c:v>
                </c:pt>
                <c:pt idx="562">
                  <c:v>68.09</c:v>
                </c:pt>
                <c:pt idx="563">
                  <c:v>68.11</c:v>
                </c:pt>
                <c:pt idx="564">
                  <c:v>68.14</c:v>
                </c:pt>
                <c:pt idx="565">
                  <c:v>68.169999999999987</c:v>
                </c:pt>
                <c:pt idx="566">
                  <c:v>68.2</c:v>
                </c:pt>
                <c:pt idx="567">
                  <c:v>68.23</c:v>
                </c:pt>
                <c:pt idx="568">
                  <c:v>68.25</c:v>
                </c:pt>
                <c:pt idx="569">
                  <c:v>68.28</c:v>
                </c:pt>
                <c:pt idx="570">
                  <c:v>68.31</c:v>
                </c:pt>
                <c:pt idx="571">
                  <c:v>68.34</c:v>
                </c:pt>
                <c:pt idx="572">
                  <c:v>68.36999999999999</c:v>
                </c:pt>
                <c:pt idx="573">
                  <c:v>68.39</c:v>
                </c:pt>
                <c:pt idx="574">
                  <c:v>68.42</c:v>
                </c:pt>
                <c:pt idx="575">
                  <c:v>68.45</c:v>
                </c:pt>
                <c:pt idx="576">
                  <c:v>68.48</c:v>
                </c:pt>
                <c:pt idx="577">
                  <c:v>68.5</c:v>
                </c:pt>
                <c:pt idx="578">
                  <c:v>68.53</c:v>
                </c:pt>
                <c:pt idx="579">
                  <c:v>68.56</c:v>
                </c:pt>
                <c:pt idx="580">
                  <c:v>68.59</c:v>
                </c:pt>
                <c:pt idx="581">
                  <c:v>68.61</c:v>
                </c:pt>
                <c:pt idx="582">
                  <c:v>68.64</c:v>
                </c:pt>
                <c:pt idx="583">
                  <c:v>68.669999999999987</c:v>
                </c:pt>
                <c:pt idx="584">
                  <c:v>68.69</c:v>
                </c:pt>
                <c:pt idx="585">
                  <c:v>68.72</c:v>
                </c:pt>
                <c:pt idx="586">
                  <c:v>68.75</c:v>
                </c:pt>
                <c:pt idx="587">
                  <c:v>68.77</c:v>
                </c:pt>
                <c:pt idx="588">
                  <c:v>68.8</c:v>
                </c:pt>
                <c:pt idx="589">
                  <c:v>68.83</c:v>
                </c:pt>
                <c:pt idx="590">
                  <c:v>68.849999999999994</c:v>
                </c:pt>
                <c:pt idx="591">
                  <c:v>68.88</c:v>
                </c:pt>
                <c:pt idx="592">
                  <c:v>68.910000000000025</c:v>
                </c:pt>
                <c:pt idx="593">
                  <c:v>68.930000000000007</c:v>
                </c:pt>
                <c:pt idx="594">
                  <c:v>68.959999999999994</c:v>
                </c:pt>
                <c:pt idx="595">
                  <c:v>68.989999999999995</c:v>
                </c:pt>
                <c:pt idx="596">
                  <c:v>69.010000000000005</c:v>
                </c:pt>
                <c:pt idx="597">
                  <c:v>69.040000000000006</c:v>
                </c:pt>
                <c:pt idx="598">
                  <c:v>69.069999999999993</c:v>
                </c:pt>
                <c:pt idx="599">
                  <c:v>69.09</c:v>
                </c:pt>
                <c:pt idx="600">
                  <c:v>69.11999999999999</c:v>
                </c:pt>
                <c:pt idx="601">
                  <c:v>69.14</c:v>
                </c:pt>
                <c:pt idx="602">
                  <c:v>69.169999999999987</c:v>
                </c:pt>
                <c:pt idx="603">
                  <c:v>69.2</c:v>
                </c:pt>
                <c:pt idx="604">
                  <c:v>69.22</c:v>
                </c:pt>
                <c:pt idx="605">
                  <c:v>69.25</c:v>
                </c:pt>
                <c:pt idx="606">
                  <c:v>69.27</c:v>
                </c:pt>
                <c:pt idx="607">
                  <c:v>69.3</c:v>
                </c:pt>
                <c:pt idx="608">
                  <c:v>69.319999999999993</c:v>
                </c:pt>
                <c:pt idx="609">
                  <c:v>69.349999999999994</c:v>
                </c:pt>
                <c:pt idx="610">
                  <c:v>69.38</c:v>
                </c:pt>
                <c:pt idx="611">
                  <c:v>69.400000000000006</c:v>
                </c:pt>
                <c:pt idx="612">
                  <c:v>69.430000000000007</c:v>
                </c:pt>
                <c:pt idx="613">
                  <c:v>69.45</c:v>
                </c:pt>
                <c:pt idx="614">
                  <c:v>69.48</c:v>
                </c:pt>
                <c:pt idx="615">
                  <c:v>69.5</c:v>
                </c:pt>
                <c:pt idx="616">
                  <c:v>69.53</c:v>
                </c:pt>
                <c:pt idx="617">
                  <c:v>69.55</c:v>
                </c:pt>
                <c:pt idx="618">
                  <c:v>69.58</c:v>
                </c:pt>
                <c:pt idx="619">
                  <c:v>69.599999999999994</c:v>
                </c:pt>
                <c:pt idx="620">
                  <c:v>69.63</c:v>
                </c:pt>
                <c:pt idx="621">
                  <c:v>69.649999999999991</c:v>
                </c:pt>
                <c:pt idx="622">
                  <c:v>69.679999999999978</c:v>
                </c:pt>
                <c:pt idx="623">
                  <c:v>69.7</c:v>
                </c:pt>
                <c:pt idx="624">
                  <c:v>69.73</c:v>
                </c:pt>
                <c:pt idx="625">
                  <c:v>69.75</c:v>
                </c:pt>
                <c:pt idx="626">
                  <c:v>69.78</c:v>
                </c:pt>
                <c:pt idx="627">
                  <c:v>69.8</c:v>
                </c:pt>
                <c:pt idx="628">
                  <c:v>69.83</c:v>
                </c:pt>
                <c:pt idx="629">
                  <c:v>69.849999999999994</c:v>
                </c:pt>
                <c:pt idx="630">
                  <c:v>69.86999999999999</c:v>
                </c:pt>
                <c:pt idx="631">
                  <c:v>69.900000000000006</c:v>
                </c:pt>
                <c:pt idx="632">
                  <c:v>69.92</c:v>
                </c:pt>
                <c:pt idx="633">
                  <c:v>69.95</c:v>
                </c:pt>
                <c:pt idx="634">
                  <c:v>69.97</c:v>
                </c:pt>
                <c:pt idx="635">
                  <c:v>70</c:v>
                </c:pt>
                <c:pt idx="636">
                  <c:v>70.02</c:v>
                </c:pt>
                <c:pt idx="637">
                  <c:v>70.040000000000006</c:v>
                </c:pt>
                <c:pt idx="638">
                  <c:v>70.069999999999993</c:v>
                </c:pt>
                <c:pt idx="639">
                  <c:v>70.09</c:v>
                </c:pt>
                <c:pt idx="640">
                  <c:v>70.11999999999999</c:v>
                </c:pt>
                <c:pt idx="641">
                  <c:v>70.14</c:v>
                </c:pt>
                <c:pt idx="642">
                  <c:v>70.16</c:v>
                </c:pt>
                <c:pt idx="643">
                  <c:v>70.19</c:v>
                </c:pt>
                <c:pt idx="644">
                  <c:v>70.209999999999994</c:v>
                </c:pt>
                <c:pt idx="645">
                  <c:v>70.23</c:v>
                </c:pt>
                <c:pt idx="646">
                  <c:v>70.260000000000005</c:v>
                </c:pt>
                <c:pt idx="647">
                  <c:v>70.28</c:v>
                </c:pt>
                <c:pt idx="648">
                  <c:v>70.31</c:v>
                </c:pt>
                <c:pt idx="649">
                  <c:v>70.33</c:v>
                </c:pt>
                <c:pt idx="650">
                  <c:v>70.349999999999994</c:v>
                </c:pt>
                <c:pt idx="651">
                  <c:v>70.38</c:v>
                </c:pt>
                <c:pt idx="652">
                  <c:v>70.400000000000006</c:v>
                </c:pt>
                <c:pt idx="653">
                  <c:v>70.42</c:v>
                </c:pt>
                <c:pt idx="654">
                  <c:v>70.45</c:v>
                </c:pt>
                <c:pt idx="655">
                  <c:v>70.47</c:v>
                </c:pt>
                <c:pt idx="656">
                  <c:v>70.489999999999995</c:v>
                </c:pt>
                <c:pt idx="657">
                  <c:v>70.510000000000005</c:v>
                </c:pt>
                <c:pt idx="658">
                  <c:v>70.540000000000006</c:v>
                </c:pt>
                <c:pt idx="659">
                  <c:v>70.56</c:v>
                </c:pt>
                <c:pt idx="660">
                  <c:v>70.58</c:v>
                </c:pt>
                <c:pt idx="661">
                  <c:v>70.61</c:v>
                </c:pt>
                <c:pt idx="662">
                  <c:v>70.63</c:v>
                </c:pt>
                <c:pt idx="663">
                  <c:v>70.649999999999991</c:v>
                </c:pt>
                <c:pt idx="664">
                  <c:v>70.679999999999978</c:v>
                </c:pt>
                <c:pt idx="665">
                  <c:v>70.7</c:v>
                </c:pt>
                <c:pt idx="666">
                  <c:v>70.72</c:v>
                </c:pt>
                <c:pt idx="667">
                  <c:v>70.739999999999995</c:v>
                </c:pt>
                <c:pt idx="668">
                  <c:v>70.77</c:v>
                </c:pt>
                <c:pt idx="669">
                  <c:v>70.790000000000006</c:v>
                </c:pt>
                <c:pt idx="670">
                  <c:v>70.81</c:v>
                </c:pt>
                <c:pt idx="671">
                  <c:v>70.83</c:v>
                </c:pt>
                <c:pt idx="672">
                  <c:v>70.86</c:v>
                </c:pt>
                <c:pt idx="673">
                  <c:v>70.88</c:v>
                </c:pt>
                <c:pt idx="674">
                  <c:v>70.900000000000006</c:v>
                </c:pt>
                <c:pt idx="675">
                  <c:v>70.92</c:v>
                </c:pt>
                <c:pt idx="676">
                  <c:v>70.940000000000026</c:v>
                </c:pt>
                <c:pt idx="677">
                  <c:v>70.97</c:v>
                </c:pt>
                <c:pt idx="678">
                  <c:v>70.989999999999995</c:v>
                </c:pt>
                <c:pt idx="679">
                  <c:v>71.010000000000005</c:v>
                </c:pt>
                <c:pt idx="680">
                  <c:v>71.03</c:v>
                </c:pt>
                <c:pt idx="681">
                  <c:v>71.05</c:v>
                </c:pt>
                <c:pt idx="682">
                  <c:v>71.08</c:v>
                </c:pt>
                <c:pt idx="683">
                  <c:v>71.099999999999994</c:v>
                </c:pt>
                <c:pt idx="684">
                  <c:v>71.11999999999999</c:v>
                </c:pt>
                <c:pt idx="685">
                  <c:v>71.14</c:v>
                </c:pt>
                <c:pt idx="686">
                  <c:v>71.16</c:v>
                </c:pt>
                <c:pt idx="687">
                  <c:v>71.19</c:v>
                </c:pt>
                <c:pt idx="688">
                  <c:v>71.209999999999994</c:v>
                </c:pt>
                <c:pt idx="689">
                  <c:v>71.23</c:v>
                </c:pt>
                <c:pt idx="690">
                  <c:v>71.25</c:v>
                </c:pt>
                <c:pt idx="691">
                  <c:v>71.27</c:v>
                </c:pt>
                <c:pt idx="692">
                  <c:v>71.290000000000006</c:v>
                </c:pt>
                <c:pt idx="693">
                  <c:v>71.31</c:v>
                </c:pt>
                <c:pt idx="694">
                  <c:v>71.34</c:v>
                </c:pt>
                <c:pt idx="695">
                  <c:v>71.36</c:v>
                </c:pt>
                <c:pt idx="696">
                  <c:v>71.38</c:v>
                </c:pt>
                <c:pt idx="697">
                  <c:v>71.400000000000006</c:v>
                </c:pt>
                <c:pt idx="698">
                  <c:v>71.42</c:v>
                </c:pt>
                <c:pt idx="699">
                  <c:v>71.440000000000026</c:v>
                </c:pt>
                <c:pt idx="700">
                  <c:v>71.459999999999994</c:v>
                </c:pt>
                <c:pt idx="701">
                  <c:v>71.48</c:v>
                </c:pt>
                <c:pt idx="702">
                  <c:v>71.510000000000005</c:v>
                </c:pt>
                <c:pt idx="703">
                  <c:v>71.53</c:v>
                </c:pt>
                <c:pt idx="704">
                  <c:v>71.55</c:v>
                </c:pt>
                <c:pt idx="705">
                  <c:v>71.569999999999993</c:v>
                </c:pt>
                <c:pt idx="706">
                  <c:v>71.59</c:v>
                </c:pt>
                <c:pt idx="707">
                  <c:v>71.61</c:v>
                </c:pt>
                <c:pt idx="708">
                  <c:v>71.63</c:v>
                </c:pt>
                <c:pt idx="709">
                  <c:v>71.649999999999991</c:v>
                </c:pt>
                <c:pt idx="710">
                  <c:v>71.669999999999987</c:v>
                </c:pt>
                <c:pt idx="711">
                  <c:v>71.69</c:v>
                </c:pt>
                <c:pt idx="712">
                  <c:v>71.709999999999994</c:v>
                </c:pt>
                <c:pt idx="713">
                  <c:v>71.73</c:v>
                </c:pt>
                <c:pt idx="714">
                  <c:v>71.75</c:v>
                </c:pt>
                <c:pt idx="715">
                  <c:v>71.77</c:v>
                </c:pt>
                <c:pt idx="716">
                  <c:v>71.790000000000006</c:v>
                </c:pt>
                <c:pt idx="717">
                  <c:v>71.819999999999993</c:v>
                </c:pt>
                <c:pt idx="718">
                  <c:v>71.84</c:v>
                </c:pt>
                <c:pt idx="719">
                  <c:v>71.86</c:v>
                </c:pt>
                <c:pt idx="720">
                  <c:v>71.88</c:v>
                </c:pt>
                <c:pt idx="721">
                  <c:v>71.900000000000006</c:v>
                </c:pt>
                <c:pt idx="722">
                  <c:v>71.92</c:v>
                </c:pt>
                <c:pt idx="723">
                  <c:v>71.940000000000026</c:v>
                </c:pt>
                <c:pt idx="724">
                  <c:v>71.959999999999994</c:v>
                </c:pt>
                <c:pt idx="725">
                  <c:v>71.98</c:v>
                </c:pt>
                <c:pt idx="726">
                  <c:v>72</c:v>
                </c:pt>
                <c:pt idx="727">
                  <c:v>72.02</c:v>
                </c:pt>
                <c:pt idx="728">
                  <c:v>72.040000000000006</c:v>
                </c:pt>
                <c:pt idx="729">
                  <c:v>72.06</c:v>
                </c:pt>
                <c:pt idx="730">
                  <c:v>72.08</c:v>
                </c:pt>
                <c:pt idx="731">
                  <c:v>72.099999999999994</c:v>
                </c:pt>
                <c:pt idx="732">
                  <c:v>72.11999999999999</c:v>
                </c:pt>
                <c:pt idx="733">
                  <c:v>72.14</c:v>
                </c:pt>
                <c:pt idx="734">
                  <c:v>72.16</c:v>
                </c:pt>
                <c:pt idx="735">
                  <c:v>72.169999999999987</c:v>
                </c:pt>
                <c:pt idx="736">
                  <c:v>72.19</c:v>
                </c:pt>
                <c:pt idx="737">
                  <c:v>72.209999999999994</c:v>
                </c:pt>
                <c:pt idx="738">
                  <c:v>72.23</c:v>
                </c:pt>
                <c:pt idx="739">
                  <c:v>72.25</c:v>
                </c:pt>
                <c:pt idx="740">
                  <c:v>72.27</c:v>
                </c:pt>
                <c:pt idx="741">
                  <c:v>72.290000000000006</c:v>
                </c:pt>
                <c:pt idx="742">
                  <c:v>72.31</c:v>
                </c:pt>
                <c:pt idx="743">
                  <c:v>72.33</c:v>
                </c:pt>
                <c:pt idx="744">
                  <c:v>72.349999999999994</c:v>
                </c:pt>
                <c:pt idx="745">
                  <c:v>72.36999999999999</c:v>
                </c:pt>
                <c:pt idx="746">
                  <c:v>72.39</c:v>
                </c:pt>
                <c:pt idx="747">
                  <c:v>72.410000000000025</c:v>
                </c:pt>
                <c:pt idx="748">
                  <c:v>72.430000000000007</c:v>
                </c:pt>
                <c:pt idx="749">
                  <c:v>72.45</c:v>
                </c:pt>
                <c:pt idx="750">
                  <c:v>72.459999999999994</c:v>
                </c:pt>
                <c:pt idx="751">
                  <c:v>72.48</c:v>
                </c:pt>
                <c:pt idx="752">
                  <c:v>72.5</c:v>
                </c:pt>
                <c:pt idx="753">
                  <c:v>72.52</c:v>
                </c:pt>
                <c:pt idx="754">
                  <c:v>72.540000000000006</c:v>
                </c:pt>
                <c:pt idx="755">
                  <c:v>72.56</c:v>
                </c:pt>
                <c:pt idx="756">
                  <c:v>72.58</c:v>
                </c:pt>
                <c:pt idx="757">
                  <c:v>72.599999999999994</c:v>
                </c:pt>
                <c:pt idx="758">
                  <c:v>72.61999999999999</c:v>
                </c:pt>
                <c:pt idx="759">
                  <c:v>72.63</c:v>
                </c:pt>
                <c:pt idx="760">
                  <c:v>72.649999999999991</c:v>
                </c:pt>
                <c:pt idx="761">
                  <c:v>72.669999999999987</c:v>
                </c:pt>
                <c:pt idx="762">
                  <c:v>72.69</c:v>
                </c:pt>
                <c:pt idx="763">
                  <c:v>72.709999999999994</c:v>
                </c:pt>
                <c:pt idx="764">
                  <c:v>72.73</c:v>
                </c:pt>
                <c:pt idx="765">
                  <c:v>72.75</c:v>
                </c:pt>
                <c:pt idx="766">
                  <c:v>72.77</c:v>
                </c:pt>
                <c:pt idx="767">
                  <c:v>72.78</c:v>
                </c:pt>
                <c:pt idx="768">
                  <c:v>72.8</c:v>
                </c:pt>
                <c:pt idx="769">
                  <c:v>72.819999999999993</c:v>
                </c:pt>
                <c:pt idx="770">
                  <c:v>72.84</c:v>
                </c:pt>
                <c:pt idx="771">
                  <c:v>72.86</c:v>
                </c:pt>
                <c:pt idx="772">
                  <c:v>72.86999999999999</c:v>
                </c:pt>
                <c:pt idx="773">
                  <c:v>72.89</c:v>
                </c:pt>
                <c:pt idx="774">
                  <c:v>72.910000000000025</c:v>
                </c:pt>
                <c:pt idx="775">
                  <c:v>72.930000000000007</c:v>
                </c:pt>
                <c:pt idx="776">
                  <c:v>72.95</c:v>
                </c:pt>
                <c:pt idx="777">
                  <c:v>72.959999999999994</c:v>
                </c:pt>
                <c:pt idx="778">
                  <c:v>72.98</c:v>
                </c:pt>
                <c:pt idx="779">
                  <c:v>73</c:v>
                </c:pt>
              </c:numCache>
            </c:numRef>
          </c:yVal>
          <c:smooth val="0"/>
        </c:ser>
        <c:ser>
          <c:idx val="2"/>
          <c:order val="2"/>
          <c:tx>
            <c:v>Chao1 OLD</c:v>
          </c:tx>
          <c:spPr>
            <a:ln w="19050">
              <a:solidFill>
                <a:schemeClr val="bg1"/>
              </a:solidFill>
              <a:prstDash val="sysDot"/>
            </a:ln>
          </c:spPr>
          <c:marker>
            <c:symbol val="none"/>
          </c:marker>
          <c:xVal>
            <c:numRef>
              <c:f>'2006-07 - OLD'!$B$2:$B$761</c:f>
              <c:numCache>
                <c:formatCode>General</c:formatCode>
                <c:ptCount val="760"/>
                <c:pt idx="0">
                  <c:v>4.28</c:v>
                </c:pt>
                <c:pt idx="1">
                  <c:v>8.57</c:v>
                </c:pt>
                <c:pt idx="2">
                  <c:v>12.850000000000026</c:v>
                </c:pt>
                <c:pt idx="3">
                  <c:v>17.130000000000031</c:v>
                </c:pt>
                <c:pt idx="4">
                  <c:v>21.41</c:v>
                </c:pt>
                <c:pt idx="5">
                  <c:v>25.7</c:v>
                </c:pt>
                <c:pt idx="6">
                  <c:v>29.979999999999986</c:v>
                </c:pt>
                <c:pt idx="7">
                  <c:v>34.260000000000012</c:v>
                </c:pt>
                <c:pt idx="8">
                  <c:v>38.54</c:v>
                </c:pt>
                <c:pt idx="9">
                  <c:v>42.83</c:v>
                </c:pt>
                <c:pt idx="10">
                  <c:v>47.11</c:v>
                </c:pt>
                <c:pt idx="11">
                  <c:v>51.39</c:v>
                </c:pt>
                <c:pt idx="12">
                  <c:v>55.67</c:v>
                </c:pt>
                <c:pt idx="13">
                  <c:v>59.96</c:v>
                </c:pt>
                <c:pt idx="14">
                  <c:v>64.239999999999995</c:v>
                </c:pt>
                <c:pt idx="15">
                  <c:v>68.52</c:v>
                </c:pt>
                <c:pt idx="16">
                  <c:v>72.81</c:v>
                </c:pt>
                <c:pt idx="17">
                  <c:v>77.09</c:v>
                </c:pt>
                <c:pt idx="18">
                  <c:v>81.36999999999999</c:v>
                </c:pt>
                <c:pt idx="19">
                  <c:v>85.649999999999991</c:v>
                </c:pt>
                <c:pt idx="20">
                  <c:v>89.940000000000026</c:v>
                </c:pt>
                <c:pt idx="21">
                  <c:v>94.22</c:v>
                </c:pt>
                <c:pt idx="22">
                  <c:v>98.5</c:v>
                </c:pt>
                <c:pt idx="23">
                  <c:v>102.78</c:v>
                </c:pt>
                <c:pt idx="24">
                  <c:v>107.07</c:v>
                </c:pt>
                <c:pt idx="25">
                  <c:v>111.35</c:v>
                </c:pt>
                <c:pt idx="26">
                  <c:v>115.63</c:v>
                </c:pt>
                <c:pt idx="27">
                  <c:v>119.91000000000012</c:v>
                </c:pt>
                <c:pt idx="28">
                  <c:v>124.2</c:v>
                </c:pt>
                <c:pt idx="29">
                  <c:v>128.47999999999999</c:v>
                </c:pt>
                <c:pt idx="30">
                  <c:v>132.76</c:v>
                </c:pt>
                <c:pt idx="31">
                  <c:v>137.05000000000001</c:v>
                </c:pt>
                <c:pt idx="32">
                  <c:v>141.33000000000001</c:v>
                </c:pt>
                <c:pt idx="33">
                  <c:v>145.60999999999999</c:v>
                </c:pt>
                <c:pt idx="34">
                  <c:v>149.89000000000001</c:v>
                </c:pt>
                <c:pt idx="35">
                  <c:v>154.18</c:v>
                </c:pt>
                <c:pt idx="36">
                  <c:v>158.46</c:v>
                </c:pt>
                <c:pt idx="37">
                  <c:v>162.73999999999998</c:v>
                </c:pt>
                <c:pt idx="38">
                  <c:v>167.02</c:v>
                </c:pt>
                <c:pt idx="39">
                  <c:v>171.31</c:v>
                </c:pt>
                <c:pt idx="40">
                  <c:v>175.59</c:v>
                </c:pt>
                <c:pt idx="41">
                  <c:v>179.87</c:v>
                </c:pt>
                <c:pt idx="42">
                  <c:v>184.15</c:v>
                </c:pt>
                <c:pt idx="43">
                  <c:v>188.44</c:v>
                </c:pt>
                <c:pt idx="44">
                  <c:v>192.72</c:v>
                </c:pt>
                <c:pt idx="45">
                  <c:v>197</c:v>
                </c:pt>
                <c:pt idx="46">
                  <c:v>201.29</c:v>
                </c:pt>
                <c:pt idx="47">
                  <c:v>205.57</c:v>
                </c:pt>
                <c:pt idx="48">
                  <c:v>209.85000000000053</c:v>
                </c:pt>
                <c:pt idx="49">
                  <c:v>214.13</c:v>
                </c:pt>
                <c:pt idx="50">
                  <c:v>218.42000000000004</c:v>
                </c:pt>
                <c:pt idx="51">
                  <c:v>222.7</c:v>
                </c:pt>
                <c:pt idx="52">
                  <c:v>226.98000000000027</c:v>
                </c:pt>
                <c:pt idx="53">
                  <c:v>231.26</c:v>
                </c:pt>
                <c:pt idx="54">
                  <c:v>235.55</c:v>
                </c:pt>
                <c:pt idx="55">
                  <c:v>239.83</c:v>
                </c:pt>
                <c:pt idx="56">
                  <c:v>244.10999999999999</c:v>
                </c:pt>
                <c:pt idx="57">
                  <c:v>248.39000000000001</c:v>
                </c:pt>
                <c:pt idx="58">
                  <c:v>252.68</c:v>
                </c:pt>
                <c:pt idx="59">
                  <c:v>256.95999999999964</c:v>
                </c:pt>
                <c:pt idx="60">
                  <c:v>261.24</c:v>
                </c:pt>
                <c:pt idx="61">
                  <c:v>265.52999999999969</c:v>
                </c:pt>
                <c:pt idx="62">
                  <c:v>269.81</c:v>
                </c:pt>
                <c:pt idx="63">
                  <c:v>274.08999999999969</c:v>
                </c:pt>
                <c:pt idx="64">
                  <c:v>278.37</c:v>
                </c:pt>
                <c:pt idx="65">
                  <c:v>282.66000000000008</c:v>
                </c:pt>
                <c:pt idx="66">
                  <c:v>286.94</c:v>
                </c:pt>
                <c:pt idx="67">
                  <c:v>291.22000000000003</c:v>
                </c:pt>
                <c:pt idx="68">
                  <c:v>295.5</c:v>
                </c:pt>
                <c:pt idx="69">
                  <c:v>299.78999999999894</c:v>
                </c:pt>
                <c:pt idx="70">
                  <c:v>304.07</c:v>
                </c:pt>
                <c:pt idx="71">
                  <c:v>308.35000000000002</c:v>
                </c:pt>
                <c:pt idx="72">
                  <c:v>312.63</c:v>
                </c:pt>
                <c:pt idx="73">
                  <c:v>316.91999999999899</c:v>
                </c:pt>
                <c:pt idx="74">
                  <c:v>321.2</c:v>
                </c:pt>
                <c:pt idx="75">
                  <c:v>325.47999999999894</c:v>
                </c:pt>
                <c:pt idx="76">
                  <c:v>329.77</c:v>
                </c:pt>
                <c:pt idx="77">
                  <c:v>334.05</c:v>
                </c:pt>
                <c:pt idx="78">
                  <c:v>338.33</c:v>
                </c:pt>
                <c:pt idx="79">
                  <c:v>342.61</c:v>
                </c:pt>
                <c:pt idx="80">
                  <c:v>346.9</c:v>
                </c:pt>
                <c:pt idx="81">
                  <c:v>351.18</c:v>
                </c:pt>
                <c:pt idx="82">
                  <c:v>355.46</c:v>
                </c:pt>
                <c:pt idx="83">
                  <c:v>359.74</c:v>
                </c:pt>
                <c:pt idx="84">
                  <c:v>364.03</c:v>
                </c:pt>
                <c:pt idx="85">
                  <c:v>368.31</c:v>
                </c:pt>
                <c:pt idx="86">
                  <c:v>372.59</c:v>
                </c:pt>
                <c:pt idx="87">
                  <c:v>376.88</c:v>
                </c:pt>
                <c:pt idx="88">
                  <c:v>381.16</c:v>
                </c:pt>
                <c:pt idx="89">
                  <c:v>385.44</c:v>
                </c:pt>
                <c:pt idx="90">
                  <c:v>389.71999999999969</c:v>
                </c:pt>
                <c:pt idx="91">
                  <c:v>394.01</c:v>
                </c:pt>
                <c:pt idx="92">
                  <c:v>398.28999999999894</c:v>
                </c:pt>
                <c:pt idx="93">
                  <c:v>402.57</c:v>
                </c:pt>
                <c:pt idx="94">
                  <c:v>406.85</c:v>
                </c:pt>
                <c:pt idx="95">
                  <c:v>411.14000000000038</c:v>
                </c:pt>
                <c:pt idx="96">
                  <c:v>415.41999999999899</c:v>
                </c:pt>
                <c:pt idx="97">
                  <c:v>419.7</c:v>
                </c:pt>
                <c:pt idx="98">
                  <c:v>423.97999999999894</c:v>
                </c:pt>
                <c:pt idx="99">
                  <c:v>428.27</c:v>
                </c:pt>
                <c:pt idx="100">
                  <c:v>432.55</c:v>
                </c:pt>
                <c:pt idx="101">
                  <c:v>436.83</c:v>
                </c:pt>
                <c:pt idx="102">
                  <c:v>441.12</c:v>
                </c:pt>
                <c:pt idx="103">
                  <c:v>445.4</c:v>
                </c:pt>
                <c:pt idx="104">
                  <c:v>449.68</c:v>
                </c:pt>
                <c:pt idx="105">
                  <c:v>453.96</c:v>
                </c:pt>
                <c:pt idx="106">
                  <c:v>458.25</c:v>
                </c:pt>
                <c:pt idx="107">
                  <c:v>462.53</c:v>
                </c:pt>
                <c:pt idx="108">
                  <c:v>466.81</c:v>
                </c:pt>
                <c:pt idx="109">
                  <c:v>471.09</c:v>
                </c:pt>
                <c:pt idx="110">
                  <c:v>475.38</c:v>
                </c:pt>
                <c:pt idx="111">
                  <c:v>479.66</c:v>
                </c:pt>
                <c:pt idx="112">
                  <c:v>483.94</c:v>
                </c:pt>
                <c:pt idx="113">
                  <c:v>488.21999999999969</c:v>
                </c:pt>
                <c:pt idx="114">
                  <c:v>492.51</c:v>
                </c:pt>
                <c:pt idx="115">
                  <c:v>496.78999999999894</c:v>
                </c:pt>
                <c:pt idx="116">
                  <c:v>501.07</c:v>
                </c:pt>
                <c:pt idx="117">
                  <c:v>505.36</c:v>
                </c:pt>
                <c:pt idx="118">
                  <c:v>509.64000000000038</c:v>
                </c:pt>
                <c:pt idx="119">
                  <c:v>513.91999999999996</c:v>
                </c:pt>
                <c:pt idx="120">
                  <c:v>518.20000000000005</c:v>
                </c:pt>
                <c:pt idx="121">
                  <c:v>522.49</c:v>
                </c:pt>
                <c:pt idx="122">
                  <c:v>526.77000000000055</c:v>
                </c:pt>
                <c:pt idx="123">
                  <c:v>531.04999999999939</c:v>
                </c:pt>
                <c:pt idx="124">
                  <c:v>535.32999999999947</c:v>
                </c:pt>
                <c:pt idx="125">
                  <c:v>539.62</c:v>
                </c:pt>
                <c:pt idx="126">
                  <c:v>543.9</c:v>
                </c:pt>
                <c:pt idx="127">
                  <c:v>548.17999999999995</c:v>
                </c:pt>
                <c:pt idx="128">
                  <c:v>552.45999999999947</c:v>
                </c:pt>
                <c:pt idx="129">
                  <c:v>556.75</c:v>
                </c:pt>
                <c:pt idx="130">
                  <c:v>561.03</c:v>
                </c:pt>
                <c:pt idx="131">
                  <c:v>565.30999999999949</c:v>
                </c:pt>
                <c:pt idx="132">
                  <c:v>569.6</c:v>
                </c:pt>
                <c:pt idx="133">
                  <c:v>573.88</c:v>
                </c:pt>
                <c:pt idx="134">
                  <c:v>578.16</c:v>
                </c:pt>
                <c:pt idx="135">
                  <c:v>582.43999999999949</c:v>
                </c:pt>
                <c:pt idx="136">
                  <c:v>586.73</c:v>
                </c:pt>
                <c:pt idx="137">
                  <c:v>591.01</c:v>
                </c:pt>
                <c:pt idx="138">
                  <c:v>595.29000000000053</c:v>
                </c:pt>
                <c:pt idx="139">
                  <c:v>599.57000000000005</c:v>
                </c:pt>
                <c:pt idx="140">
                  <c:v>603.85999999999797</c:v>
                </c:pt>
                <c:pt idx="141">
                  <c:v>608.14</c:v>
                </c:pt>
                <c:pt idx="142">
                  <c:v>612.41999999999996</c:v>
                </c:pt>
                <c:pt idx="143">
                  <c:v>616.70000000000005</c:v>
                </c:pt>
                <c:pt idx="144">
                  <c:v>620.99</c:v>
                </c:pt>
                <c:pt idx="145">
                  <c:v>625.27000000000055</c:v>
                </c:pt>
                <c:pt idx="146">
                  <c:v>629.54999999999939</c:v>
                </c:pt>
                <c:pt idx="147">
                  <c:v>633.83999999999946</c:v>
                </c:pt>
                <c:pt idx="148">
                  <c:v>638.12</c:v>
                </c:pt>
                <c:pt idx="149">
                  <c:v>642.4</c:v>
                </c:pt>
                <c:pt idx="150">
                  <c:v>646.67999999999995</c:v>
                </c:pt>
                <c:pt idx="151">
                  <c:v>650.97</c:v>
                </c:pt>
                <c:pt idx="152">
                  <c:v>655.25</c:v>
                </c:pt>
                <c:pt idx="153">
                  <c:v>659.53</c:v>
                </c:pt>
                <c:pt idx="154">
                  <c:v>663.81</c:v>
                </c:pt>
                <c:pt idx="155">
                  <c:v>668.1</c:v>
                </c:pt>
                <c:pt idx="156">
                  <c:v>672.38</c:v>
                </c:pt>
                <c:pt idx="157">
                  <c:v>676.66</c:v>
                </c:pt>
                <c:pt idx="158">
                  <c:v>680.93999999999949</c:v>
                </c:pt>
                <c:pt idx="159">
                  <c:v>685.23</c:v>
                </c:pt>
                <c:pt idx="160">
                  <c:v>689.51</c:v>
                </c:pt>
                <c:pt idx="161">
                  <c:v>693.79000000000053</c:v>
                </c:pt>
                <c:pt idx="162">
                  <c:v>698.08</c:v>
                </c:pt>
                <c:pt idx="163">
                  <c:v>702.35999999999797</c:v>
                </c:pt>
                <c:pt idx="164">
                  <c:v>706.64</c:v>
                </c:pt>
                <c:pt idx="165">
                  <c:v>710.92</c:v>
                </c:pt>
                <c:pt idx="166">
                  <c:v>715.21</c:v>
                </c:pt>
                <c:pt idx="167">
                  <c:v>719.49</c:v>
                </c:pt>
                <c:pt idx="168">
                  <c:v>723.77000000000055</c:v>
                </c:pt>
                <c:pt idx="169">
                  <c:v>728.05</c:v>
                </c:pt>
                <c:pt idx="170">
                  <c:v>732.33999999999946</c:v>
                </c:pt>
                <c:pt idx="171">
                  <c:v>736.62</c:v>
                </c:pt>
                <c:pt idx="172">
                  <c:v>740.9</c:v>
                </c:pt>
                <c:pt idx="173">
                  <c:v>745.18000000000052</c:v>
                </c:pt>
                <c:pt idx="174">
                  <c:v>749.47</c:v>
                </c:pt>
                <c:pt idx="175">
                  <c:v>753.75</c:v>
                </c:pt>
                <c:pt idx="176">
                  <c:v>758.03</c:v>
                </c:pt>
                <c:pt idx="177">
                  <c:v>762.31999999999948</c:v>
                </c:pt>
                <c:pt idx="178">
                  <c:v>766.6</c:v>
                </c:pt>
                <c:pt idx="179">
                  <c:v>770.88</c:v>
                </c:pt>
                <c:pt idx="180">
                  <c:v>775.16</c:v>
                </c:pt>
                <c:pt idx="181">
                  <c:v>779.44999999999948</c:v>
                </c:pt>
                <c:pt idx="182">
                  <c:v>783.73</c:v>
                </c:pt>
                <c:pt idx="183">
                  <c:v>788.01</c:v>
                </c:pt>
                <c:pt idx="184">
                  <c:v>792.29000000000053</c:v>
                </c:pt>
                <c:pt idx="185">
                  <c:v>796.58</c:v>
                </c:pt>
                <c:pt idx="186">
                  <c:v>800.85999999999797</c:v>
                </c:pt>
                <c:pt idx="187">
                  <c:v>805.14</c:v>
                </c:pt>
                <c:pt idx="188">
                  <c:v>809.42</c:v>
                </c:pt>
                <c:pt idx="189">
                  <c:v>813.71</c:v>
                </c:pt>
                <c:pt idx="190">
                  <c:v>817.99</c:v>
                </c:pt>
                <c:pt idx="191">
                  <c:v>822.27000000000055</c:v>
                </c:pt>
                <c:pt idx="192">
                  <c:v>826.56</c:v>
                </c:pt>
                <c:pt idx="193">
                  <c:v>830.83999999999946</c:v>
                </c:pt>
                <c:pt idx="194">
                  <c:v>835.12</c:v>
                </c:pt>
                <c:pt idx="195">
                  <c:v>839.4</c:v>
                </c:pt>
                <c:pt idx="196">
                  <c:v>843.69</c:v>
                </c:pt>
                <c:pt idx="197">
                  <c:v>847.97</c:v>
                </c:pt>
                <c:pt idx="198">
                  <c:v>852.25</c:v>
                </c:pt>
                <c:pt idx="199">
                  <c:v>856.53</c:v>
                </c:pt>
                <c:pt idx="200">
                  <c:v>860.81999999999948</c:v>
                </c:pt>
                <c:pt idx="201">
                  <c:v>865.1</c:v>
                </c:pt>
                <c:pt idx="202">
                  <c:v>869.38</c:v>
                </c:pt>
                <c:pt idx="203">
                  <c:v>873.66</c:v>
                </c:pt>
                <c:pt idx="204">
                  <c:v>877.94999999999948</c:v>
                </c:pt>
                <c:pt idx="205">
                  <c:v>882.23</c:v>
                </c:pt>
                <c:pt idx="206">
                  <c:v>886.51</c:v>
                </c:pt>
                <c:pt idx="207">
                  <c:v>890.8</c:v>
                </c:pt>
                <c:pt idx="208">
                  <c:v>895.08</c:v>
                </c:pt>
                <c:pt idx="209">
                  <c:v>899.35999999999797</c:v>
                </c:pt>
                <c:pt idx="210">
                  <c:v>903.64</c:v>
                </c:pt>
                <c:pt idx="211">
                  <c:v>907.93</c:v>
                </c:pt>
                <c:pt idx="212">
                  <c:v>912.21</c:v>
                </c:pt>
                <c:pt idx="213">
                  <c:v>916.49</c:v>
                </c:pt>
                <c:pt idx="214">
                  <c:v>920.77000000000055</c:v>
                </c:pt>
                <c:pt idx="215">
                  <c:v>925.06</c:v>
                </c:pt>
                <c:pt idx="216">
                  <c:v>929.33999999999946</c:v>
                </c:pt>
                <c:pt idx="217">
                  <c:v>933.62</c:v>
                </c:pt>
                <c:pt idx="218">
                  <c:v>937.9</c:v>
                </c:pt>
                <c:pt idx="219">
                  <c:v>942.19</c:v>
                </c:pt>
                <c:pt idx="220">
                  <c:v>946.47</c:v>
                </c:pt>
                <c:pt idx="221">
                  <c:v>950.75</c:v>
                </c:pt>
                <c:pt idx="222">
                  <c:v>955.04</c:v>
                </c:pt>
                <c:pt idx="223">
                  <c:v>959.31999999999948</c:v>
                </c:pt>
                <c:pt idx="224">
                  <c:v>963.6</c:v>
                </c:pt>
                <c:pt idx="225">
                  <c:v>967.88</c:v>
                </c:pt>
                <c:pt idx="226">
                  <c:v>972.17000000000053</c:v>
                </c:pt>
                <c:pt idx="227">
                  <c:v>976.44999999999948</c:v>
                </c:pt>
                <c:pt idx="228">
                  <c:v>980.73</c:v>
                </c:pt>
                <c:pt idx="229">
                  <c:v>985.01</c:v>
                </c:pt>
                <c:pt idx="230">
                  <c:v>989.3</c:v>
                </c:pt>
                <c:pt idx="231">
                  <c:v>993.58</c:v>
                </c:pt>
                <c:pt idx="232">
                  <c:v>997.85999999999797</c:v>
                </c:pt>
                <c:pt idx="233">
                  <c:v>1002.15</c:v>
                </c:pt>
                <c:pt idx="234">
                  <c:v>1006.43</c:v>
                </c:pt>
                <c:pt idx="235">
                  <c:v>1010.71</c:v>
                </c:pt>
                <c:pt idx="236">
                  <c:v>1014.99</c:v>
                </c:pt>
                <c:pt idx="237">
                  <c:v>1019.2800000000005</c:v>
                </c:pt>
                <c:pt idx="238">
                  <c:v>1023.56</c:v>
                </c:pt>
                <c:pt idx="239">
                  <c:v>1027.8399999999999</c:v>
                </c:pt>
                <c:pt idx="240">
                  <c:v>1032.1199999999999</c:v>
                </c:pt>
                <c:pt idx="241">
                  <c:v>1036.4100000000001</c:v>
                </c:pt>
                <c:pt idx="242">
                  <c:v>1040.6899999999998</c:v>
                </c:pt>
                <c:pt idx="243">
                  <c:v>1044.97</c:v>
                </c:pt>
                <c:pt idx="244">
                  <c:v>1049.25</c:v>
                </c:pt>
                <c:pt idx="245">
                  <c:v>1053.54</c:v>
                </c:pt>
                <c:pt idx="246">
                  <c:v>1057.82</c:v>
                </c:pt>
                <c:pt idx="247">
                  <c:v>1062.0999999999999</c:v>
                </c:pt>
                <c:pt idx="248">
                  <c:v>1066.3899999999999</c:v>
                </c:pt>
                <c:pt idx="249">
                  <c:v>1070.6699999999998</c:v>
                </c:pt>
                <c:pt idx="250">
                  <c:v>1074.95</c:v>
                </c:pt>
                <c:pt idx="251">
                  <c:v>1079.23</c:v>
                </c:pt>
                <c:pt idx="252">
                  <c:v>1083.52</c:v>
                </c:pt>
                <c:pt idx="253">
                  <c:v>1087.8</c:v>
                </c:pt>
                <c:pt idx="254">
                  <c:v>1092.08</c:v>
                </c:pt>
                <c:pt idx="255">
                  <c:v>1096.3599999999999</c:v>
                </c:pt>
                <c:pt idx="256">
                  <c:v>1100.6499999999999</c:v>
                </c:pt>
                <c:pt idx="257">
                  <c:v>1104.93</c:v>
                </c:pt>
                <c:pt idx="258">
                  <c:v>1109.21</c:v>
                </c:pt>
                <c:pt idx="259">
                  <c:v>1113.49</c:v>
                </c:pt>
                <c:pt idx="260">
                  <c:v>1117.78</c:v>
                </c:pt>
                <c:pt idx="261">
                  <c:v>1122.06</c:v>
                </c:pt>
                <c:pt idx="262">
                  <c:v>1126.3399999999999</c:v>
                </c:pt>
                <c:pt idx="263">
                  <c:v>1130.6299999999999</c:v>
                </c:pt>
                <c:pt idx="264">
                  <c:v>1134.9100000000001</c:v>
                </c:pt>
                <c:pt idx="265">
                  <c:v>1139.1899999999998</c:v>
                </c:pt>
                <c:pt idx="266">
                  <c:v>1143.47</c:v>
                </c:pt>
                <c:pt idx="267">
                  <c:v>1147.76</c:v>
                </c:pt>
                <c:pt idx="268">
                  <c:v>1152.04</c:v>
                </c:pt>
                <c:pt idx="269">
                  <c:v>1156.32</c:v>
                </c:pt>
                <c:pt idx="270">
                  <c:v>1160.5999999999999</c:v>
                </c:pt>
                <c:pt idx="271">
                  <c:v>1164.8899999999999</c:v>
                </c:pt>
                <c:pt idx="272">
                  <c:v>1169.1699999999998</c:v>
                </c:pt>
                <c:pt idx="273">
                  <c:v>1173.45</c:v>
                </c:pt>
                <c:pt idx="274">
                  <c:v>1177.73</c:v>
                </c:pt>
                <c:pt idx="275">
                  <c:v>1182.02</c:v>
                </c:pt>
                <c:pt idx="276">
                  <c:v>1186.3</c:v>
                </c:pt>
                <c:pt idx="277">
                  <c:v>1190.58</c:v>
                </c:pt>
                <c:pt idx="278">
                  <c:v>1194.8699999999999</c:v>
                </c:pt>
                <c:pt idx="279">
                  <c:v>1199.1499999999999</c:v>
                </c:pt>
                <c:pt idx="280">
                  <c:v>1203.43</c:v>
                </c:pt>
                <c:pt idx="281">
                  <c:v>1207.71</c:v>
                </c:pt>
                <c:pt idx="282">
                  <c:v>1212</c:v>
                </c:pt>
                <c:pt idx="283">
                  <c:v>1216.28</c:v>
                </c:pt>
                <c:pt idx="284">
                  <c:v>1220.56</c:v>
                </c:pt>
                <c:pt idx="285">
                  <c:v>1224.8399999999999</c:v>
                </c:pt>
                <c:pt idx="286">
                  <c:v>1229.1299999999999</c:v>
                </c:pt>
                <c:pt idx="287">
                  <c:v>1233.4100000000001</c:v>
                </c:pt>
                <c:pt idx="288">
                  <c:v>1237.6899999999998</c:v>
                </c:pt>
                <c:pt idx="289">
                  <c:v>1241.97</c:v>
                </c:pt>
                <c:pt idx="290">
                  <c:v>1246.26</c:v>
                </c:pt>
                <c:pt idx="291">
                  <c:v>1250.54</c:v>
                </c:pt>
                <c:pt idx="292">
                  <c:v>1254.82</c:v>
                </c:pt>
                <c:pt idx="293">
                  <c:v>1259.1099999999999</c:v>
                </c:pt>
                <c:pt idx="294">
                  <c:v>1263.3899999999999</c:v>
                </c:pt>
                <c:pt idx="295">
                  <c:v>1267.6699999999998</c:v>
                </c:pt>
                <c:pt idx="296">
                  <c:v>1271.95</c:v>
                </c:pt>
                <c:pt idx="297">
                  <c:v>1276.24</c:v>
                </c:pt>
                <c:pt idx="298">
                  <c:v>1280.52</c:v>
                </c:pt>
                <c:pt idx="299">
                  <c:v>1284.8</c:v>
                </c:pt>
                <c:pt idx="300">
                  <c:v>1289.08</c:v>
                </c:pt>
                <c:pt idx="301">
                  <c:v>1293.3699999999999</c:v>
                </c:pt>
                <c:pt idx="302">
                  <c:v>1297.6499999999999</c:v>
                </c:pt>
                <c:pt idx="303">
                  <c:v>1301.93</c:v>
                </c:pt>
                <c:pt idx="304">
                  <c:v>1306.21</c:v>
                </c:pt>
                <c:pt idx="305">
                  <c:v>1310.5</c:v>
                </c:pt>
                <c:pt idx="306">
                  <c:v>1314.78</c:v>
                </c:pt>
                <c:pt idx="307">
                  <c:v>1319.06</c:v>
                </c:pt>
                <c:pt idx="308">
                  <c:v>1323.35</c:v>
                </c:pt>
                <c:pt idx="309">
                  <c:v>1327.6299999999999</c:v>
                </c:pt>
                <c:pt idx="310">
                  <c:v>1331.91</c:v>
                </c:pt>
                <c:pt idx="311">
                  <c:v>1336.1899999999998</c:v>
                </c:pt>
                <c:pt idx="312">
                  <c:v>1340.48</c:v>
                </c:pt>
                <c:pt idx="313">
                  <c:v>1344.76</c:v>
                </c:pt>
                <c:pt idx="314">
                  <c:v>1349.04</c:v>
                </c:pt>
                <c:pt idx="315">
                  <c:v>1353.32</c:v>
                </c:pt>
                <c:pt idx="316">
                  <c:v>1357.61</c:v>
                </c:pt>
                <c:pt idx="317">
                  <c:v>1361.8899999999999</c:v>
                </c:pt>
                <c:pt idx="318">
                  <c:v>1366.1699999999998</c:v>
                </c:pt>
                <c:pt idx="319">
                  <c:v>1370.45</c:v>
                </c:pt>
                <c:pt idx="320">
                  <c:v>1374.74</c:v>
                </c:pt>
                <c:pt idx="321">
                  <c:v>1379.02</c:v>
                </c:pt>
                <c:pt idx="322">
                  <c:v>1383.3</c:v>
                </c:pt>
                <c:pt idx="323">
                  <c:v>1387.59</c:v>
                </c:pt>
                <c:pt idx="324">
                  <c:v>1391.87</c:v>
                </c:pt>
                <c:pt idx="325">
                  <c:v>1396.1499999999999</c:v>
                </c:pt>
                <c:pt idx="326">
                  <c:v>1400.43</c:v>
                </c:pt>
                <c:pt idx="327">
                  <c:v>1404.72</c:v>
                </c:pt>
                <c:pt idx="328">
                  <c:v>1409</c:v>
                </c:pt>
                <c:pt idx="329">
                  <c:v>1413.28</c:v>
                </c:pt>
                <c:pt idx="330">
                  <c:v>1417.56</c:v>
                </c:pt>
                <c:pt idx="331">
                  <c:v>1421.85</c:v>
                </c:pt>
                <c:pt idx="332">
                  <c:v>1426.1299999999999</c:v>
                </c:pt>
                <c:pt idx="333">
                  <c:v>1430.41</c:v>
                </c:pt>
                <c:pt idx="334">
                  <c:v>1434.6899999999998</c:v>
                </c:pt>
                <c:pt idx="335">
                  <c:v>1438.98</c:v>
                </c:pt>
                <c:pt idx="336">
                  <c:v>1443.26</c:v>
                </c:pt>
                <c:pt idx="337">
                  <c:v>1447.54</c:v>
                </c:pt>
                <c:pt idx="338">
                  <c:v>1451.83</c:v>
                </c:pt>
                <c:pt idx="339">
                  <c:v>1456.11</c:v>
                </c:pt>
                <c:pt idx="340">
                  <c:v>1460.3899999999999</c:v>
                </c:pt>
                <c:pt idx="341">
                  <c:v>1464.6699999999998</c:v>
                </c:pt>
                <c:pt idx="342">
                  <c:v>1468.96</c:v>
                </c:pt>
                <c:pt idx="343">
                  <c:v>1473.24</c:v>
                </c:pt>
                <c:pt idx="344">
                  <c:v>1477.52</c:v>
                </c:pt>
                <c:pt idx="345">
                  <c:v>1481.8</c:v>
                </c:pt>
                <c:pt idx="346">
                  <c:v>1486.09</c:v>
                </c:pt>
                <c:pt idx="347">
                  <c:v>1490.37</c:v>
                </c:pt>
                <c:pt idx="348">
                  <c:v>1494.6499999999999</c:v>
                </c:pt>
                <c:pt idx="349">
                  <c:v>1498.93</c:v>
                </c:pt>
                <c:pt idx="350">
                  <c:v>1503.22</c:v>
                </c:pt>
                <c:pt idx="351">
                  <c:v>1507.5</c:v>
                </c:pt>
                <c:pt idx="352">
                  <c:v>1511.78</c:v>
                </c:pt>
                <c:pt idx="353">
                  <c:v>1516.07</c:v>
                </c:pt>
                <c:pt idx="354">
                  <c:v>1520.35</c:v>
                </c:pt>
                <c:pt idx="355">
                  <c:v>1524.6299999999999</c:v>
                </c:pt>
                <c:pt idx="356">
                  <c:v>1528.91</c:v>
                </c:pt>
                <c:pt idx="357">
                  <c:v>1533.2</c:v>
                </c:pt>
                <c:pt idx="358">
                  <c:v>1537.48</c:v>
                </c:pt>
                <c:pt idx="359">
                  <c:v>1541.76</c:v>
                </c:pt>
                <c:pt idx="360">
                  <c:v>1546.04</c:v>
                </c:pt>
                <c:pt idx="361">
                  <c:v>1550.33</c:v>
                </c:pt>
                <c:pt idx="362">
                  <c:v>1554.61</c:v>
                </c:pt>
                <c:pt idx="363">
                  <c:v>1558.8899999999999</c:v>
                </c:pt>
                <c:pt idx="364">
                  <c:v>1563.1699999999998</c:v>
                </c:pt>
                <c:pt idx="365">
                  <c:v>1567.46</c:v>
                </c:pt>
                <c:pt idx="366">
                  <c:v>1571.74</c:v>
                </c:pt>
                <c:pt idx="367">
                  <c:v>1576.02</c:v>
                </c:pt>
                <c:pt idx="368">
                  <c:v>1580.31</c:v>
                </c:pt>
                <c:pt idx="369">
                  <c:v>1584.59</c:v>
                </c:pt>
                <c:pt idx="370">
                  <c:v>1588.87</c:v>
                </c:pt>
                <c:pt idx="371">
                  <c:v>1593.1499999999999</c:v>
                </c:pt>
                <c:pt idx="372">
                  <c:v>1597.44</c:v>
                </c:pt>
                <c:pt idx="373">
                  <c:v>1601.72</c:v>
                </c:pt>
                <c:pt idx="374">
                  <c:v>1606</c:v>
                </c:pt>
                <c:pt idx="375">
                  <c:v>1610.28</c:v>
                </c:pt>
                <c:pt idx="376">
                  <c:v>1614.57</c:v>
                </c:pt>
                <c:pt idx="377">
                  <c:v>1618.85</c:v>
                </c:pt>
                <c:pt idx="378">
                  <c:v>1623.1299999999999</c:v>
                </c:pt>
                <c:pt idx="379">
                  <c:v>1627.42</c:v>
                </c:pt>
                <c:pt idx="380">
                  <c:v>1631.7</c:v>
                </c:pt>
                <c:pt idx="381">
                  <c:v>1635.98</c:v>
                </c:pt>
                <c:pt idx="382">
                  <c:v>1640.26</c:v>
                </c:pt>
                <c:pt idx="383">
                  <c:v>1644.55</c:v>
                </c:pt>
                <c:pt idx="384">
                  <c:v>1648.83</c:v>
                </c:pt>
                <c:pt idx="385">
                  <c:v>1653.11</c:v>
                </c:pt>
                <c:pt idx="386">
                  <c:v>1657.3899999999999</c:v>
                </c:pt>
                <c:pt idx="387">
                  <c:v>1661.6799999999998</c:v>
                </c:pt>
                <c:pt idx="388">
                  <c:v>1665.96</c:v>
                </c:pt>
                <c:pt idx="389">
                  <c:v>1670.24</c:v>
                </c:pt>
                <c:pt idx="390">
                  <c:v>1674.52</c:v>
                </c:pt>
                <c:pt idx="391">
                  <c:v>1678.81</c:v>
                </c:pt>
                <c:pt idx="392">
                  <c:v>1683.09</c:v>
                </c:pt>
                <c:pt idx="393">
                  <c:v>1687.37</c:v>
                </c:pt>
                <c:pt idx="394">
                  <c:v>1691.6599999999999</c:v>
                </c:pt>
                <c:pt idx="395">
                  <c:v>1695.94</c:v>
                </c:pt>
                <c:pt idx="396">
                  <c:v>1700.22</c:v>
                </c:pt>
                <c:pt idx="397">
                  <c:v>1704.5</c:v>
                </c:pt>
                <c:pt idx="398">
                  <c:v>1708.79</c:v>
                </c:pt>
                <c:pt idx="399">
                  <c:v>1713.07</c:v>
                </c:pt>
                <c:pt idx="400">
                  <c:v>1717.35</c:v>
                </c:pt>
                <c:pt idx="401">
                  <c:v>1721.6299999999999</c:v>
                </c:pt>
                <c:pt idx="402">
                  <c:v>1725.92</c:v>
                </c:pt>
                <c:pt idx="403">
                  <c:v>1730.2</c:v>
                </c:pt>
                <c:pt idx="404">
                  <c:v>1734.48</c:v>
                </c:pt>
                <c:pt idx="405">
                  <c:v>1738.76</c:v>
                </c:pt>
                <c:pt idx="406">
                  <c:v>1743.05</c:v>
                </c:pt>
                <c:pt idx="407">
                  <c:v>1747.33</c:v>
                </c:pt>
                <c:pt idx="408">
                  <c:v>1751.61</c:v>
                </c:pt>
                <c:pt idx="409">
                  <c:v>1755.9</c:v>
                </c:pt>
                <c:pt idx="410">
                  <c:v>1760.1799999999998</c:v>
                </c:pt>
                <c:pt idx="411">
                  <c:v>1764.46</c:v>
                </c:pt>
                <c:pt idx="412">
                  <c:v>1768.74</c:v>
                </c:pt>
                <c:pt idx="413">
                  <c:v>1773.03</c:v>
                </c:pt>
                <c:pt idx="414">
                  <c:v>1777.31</c:v>
                </c:pt>
                <c:pt idx="415">
                  <c:v>1781.59</c:v>
                </c:pt>
                <c:pt idx="416">
                  <c:v>1785.87</c:v>
                </c:pt>
                <c:pt idx="417">
                  <c:v>1790.1599999999999</c:v>
                </c:pt>
                <c:pt idx="418">
                  <c:v>1794.44</c:v>
                </c:pt>
                <c:pt idx="419">
                  <c:v>1798.72</c:v>
                </c:pt>
                <c:pt idx="420">
                  <c:v>1803</c:v>
                </c:pt>
                <c:pt idx="421">
                  <c:v>1807.29</c:v>
                </c:pt>
                <c:pt idx="422">
                  <c:v>1811.57</c:v>
                </c:pt>
                <c:pt idx="423">
                  <c:v>1815.85</c:v>
                </c:pt>
                <c:pt idx="424">
                  <c:v>1820.1399999999999</c:v>
                </c:pt>
                <c:pt idx="425">
                  <c:v>1824.42</c:v>
                </c:pt>
                <c:pt idx="426">
                  <c:v>1828.7</c:v>
                </c:pt>
                <c:pt idx="427">
                  <c:v>1832.98</c:v>
                </c:pt>
                <c:pt idx="428">
                  <c:v>1837.27</c:v>
                </c:pt>
                <c:pt idx="429">
                  <c:v>1841.55</c:v>
                </c:pt>
                <c:pt idx="430">
                  <c:v>1845.83</c:v>
                </c:pt>
                <c:pt idx="431">
                  <c:v>1850.11</c:v>
                </c:pt>
                <c:pt idx="432">
                  <c:v>1854.4</c:v>
                </c:pt>
                <c:pt idx="433">
                  <c:v>1858.6799999999998</c:v>
                </c:pt>
                <c:pt idx="434">
                  <c:v>1862.96</c:v>
                </c:pt>
                <c:pt idx="435">
                  <c:v>1867.24</c:v>
                </c:pt>
                <c:pt idx="436">
                  <c:v>1871.53</c:v>
                </c:pt>
                <c:pt idx="437">
                  <c:v>1875.81</c:v>
                </c:pt>
                <c:pt idx="438">
                  <c:v>1880.09</c:v>
                </c:pt>
                <c:pt idx="439">
                  <c:v>1884.3799999999999</c:v>
                </c:pt>
                <c:pt idx="440">
                  <c:v>1888.6599999999999</c:v>
                </c:pt>
                <c:pt idx="441">
                  <c:v>1892.94</c:v>
                </c:pt>
                <c:pt idx="442">
                  <c:v>1897.22</c:v>
                </c:pt>
                <c:pt idx="443">
                  <c:v>1901.51</c:v>
                </c:pt>
                <c:pt idx="444">
                  <c:v>1905.79</c:v>
                </c:pt>
                <c:pt idx="445">
                  <c:v>1910.07</c:v>
                </c:pt>
                <c:pt idx="446">
                  <c:v>1914.35</c:v>
                </c:pt>
                <c:pt idx="447">
                  <c:v>1918.6399999999999</c:v>
                </c:pt>
                <c:pt idx="448">
                  <c:v>1922.92</c:v>
                </c:pt>
                <c:pt idx="449">
                  <c:v>1927.2</c:v>
                </c:pt>
                <c:pt idx="450">
                  <c:v>1931.48</c:v>
                </c:pt>
                <c:pt idx="451">
                  <c:v>1935.77</c:v>
                </c:pt>
                <c:pt idx="452">
                  <c:v>1940.05</c:v>
                </c:pt>
                <c:pt idx="453">
                  <c:v>1944.33</c:v>
                </c:pt>
                <c:pt idx="454">
                  <c:v>1948.62</c:v>
                </c:pt>
                <c:pt idx="455">
                  <c:v>1952.9</c:v>
                </c:pt>
                <c:pt idx="456">
                  <c:v>1957.1799999999998</c:v>
                </c:pt>
                <c:pt idx="457">
                  <c:v>1961.46</c:v>
                </c:pt>
                <c:pt idx="458">
                  <c:v>1965.75</c:v>
                </c:pt>
                <c:pt idx="459">
                  <c:v>1970.03</c:v>
                </c:pt>
                <c:pt idx="460">
                  <c:v>1974.31</c:v>
                </c:pt>
                <c:pt idx="461">
                  <c:v>1978.59</c:v>
                </c:pt>
                <c:pt idx="462">
                  <c:v>1982.8799999999999</c:v>
                </c:pt>
                <c:pt idx="463">
                  <c:v>1987.1599999999999</c:v>
                </c:pt>
                <c:pt idx="464">
                  <c:v>1991.44</c:v>
                </c:pt>
                <c:pt idx="465">
                  <c:v>1995.72</c:v>
                </c:pt>
                <c:pt idx="466">
                  <c:v>2000.01</c:v>
                </c:pt>
                <c:pt idx="467">
                  <c:v>2004.29</c:v>
                </c:pt>
                <c:pt idx="468">
                  <c:v>2008.57</c:v>
                </c:pt>
                <c:pt idx="469">
                  <c:v>2012.86</c:v>
                </c:pt>
                <c:pt idx="470">
                  <c:v>2017.1399999999999</c:v>
                </c:pt>
                <c:pt idx="471">
                  <c:v>2021.42</c:v>
                </c:pt>
                <c:pt idx="472">
                  <c:v>2025.7</c:v>
                </c:pt>
                <c:pt idx="473">
                  <c:v>2029.99</c:v>
                </c:pt>
                <c:pt idx="474">
                  <c:v>2034.27</c:v>
                </c:pt>
                <c:pt idx="475">
                  <c:v>2038.55</c:v>
                </c:pt>
                <c:pt idx="476">
                  <c:v>2042.83</c:v>
                </c:pt>
                <c:pt idx="477">
                  <c:v>2047.12</c:v>
                </c:pt>
                <c:pt idx="478">
                  <c:v>2051.4</c:v>
                </c:pt>
                <c:pt idx="479">
                  <c:v>2055.6799999999998</c:v>
                </c:pt>
                <c:pt idx="480">
                  <c:v>2059.96</c:v>
                </c:pt>
                <c:pt idx="481">
                  <c:v>2064.25</c:v>
                </c:pt>
                <c:pt idx="482">
                  <c:v>2068.5300000000002</c:v>
                </c:pt>
                <c:pt idx="483">
                  <c:v>2072.8100000000022</c:v>
                </c:pt>
                <c:pt idx="484">
                  <c:v>2077.1</c:v>
                </c:pt>
                <c:pt idx="485">
                  <c:v>2081.38</c:v>
                </c:pt>
                <c:pt idx="486">
                  <c:v>2085.66</c:v>
                </c:pt>
                <c:pt idx="487">
                  <c:v>2089.94</c:v>
                </c:pt>
                <c:pt idx="488">
                  <c:v>2094.23</c:v>
                </c:pt>
                <c:pt idx="489">
                  <c:v>2098.5100000000002</c:v>
                </c:pt>
                <c:pt idx="490">
                  <c:v>2102.79</c:v>
                </c:pt>
                <c:pt idx="491">
                  <c:v>2107.0700000000002</c:v>
                </c:pt>
                <c:pt idx="492">
                  <c:v>2111.36</c:v>
                </c:pt>
                <c:pt idx="493">
                  <c:v>2115.64</c:v>
                </c:pt>
                <c:pt idx="494">
                  <c:v>2119.92</c:v>
                </c:pt>
                <c:pt idx="495">
                  <c:v>2124.1999999999998</c:v>
                </c:pt>
                <c:pt idx="496">
                  <c:v>2128.4899999999998</c:v>
                </c:pt>
                <c:pt idx="497">
                  <c:v>2132.77</c:v>
                </c:pt>
                <c:pt idx="498">
                  <c:v>2137.0500000000002</c:v>
                </c:pt>
                <c:pt idx="499">
                  <c:v>2141.34</c:v>
                </c:pt>
                <c:pt idx="500">
                  <c:v>2145.62</c:v>
                </c:pt>
                <c:pt idx="501">
                  <c:v>2149.9</c:v>
                </c:pt>
                <c:pt idx="502">
                  <c:v>2154.1799999999998</c:v>
                </c:pt>
                <c:pt idx="503">
                  <c:v>2158.4699999999998</c:v>
                </c:pt>
                <c:pt idx="504">
                  <c:v>2162.75</c:v>
                </c:pt>
                <c:pt idx="505">
                  <c:v>2167.0300000000002</c:v>
                </c:pt>
                <c:pt idx="506">
                  <c:v>2171.3100000000022</c:v>
                </c:pt>
                <c:pt idx="507">
                  <c:v>2175.6</c:v>
                </c:pt>
                <c:pt idx="508">
                  <c:v>2179.88</c:v>
                </c:pt>
                <c:pt idx="509">
                  <c:v>2184.16</c:v>
                </c:pt>
                <c:pt idx="510">
                  <c:v>2188.44</c:v>
                </c:pt>
                <c:pt idx="511">
                  <c:v>2192.73</c:v>
                </c:pt>
                <c:pt idx="512">
                  <c:v>2197.0100000000002</c:v>
                </c:pt>
                <c:pt idx="513">
                  <c:v>2201.29</c:v>
                </c:pt>
                <c:pt idx="514">
                  <c:v>2205.58</c:v>
                </c:pt>
                <c:pt idx="515">
                  <c:v>2209.86</c:v>
                </c:pt>
                <c:pt idx="516">
                  <c:v>2214.14</c:v>
                </c:pt>
                <c:pt idx="517">
                  <c:v>2218.42</c:v>
                </c:pt>
                <c:pt idx="518">
                  <c:v>2222.71</c:v>
                </c:pt>
                <c:pt idx="519">
                  <c:v>2226.9899999999998</c:v>
                </c:pt>
                <c:pt idx="520">
                  <c:v>2231.27</c:v>
                </c:pt>
                <c:pt idx="521">
                  <c:v>2235.5500000000002</c:v>
                </c:pt>
                <c:pt idx="522">
                  <c:v>2239.84</c:v>
                </c:pt>
                <c:pt idx="523">
                  <c:v>2244.12</c:v>
                </c:pt>
                <c:pt idx="524">
                  <c:v>2248.4</c:v>
                </c:pt>
                <c:pt idx="525">
                  <c:v>2252.6799999999998</c:v>
                </c:pt>
                <c:pt idx="526">
                  <c:v>2256.9699999999998</c:v>
                </c:pt>
                <c:pt idx="527">
                  <c:v>2261.25</c:v>
                </c:pt>
                <c:pt idx="528">
                  <c:v>2265.5300000000002</c:v>
                </c:pt>
                <c:pt idx="529">
                  <c:v>2269.8200000000002</c:v>
                </c:pt>
                <c:pt idx="530">
                  <c:v>2274.1</c:v>
                </c:pt>
                <c:pt idx="531">
                  <c:v>2278.38</c:v>
                </c:pt>
                <c:pt idx="532">
                  <c:v>2282.66</c:v>
                </c:pt>
                <c:pt idx="533">
                  <c:v>2286.9499999999998</c:v>
                </c:pt>
                <c:pt idx="534">
                  <c:v>2291.23</c:v>
                </c:pt>
                <c:pt idx="535">
                  <c:v>2295.5100000000002</c:v>
                </c:pt>
                <c:pt idx="536">
                  <c:v>2299.79</c:v>
                </c:pt>
                <c:pt idx="537">
                  <c:v>2304.08</c:v>
                </c:pt>
                <c:pt idx="538">
                  <c:v>2308.36</c:v>
                </c:pt>
                <c:pt idx="539">
                  <c:v>2312.64</c:v>
                </c:pt>
                <c:pt idx="540">
                  <c:v>2316.9299999999998</c:v>
                </c:pt>
                <c:pt idx="541">
                  <c:v>2321.21</c:v>
                </c:pt>
                <c:pt idx="542">
                  <c:v>2325.4899999999998</c:v>
                </c:pt>
                <c:pt idx="543">
                  <c:v>2329.77</c:v>
                </c:pt>
                <c:pt idx="544">
                  <c:v>2334.06</c:v>
                </c:pt>
                <c:pt idx="545">
                  <c:v>2338.34</c:v>
                </c:pt>
                <c:pt idx="546">
                  <c:v>2342.62</c:v>
                </c:pt>
                <c:pt idx="547">
                  <c:v>2346.9</c:v>
                </c:pt>
                <c:pt idx="548">
                  <c:v>2351.19</c:v>
                </c:pt>
                <c:pt idx="549">
                  <c:v>2355.4699999999998</c:v>
                </c:pt>
                <c:pt idx="550">
                  <c:v>2359.75</c:v>
                </c:pt>
                <c:pt idx="551">
                  <c:v>2364.0300000000002</c:v>
                </c:pt>
                <c:pt idx="552">
                  <c:v>2368.3200000000002</c:v>
                </c:pt>
                <c:pt idx="553">
                  <c:v>2372.6</c:v>
                </c:pt>
                <c:pt idx="554">
                  <c:v>2376.88</c:v>
                </c:pt>
                <c:pt idx="555">
                  <c:v>2381.17</c:v>
                </c:pt>
                <c:pt idx="556">
                  <c:v>2385.4499999999998</c:v>
                </c:pt>
                <c:pt idx="557">
                  <c:v>2389.73</c:v>
                </c:pt>
                <c:pt idx="558">
                  <c:v>2394.0100000000002</c:v>
                </c:pt>
                <c:pt idx="559">
                  <c:v>2398.3000000000002</c:v>
                </c:pt>
                <c:pt idx="560">
                  <c:v>2402.58</c:v>
                </c:pt>
                <c:pt idx="561">
                  <c:v>2406.86</c:v>
                </c:pt>
                <c:pt idx="562">
                  <c:v>2411.14</c:v>
                </c:pt>
                <c:pt idx="563">
                  <c:v>2415.4299999999998</c:v>
                </c:pt>
                <c:pt idx="564">
                  <c:v>2419.71</c:v>
                </c:pt>
                <c:pt idx="565">
                  <c:v>2423.9899999999998</c:v>
                </c:pt>
                <c:pt idx="566">
                  <c:v>2428.27</c:v>
                </c:pt>
                <c:pt idx="567">
                  <c:v>2432.56</c:v>
                </c:pt>
                <c:pt idx="568">
                  <c:v>2436.84</c:v>
                </c:pt>
                <c:pt idx="569">
                  <c:v>2441.12</c:v>
                </c:pt>
                <c:pt idx="570">
                  <c:v>2445.4100000000012</c:v>
                </c:pt>
                <c:pt idx="571">
                  <c:v>2449.69</c:v>
                </c:pt>
                <c:pt idx="572">
                  <c:v>2453.9699999999998</c:v>
                </c:pt>
                <c:pt idx="573">
                  <c:v>2458.25</c:v>
                </c:pt>
                <c:pt idx="574">
                  <c:v>2462.54</c:v>
                </c:pt>
                <c:pt idx="575">
                  <c:v>2466.8200000000002</c:v>
                </c:pt>
                <c:pt idx="576">
                  <c:v>2471.1</c:v>
                </c:pt>
                <c:pt idx="577">
                  <c:v>2475.38</c:v>
                </c:pt>
                <c:pt idx="578">
                  <c:v>2479.67</c:v>
                </c:pt>
                <c:pt idx="579">
                  <c:v>2483.9499999999998</c:v>
                </c:pt>
                <c:pt idx="580">
                  <c:v>2488.23</c:v>
                </c:pt>
                <c:pt idx="581">
                  <c:v>2492.5100000000002</c:v>
                </c:pt>
                <c:pt idx="582">
                  <c:v>2496.8000000000002</c:v>
                </c:pt>
                <c:pt idx="583">
                  <c:v>2501.08</c:v>
                </c:pt>
                <c:pt idx="584">
                  <c:v>2505.36</c:v>
                </c:pt>
                <c:pt idx="585">
                  <c:v>2509.65</c:v>
                </c:pt>
                <c:pt idx="586">
                  <c:v>2513.9299999999998</c:v>
                </c:pt>
                <c:pt idx="587">
                  <c:v>2518.21</c:v>
                </c:pt>
                <c:pt idx="588">
                  <c:v>2522.4899999999998</c:v>
                </c:pt>
                <c:pt idx="589">
                  <c:v>2526.7799999999997</c:v>
                </c:pt>
                <c:pt idx="590">
                  <c:v>2531.06</c:v>
                </c:pt>
                <c:pt idx="591">
                  <c:v>2535.34</c:v>
                </c:pt>
                <c:pt idx="592">
                  <c:v>2539.62</c:v>
                </c:pt>
                <c:pt idx="593">
                  <c:v>2543.9100000000012</c:v>
                </c:pt>
                <c:pt idx="594">
                  <c:v>2548.19</c:v>
                </c:pt>
                <c:pt idx="595">
                  <c:v>2552.4699999999998</c:v>
                </c:pt>
                <c:pt idx="596">
                  <c:v>2556.75</c:v>
                </c:pt>
                <c:pt idx="597">
                  <c:v>2561.04</c:v>
                </c:pt>
                <c:pt idx="598">
                  <c:v>2565.3200000000002</c:v>
                </c:pt>
                <c:pt idx="599">
                  <c:v>2569.6</c:v>
                </c:pt>
                <c:pt idx="600">
                  <c:v>2573.8900000000012</c:v>
                </c:pt>
                <c:pt idx="601">
                  <c:v>2578.17</c:v>
                </c:pt>
                <c:pt idx="602">
                  <c:v>2582.4499999999998</c:v>
                </c:pt>
                <c:pt idx="603">
                  <c:v>2586.73</c:v>
                </c:pt>
                <c:pt idx="604">
                  <c:v>2591.02</c:v>
                </c:pt>
                <c:pt idx="605">
                  <c:v>2595.3000000000002</c:v>
                </c:pt>
                <c:pt idx="606">
                  <c:v>2599.58</c:v>
                </c:pt>
                <c:pt idx="607">
                  <c:v>2603.86</c:v>
                </c:pt>
                <c:pt idx="608">
                  <c:v>2608.15</c:v>
                </c:pt>
                <c:pt idx="609">
                  <c:v>2612.4299999999998</c:v>
                </c:pt>
                <c:pt idx="610">
                  <c:v>2616.71</c:v>
                </c:pt>
                <c:pt idx="611">
                  <c:v>2620.9899999999998</c:v>
                </c:pt>
                <c:pt idx="612">
                  <c:v>2625.2799999999997</c:v>
                </c:pt>
                <c:pt idx="613">
                  <c:v>2629.56</c:v>
                </c:pt>
                <c:pt idx="614">
                  <c:v>2633.84</c:v>
                </c:pt>
                <c:pt idx="615">
                  <c:v>2638.13</c:v>
                </c:pt>
                <c:pt idx="616">
                  <c:v>2642.4100000000012</c:v>
                </c:pt>
                <c:pt idx="617">
                  <c:v>2646.69</c:v>
                </c:pt>
                <c:pt idx="618">
                  <c:v>2650.9700000000012</c:v>
                </c:pt>
                <c:pt idx="619">
                  <c:v>2655.2599999999998</c:v>
                </c:pt>
                <c:pt idx="620">
                  <c:v>2659.54</c:v>
                </c:pt>
                <c:pt idx="621">
                  <c:v>2663.82</c:v>
                </c:pt>
                <c:pt idx="622">
                  <c:v>2668.1</c:v>
                </c:pt>
                <c:pt idx="623">
                  <c:v>2672.3900000000012</c:v>
                </c:pt>
                <c:pt idx="624">
                  <c:v>2676.67</c:v>
                </c:pt>
                <c:pt idx="625">
                  <c:v>2680.9500000000012</c:v>
                </c:pt>
                <c:pt idx="626">
                  <c:v>2685.23</c:v>
                </c:pt>
                <c:pt idx="627">
                  <c:v>2689.52</c:v>
                </c:pt>
                <c:pt idx="628">
                  <c:v>2693.8</c:v>
                </c:pt>
                <c:pt idx="629">
                  <c:v>2698.08</c:v>
                </c:pt>
                <c:pt idx="630">
                  <c:v>2702.3700000000022</c:v>
                </c:pt>
                <c:pt idx="631">
                  <c:v>2706.65</c:v>
                </c:pt>
                <c:pt idx="632">
                  <c:v>2710.9300000000012</c:v>
                </c:pt>
                <c:pt idx="633">
                  <c:v>2715.21</c:v>
                </c:pt>
                <c:pt idx="634">
                  <c:v>2719.5</c:v>
                </c:pt>
                <c:pt idx="635">
                  <c:v>2723.7799999999997</c:v>
                </c:pt>
                <c:pt idx="636">
                  <c:v>2728.06</c:v>
                </c:pt>
                <c:pt idx="637">
                  <c:v>2732.34</c:v>
                </c:pt>
                <c:pt idx="638">
                  <c:v>2736.63</c:v>
                </c:pt>
                <c:pt idx="639">
                  <c:v>2740.9100000000012</c:v>
                </c:pt>
                <c:pt idx="640">
                  <c:v>2745.19</c:v>
                </c:pt>
                <c:pt idx="641">
                  <c:v>2749.4700000000012</c:v>
                </c:pt>
                <c:pt idx="642">
                  <c:v>2753.7599999999998</c:v>
                </c:pt>
                <c:pt idx="643">
                  <c:v>2758.04</c:v>
                </c:pt>
                <c:pt idx="644">
                  <c:v>2762.32</c:v>
                </c:pt>
                <c:pt idx="645">
                  <c:v>2766.61</c:v>
                </c:pt>
                <c:pt idx="646">
                  <c:v>2770.8900000000012</c:v>
                </c:pt>
                <c:pt idx="647">
                  <c:v>2775.17</c:v>
                </c:pt>
                <c:pt idx="648">
                  <c:v>2779.4500000000012</c:v>
                </c:pt>
                <c:pt idx="649">
                  <c:v>2783.74</c:v>
                </c:pt>
                <c:pt idx="650">
                  <c:v>2788.02</c:v>
                </c:pt>
                <c:pt idx="651">
                  <c:v>2792.3</c:v>
                </c:pt>
                <c:pt idx="652">
                  <c:v>2796.58</c:v>
                </c:pt>
                <c:pt idx="653">
                  <c:v>2800.8700000000022</c:v>
                </c:pt>
                <c:pt idx="654">
                  <c:v>2805.15</c:v>
                </c:pt>
                <c:pt idx="655">
                  <c:v>2809.4300000000012</c:v>
                </c:pt>
                <c:pt idx="656">
                  <c:v>2813.71</c:v>
                </c:pt>
                <c:pt idx="657">
                  <c:v>2818</c:v>
                </c:pt>
                <c:pt idx="658">
                  <c:v>2822.2799999999997</c:v>
                </c:pt>
                <c:pt idx="659">
                  <c:v>2826.56</c:v>
                </c:pt>
                <c:pt idx="660">
                  <c:v>2830.8500000000022</c:v>
                </c:pt>
                <c:pt idx="661">
                  <c:v>2835.13</c:v>
                </c:pt>
                <c:pt idx="662">
                  <c:v>2839.4100000000012</c:v>
                </c:pt>
                <c:pt idx="663">
                  <c:v>2843.69</c:v>
                </c:pt>
                <c:pt idx="664">
                  <c:v>2847.98</c:v>
                </c:pt>
                <c:pt idx="665">
                  <c:v>2852.2599999999998</c:v>
                </c:pt>
                <c:pt idx="666">
                  <c:v>2856.54</c:v>
                </c:pt>
                <c:pt idx="667">
                  <c:v>2860.82</c:v>
                </c:pt>
                <c:pt idx="668">
                  <c:v>2865.11</c:v>
                </c:pt>
                <c:pt idx="669">
                  <c:v>2869.3900000000012</c:v>
                </c:pt>
                <c:pt idx="670">
                  <c:v>2873.67</c:v>
                </c:pt>
                <c:pt idx="671">
                  <c:v>2877.9500000000012</c:v>
                </c:pt>
                <c:pt idx="672">
                  <c:v>2882.24</c:v>
                </c:pt>
                <c:pt idx="673">
                  <c:v>2886.52</c:v>
                </c:pt>
                <c:pt idx="674">
                  <c:v>2890.8</c:v>
                </c:pt>
                <c:pt idx="675">
                  <c:v>2895.09</c:v>
                </c:pt>
                <c:pt idx="676">
                  <c:v>2899.3700000000022</c:v>
                </c:pt>
                <c:pt idx="677">
                  <c:v>2903.65</c:v>
                </c:pt>
                <c:pt idx="678">
                  <c:v>2907.9300000000012</c:v>
                </c:pt>
                <c:pt idx="679">
                  <c:v>2912.22</c:v>
                </c:pt>
                <c:pt idx="680">
                  <c:v>2916.5</c:v>
                </c:pt>
                <c:pt idx="681">
                  <c:v>2920.7799999999997</c:v>
                </c:pt>
                <c:pt idx="682">
                  <c:v>2925.06</c:v>
                </c:pt>
                <c:pt idx="683">
                  <c:v>2929.3500000000022</c:v>
                </c:pt>
                <c:pt idx="684">
                  <c:v>2933.63</c:v>
                </c:pt>
                <c:pt idx="685">
                  <c:v>2937.9100000000012</c:v>
                </c:pt>
                <c:pt idx="686">
                  <c:v>2942.2</c:v>
                </c:pt>
                <c:pt idx="687">
                  <c:v>2946.48</c:v>
                </c:pt>
                <c:pt idx="688">
                  <c:v>2950.7599999999998</c:v>
                </c:pt>
                <c:pt idx="689">
                  <c:v>2955.04</c:v>
                </c:pt>
                <c:pt idx="690">
                  <c:v>2959.3300000000022</c:v>
                </c:pt>
                <c:pt idx="691">
                  <c:v>2963.61</c:v>
                </c:pt>
                <c:pt idx="692">
                  <c:v>2967.8900000000012</c:v>
                </c:pt>
                <c:pt idx="693">
                  <c:v>2972.17</c:v>
                </c:pt>
                <c:pt idx="694">
                  <c:v>2976.46</c:v>
                </c:pt>
                <c:pt idx="695">
                  <c:v>2980.74</c:v>
                </c:pt>
                <c:pt idx="696">
                  <c:v>2985.02</c:v>
                </c:pt>
                <c:pt idx="697">
                  <c:v>2989.3</c:v>
                </c:pt>
                <c:pt idx="698">
                  <c:v>2993.59</c:v>
                </c:pt>
                <c:pt idx="699">
                  <c:v>2997.8700000000022</c:v>
                </c:pt>
                <c:pt idx="700">
                  <c:v>3002.15</c:v>
                </c:pt>
                <c:pt idx="701">
                  <c:v>3006.44</c:v>
                </c:pt>
                <c:pt idx="702">
                  <c:v>3010.72</c:v>
                </c:pt>
                <c:pt idx="703">
                  <c:v>3015</c:v>
                </c:pt>
                <c:pt idx="704">
                  <c:v>3019.2799999999997</c:v>
                </c:pt>
                <c:pt idx="705">
                  <c:v>3023.57</c:v>
                </c:pt>
                <c:pt idx="706">
                  <c:v>3027.8500000000022</c:v>
                </c:pt>
                <c:pt idx="707">
                  <c:v>3032.13</c:v>
                </c:pt>
                <c:pt idx="708">
                  <c:v>3036.4100000000012</c:v>
                </c:pt>
                <c:pt idx="709">
                  <c:v>3040.7</c:v>
                </c:pt>
                <c:pt idx="710">
                  <c:v>3044.98</c:v>
                </c:pt>
                <c:pt idx="711">
                  <c:v>3049.2599999999998</c:v>
                </c:pt>
                <c:pt idx="712">
                  <c:v>3053.54</c:v>
                </c:pt>
                <c:pt idx="713">
                  <c:v>3057.8300000000022</c:v>
                </c:pt>
                <c:pt idx="714">
                  <c:v>3062.11</c:v>
                </c:pt>
                <c:pt idx="715">
                  <c:v>3066.3900000000012</c:v>
                </c:pt>
                <c:pt idx="716">
                  <c:v>3070.68</c:v>
                </c:pt>
                <c:pt idx="717">
                  <c:v>3074.96</c:v>
                </c:pt>
                <c:pt idx="718">
                  <c:v>3079.24</c:v>
                </c:pt>
                <c:pt idx="719">
                  <c:v>3083.52</c:v>
                </c:pt>
                <c:pt idx="720">
                  <c:v>3087.8100000000022</c:v>
                </c:pt>
                <c:pt idx="721">
                  <c:v>3092.09</c:v>
                </c:pt>
                <c:pt idx="722">
                  <c:v>3096.3700000000022</c:v>
                </c:pt>
                <c:pt idx="723">
                  <c:v>3100.65</c:v>
                </c:pt>
                <c:pt idx="724">
                  <c:v>3104.94</c:v>
                </c:pt>
                <c:pt idx="725">
                  <c:v>3109.22</c:v>
                </c:pt>
                <c:pt idx="726">
                  <c:v>3113.5</c:v>
                </c:pt>
                <c:pt idx="727">
                  <c:v>3117.7799999999997</c:v>
                </c:pt>
                <c:pt idx="728">
                  <c:v>3122.07</c:v>
                </c:pt>
                <c:pt idx="729">
                  <c:v>3126.3500000000022</c:v>
                </c:pt>
                <c:pt idx="730">
                  <c:v>3130.63</c:v>
                </c:pt>
                <c:pt idx="731">
                  <c:v>3134.92</c:v>
                </c:pt>
                <c:pt idx="732">
                  <c:v>3139.2</c:v>
                </c:pt>
                <c:pt idx="733">
                  <c:v>3143.48</c:v>
                </c:pt>
                <c:pt idx="734">
                  <c:v>3147.7599999999998</c:v>
                </c:pt>
                <c:pt idx="735">
                  <c:v>3152.05</c:v>
                </c:pt>
                <c:pt idx="736">
                  <c:v>3156.3300000000022</c:v>
                </c:pt>
                <c:pt idx="737">
                  <c:v>3160.61</c:v>
                </c:pt>
                <c:pt idx="738">
                  <c:v>3164.8900000000012</c:v>
                </c:pt>
                <c:pt idx="739">
                  <c:v>3169.18</c:v>
                </c:pt>
                <c:pt idx="740">
                  <c:v>3173.46</c:v>
                </c:pt>
                <c:pt idx="741">
                  <c:v>3177.74</c:v>
                </c:pt>
                <c:pt idx="742">
                  <c:v>3182.02</c:v>
                </c:pt>
                <c:pt idx="743">
                  <c:v>3186.3100000000022</c:v>
                </c:pt>
                <c:pt idx="744">
                  <c:v>3190.59</c:v>
                </c:pt>
                <c:pt idx="745">
                  <c:v>3194.8700000000022</c:v>
                </c:pt>
                <c:pt idx="746">
                  <c:v>3199.16</c:v>
                </c:pt>
                <c:pt idx="747">
                  <c:v>3203.44</c:v>
                </c:pt>
                <c:pt idx="748">
                  <c:v>3207.72</c:v>
                </c:pt>
                <c:pt idx="749">
                  <c:v>3212</c:v>
                </c:pt>
                <c:pt idx="750">
                  <c:v>3216.29</c:v>
                </c:pt>
                <c:pt idx="751">
                  <c:v>3220.57</c:v>
                </c:pt>
                <c:pt idx="752">
                  <c:v>3224.8500000000022</c:v>
                </c:pt>
                <c:pt idx="753">
                  <c:v>3229.13</c:v>
                </c:pt>
                <c:pt idx="754">
                  <c:v>3233.42</c:v>
                </c:pt>
                <c:pt idx="755">
                  <c:v>3237.7</c:v>
                </c:pt>
                <c:pt idx="756">
                  <c:v>3241.98</c:v>
                </c:pt>
                <c:pt idx="757">
                  <c:v>3246.2599999999998</c:v>
                </c:pt>
                <c:pt idx="758">
                  <c:v>3250.55</c:v>
                </c:pt>
                <c:pt idx="759">
                  <c:v>3254.8300000000022</c:v>
                </c:pt>
              </c:numCache>
            </c:numRef>
          </c:xVal>
          <c:yVal>
            <c:numRef>
              <c:f>'2006-07 - OLD'!$T$2:$T$761</c:f>
              <c:numCache>
                <c:formatCode>General</c:formatCode>
                <c:ptCount val="760"/>
                <c:pt idx="0">
                  <c:v>5.98</c:v>
                </c:pt>
                <c:pt idx="1">
                  <c:v>10.81</c:v>
                </c:pt>
                <c:pt idx="2">
                  <c:v>14.25</c:v>
                </c:pt>
                <c:pt idx="3">
                  <c:v>17.959999999999987</c:v>
                </c:pt>
                <c:pt idx="4">
                  <c:v>21.18</c:v>
                </c:pt>
                <c:pt idx="5">
                  <c:v>23.959999999999987</c:v>
                </c:pt>
                <c:pt idx="6">
                  <c:v>25.23</c:v>
                </c:pt>
                <c:pt idx="7">
                  <c:v>28.02</c:v>
                </c:pt>
                <c:pt idx="8">
                  <c:v>28.810000000000031</c:v>
                </c:pt>
                <c:pt idx="9">
                  <c:v>29.25</c:v>
                </c:pt>
                <c:pt idx="10">
                  <c:v>31.51</c:v>
                </c:pt>
                <c:pt idx="11">
                  <c:v>33.03</c:v>
                </c:pt>
                <c:pt idx="12">
                  <c:v>33.1</c:v>
                </c:pt>
                <c:pt idx="13">
                  <c:v>34.200000000000003</c:v>
                </c:pt>
                <c:pt idx="14">
                  <c:v>34.54</c:v>
                </c:pt>
                <c:pt idx="15">
                  <c:v>33.74</c:v>
                </c:pt>
                <c:pt idx="16">
                  <c:v>35.44</c:v>
                </c:pt>
                <c:pt idx="17">
                  <c:v>36.120000000000012</c:v>
                </c:pt>
                <c:pt idx="18">
                  <c:v>36.54</c:v>
                </c:pt>
                <c:pt idx="19">
                  <c:v>37.370000000000005</c:v>
                </c:pt>
                <c:pt idx="20">
                  <c:v>38.75</c:v>
                </c:pt>
                <c:pt idx="21">
                  <c:v>39.839999999999996</c:v>
                </c:pt>
                <c:pt idx="22">
                  <c:v>41.839999999999996</c:v>
                </c:pt>
                <c:pt idx="23">
                  <c:v>44.41</c:v>
                </c:pt>
                <c:pt idx="24">
                  <c:v>44.03</c:v>
                </c:pt>
                <c:pt idx="25">
                  <c:v>43.87</c:v>
                </c:pt>
                <c:pt idx="26">
                  <c:v>43.94</c:v>
                </c:pt>
                <c:pt idx="27">
                  <c:v>44.839999999999996</c:v>
                </c:pt>
                <c:pt idx="28">
                  <c:v>44.58</c:v>
                </c:pt>
                <c:pt idx="29">
                  <c:v>44.87</c:v>
                </c:pt>
                <c:pt idx="30">
                  <c:v>45.49</c:v>
                </c:pt>
                <c:pt idx="31">
                  <c:v>46.49</c:v>
                </c:pt>
                <c:pt idx="32">
                  <c:v>47.120000000000012</c:v>
                </c:pt>
                <c:pt idx="33">
                  <c:v>47.160000000000011</c:v>
                </c:pt>
                <c:pt idx="34">
                  <c:v>47.54</c:v>
                </c:pt>
                <c:pt idx="35">
                  <c:v>48.47</c:v>
                </c:pt>
                <c:pt idx="36">
                  <c:v>48.879999999999995</c:v>
                </c:pt>
                <c:pt idx="37">
                  <c:v>50.01</c:v>
                </c:pt>
                <c:pt idx="38">
                  <c:v>49.9</c:v>
                </c:pt>
                <c:pt idx="39">
                  <c:v>50.32</c:v>
                </c:pt>
                <c:pt idx="40">
                  <c:v>51.08</c:v>
                </c:pt>
                <c:pt idx="41">
                  <c:v>50.4</c:v>
                </c:pt>
                <c:pt idx="42">
                  <c:v>50.92</c:v>
                </c:pt>
                <c:pt idx="43">
                  <c:v>52.24</c:v>
                </c:pt>
                <c:pt idx="44">
                  <c:v>52.190000000000012</c:v>
                </c:pt>
                <c:pt idx="45">
                  <c:v>52.349999999999994</c:v>
                </c:pt>
                <c:pt idx="46">
                  <c:v>51.14</c:v>
                </c:pt>
                <c:pt idx="47">
                  <c:v>50.37</c:v>
                </c:pt>
                <c:pt idx="48">
                  <c:v>50.51</c:v>
                </c:pt>
                <c:pt idx="49">
                  <c:v>50.3</c:v>
                </c:pt>
                <c:pt idx="50">
                  <c:v>50.05</c:v>
                </c:pt>
                <c:pt idx="51">
                  <c:v>50.190000000000012</c:v>
                </c:pt>
                <c:pt idx="52">
                  <c:v>50.71</c:v>
                </c:pt>
                <c:pt idx="53">
                  <c:v>50.9</c:v>
                </c:pt>
                <c:pt idx="54">
                  <c:v>51.4</c:v>
                </c:pt>
                <c:pt idx="55">
                  <c:v>52.08</c:v>
                </c:pt>
                <c:pt idx="56">
                  <c:v>53.91</c:v>
                </c:pt>
                <c:pt idx="57">
                  <c:v>54.51</c:v>
                </c:pt>
                <c:pt idx="58">
                  <c:v>54.87</c:v>
                </c:pt>
                <c:pt idx="59">
                  <c:v>55.290000000000013</c:v>
                </c:pt>
                <c:pt idx="60">
                  <c:v>56.44</c:v>
                </c:pt>
                <c:pt idx="61">
                  <c:v>55.65</c:v>
                </c:pt>
                <c:pt idx="62">
                  <c:v>55.809999999999995</c:v>
                </c:pt>
                <c:pt idx="63">
                  <c:v>55.57</c:v>
                </c:pt>
                <c:pt idx="64">
                  <c:v>55.260000000000012</c:v>
                </c:pt>
                <c:pt idx="65">
                  <c:v>56.220000000000013</c:v>
                </c:pt>
                <c:pt idx="66">
                  <c:v>56.02</c:v>
                </c:pt>
                <c:pt idx="67">
                  <c:v>55.87</c:v>
                </c:pt>
                <c:pt idx="68">
                  <c:v>56.160000000000011</c:v>
                </c:pt>
                <c:pt idx="69">
                  <c:v>56.8</c:v>
                </c:pt>
                <c:pt idx="70">
                  <c:v>57.220000000000013</c:v>
                </c:pt>
                <c:pt idx="71">
                  <c:v>57.120000000000012</c:v>
                </c:pt>
                <c:pt idx="72">
                  <c:v>57.2</c:v>
                </c:pt>
                <c:pt idx="73">
                  <c:v>57.24</c:v>
                </c:pt>
                <c:pt idx="74">
                  <c:v>57.96</c:v>
                </c:pt>
                <c:pt idx="75">
                  <c:v>56.82</c:v>
                </c:pt>
                <c:pt idx="76">
                  <c:v>57.25</c:v>
                </c:pt>
                <c:pt idx="77">
                  <c:v>58.11</c:v>
                </c:pt>
                <c:pt idx="78">
                  <c:v>56.730000000000011</c:v>
                </c:pt>
                <c:pt idx="79">
                  <c:v>56.97</c:v>
                </c:pt>
                <c:pt idx="80">
                  <c:v>57.449999999999996</c:v>
                </c:pt>
                <c:pt idx="81">
                  <c:v>59.379999999999995</c:v>
                </c:pt>
                <c:pt idx="82">
                  <c:v>59.68</c:v>
                </c:pt>
                <c:pt idx="83">
                  <c:v>59.8</c:v>
                </c:pt>
                <c:pt idx="84">
                  <c:v>59.44</c:v>
                </c:pt>
                <c:pt idx="85">
                  <c:v>59.96</c:v>
                </c:pt>
                <c:pt idx="86">
                  <c:v>60.56</c:v>
                </c:pt>
                <c:pt idx="87">
                  <c:v>60.04</c:v>
                </c:pt>
                <c:pt idx="88">
                  <c:v>61.21</c:v>
                </c:pt>
                <c:pt idx="89">
                  <c:v>60.42</c:v>
                </c:pt>
                <c:pt idx="90">
                  <c:v>59.56</c:v>
                </c:pt>
                <c:pt idx="91">
                  <c:v>59.67</c:v>
                </c:pt>
                <c:pt idx="92">
                  <c:v>59.49</c:v>
                </c:pt>
                <c:pt idx="93">
                  <c:v>59.75</c:v>
                </c:pt>
                <c:pt idx="94">
                  <c:v>60.03</c:v>
                </c:pt>
                <c:pt idx="95">
                  <c:v>58.2</c:v>
                </c:pt>
                <c:pt idx="96">
                  <c:v>58.25</c:v>
                </c:pt>
                <c:pt idx="97">
                  <c:v>58.18</c:v>
                </c:pt>
                <c:pt idx="98">
                  <c:v>58.09</c:v>
                </c:pt>
                <c:pt idx="99">
                  <c:v>58.15</c:v>
                </c:pt>
                <c:pt idx="100">
                  <c:v>58.28</c:v>
                </c:pt>
                <c:pt idx="101">
                  <c:v>58.42</c:v>
                </c:pt>
                <c:pt idx="102">
                  <c:v>59.17</c:v>
                </c:pt>
                <c:pt idx="103">
                  <c:v>59.3</c:v>
                </c:pt>
                <c:pt idx="104">
                  <c:v>59.78</c:v>
                </c:pt>
                <c:pt idx="105">
                  <c:v>59.849999999999994</c:v>
                </c:pt>
                <c:pt idx="106">
                  <c:v>60.120000000000012</c:v>
                </c:pt>
                <c:pt idx="107">
                  <c:v>61.349999999999994</c:v>
                </c:pt>
                <c:pt idx="108">
                  <c:v>61.120000000000012</c:v>
                </c:pt>
                <c:pt idx="109">
                  <c:v>61.52</c:v>
                </c:pt>
                <c:pt idx="110">
                  <c:v>61.32</c:v>
                </c:pt>
                <c:pt idx="111">
                  <c:v>61.18</c:v>
                </c:pt>
                <c:pt idx="112">
                  <c:v>61.51</c:v>
                </c:pt>
                <c:pt idx="113">
                  <c:v>61.27</c:v>
                </c:pt>
                <c:pt idx="114">
                  <c:v>61.25</c:v>
                </c:pt>
                <c:pt idx="115">
                  <c:v>61.11</c:v>
                </c:pt>
                <c:pt idx="116">
                  <c:v>61.96</c:v>
                </c:pt>
                <c:pt idx="117">
                  <c:v>62.02</c:v>
                </c:pt>
                <c:pt idx="118">
                  <c:v>61</c:v>
                </c:pt>
                <c:pt idx="119">
                  <c:v>60.59</c:v>
                </c:pt>
                <c:pt idx="120">
                  <c:v>60.78</c:v>
                </c:pt>
                <c:pt idx="121">
                  <c:v>60.98</c:v>
                </c:pt>
                <c:pt idx="122">
                  <c:v>61.37</c:v>
                </c:pt>
                <c:pt idx="123">
                  <c:v>62.120000000000012</c:v>
                </c:pt>
                <c:pt idx="124">
                  <c:v>63.260000000000012</c:v>
                </c:pt>
                <c:pt idx="125">
                  <c:v>63.08</c:v>
                </c:pt>
                <c:pt idx="126">
                  <c:v>63.4</c:v>
                </c:pt>
                <c:pt idx="127">
                  <c:v>63.09</c:v>
                </c:pt>
                <c:pt idx="128">
                  <c:v>62.94</c:v>
                </c:pt>
                <c:pt idx="129">
                  <c:v>61.87</c:v>
                </c:pt>
                <c:pt idx="130">
                  <c:v>62.120000000000012</c:v>
                </c:pt>
                <c:pt idx="131">
                  <c:v>62.4</c:v>
                </c:pt>
                <c:pt idx="132">
                  <c:v>62.839999999999996</c:v>
                </c:pt>
                <c:pt idx="133">
                  <c:v>62.879999999999995</c:v>
                </c:pt>
                <c:pt idx="134">
                  <c:v>62.949999999999996</c:v>
                </c:pt>
                <c:pt idx="135">
                  <c:v>62.78</c:v>
                </c:pt>
                <c:pt idx="136">
                  <c:v>62.83</c:v>
                </c:pt>
                <c:pt idx="137">
                  <c:v>63.290000000000013</c:v>
                </c:pt>
                <c:pt idx="138">
                  <c:v>63.67</c:v>
                </c:pt>
                <c:pt idx="139">
                  <c:v>63.730000000000011</c:v>
                </c:pt>
                <c:pt idx="140">
                  <c:v>64.13</c:v>
                </c:pt>
                <c:pt idx="141">
                  <c:v>64.290000000000006</c:v>
                </c:pt>
                <c:pt idx="142">
                  <c:v>64.36</c:v>
                </c:pt>
                <c:pt idx="143">
                  <c:v>64.63</c:v>
                </c:pt>
                <c:pt idx="144">
                  <c:v>65.209999999999994</c:v>
                </c:pt>
                <c:pt idx="145">
                  <c:v>65.45</c:v>
                </c:pt>
                <c:pt idx="146">
                  <c:v>65.59</c:v>
                </c:pt>
                <c:pt idx="147">
                  <c:v>65.930000000000007</c:v>
                </c:pt>
                <c:pt idx="148">
                  <c:v>66</c:v>
                </c:pt>
                <c:pt idx="149">
                  <c:v>66.149999999999991</c:v>
                </c:pt>
                <c:pt idx="150">
                  <c:v>65.59</c:v>
                </c:pt>
                <c:pt idx="151">
                  <c:v>65.739999999999995</c:v>
                </c:pt>
                <c:pt idx="152">
                  <c:v>66.599999999999994</c:v>
                </c:pt>
                <c:pt idx="153">
                  <c:v>66.599999999999994</c:v>
                </c:pt>
                <c:pt idx="154">
                  <c:v>66.63</c:v>
                </c:pt>
                <c:pt idx="155">
                  <c:v>66.709999999999994</c:v>
                </c:pt>
                <c:pt idx="156">
                  <c:v>67.569999999999993</c:v>
                </c:pt>
                <c:pt idx="157">
                  <c:v>67.819999999999993</c:v>
                </c:pt>
                <c:pt idx="158">
                  <c:v>67.849999999999994</c:v>
                </c:pt>
                <c:pt idx="159">
                  <c:v>68.05</c:v>
                </c:pt>
                <c:pt idx="160">
                  <c:v>67.849999999999994</c:v>
                </c:pt>
                <c:pt idx="161">
                  <c:v>67.760000000000005</c:v>
                </c:pt>
                <c:pt idx="162">
                  <c:v>68.45</c:v>
                </c:pt>
                <c:pt idx="163">
                  <c:v>69.169999999999987</c:v>
                </c:pt>
                <c:pt idx="164">
                  <c:v>69.05</c:v>
                </c:pt>
                <c:pt idx="165">
                  <c:v>69.569999999999993</c:v>
                </c:pt>
                <c:pt idx="166">
                  <c:v>69.95</c:v>
                </c:pt>
                <c:pt idx="167">
                  <c:v>69.649999999999991</c:v>
                </c:pt>
                <c:pt idx="168">
                  <c:v>69.669999999999987</c:v>
                </c:pt>
                <c:pt idx="169">
                  <c:v>69.52</c:v>
                </c:pt>
                <c:pt idx="170">
                  <c:v>68.83</c:v>
                </c:pt>
                <c:pt idx="171">
                  <c:v>69.09</c:v>
                </c:pt>
                <c:pt idx="172">
                  <c:v>69.260000000000005</c:v>
                </c:pt>
                <c:pt idx="173">
                  <c:v>68.489999999999995</c:v>
                </c:pt>
                <c:pt idx="174">
                  <c:v>68.760000000000005</c:v>
                </c:pt>
                <c:pt idx="175">
                  <c:v>68.489999999999995</c:v>
                </c:pt>
                <c:pt idx="176">
                  <c:v>68.669999999999987</c:v>
                </c:pt>
                <c:pt idx="177">
                  <c:v>68.86</c:v>
                </c:pt>
                <c:pt idx="178">
                  <c:v>68.709999999999994</c:v>
                </c:pt>
                <c:pt idx="179">
                  <c:v>69.11</c:v>
                </c:pt>
                <c:pt idx="180">
                  <c:v>69.2</c:v>
                </c:pt>
                <c:pt idx="181">
                  <c:v>69.599999999999994</c:v>
                </c:pt>
                <c:pt idx="182">
                  <c:v>69.83</c:v>
                </c:pt>
                <c:pt idx="183">
                  <c:v>69.790000000000006</c:v>
                </c:pt>
                <c:pt idx="184">
                  <c:v>69.440000000000026</c:v>
                </c:pt>
                <c:pt idx="185">
                  <c:v>69.239999999999995</c:v>
                </c:pt>
                <c:pt idx="186">
                  <c:v>69.33</c:v>
                </c:pt>
                <c:pt idx="187">
                  <c:v>69.510000000000005</c:v>
                </c:pt>
                <c:pt idx="188">
                  <c:v>69.709999999999994</c:v>
                </c:pt>
                <c:pt idx="189">
                  <c:v>69.849999999999994</c:v>
                </c:pt>
                <c:pt idx="190">
                  <c:v>69.95</c:v>
                </c:pt>
                <c:pt idx="191">
                  <c:v>68.89</c:v>
                </c:pt>
                <c:pt idx="192">
                  <c:v>69.040000000000006</c:v>
                </c:pt>
                <c:pt idx="193">
                  <c:v>69.400000000000006</c:v>
                </c:pt>
                <c:pt idx="194">
                  <c:v>69.31</c:v>
                </c:pt>
                <c:pt idx="195">
                  <c:v>68.81</c:v>
                </c:pt>
                <c:pt idx="196">
                  <c:v>68.84</c:v>
                </c:pt>
                <c:pt idx="197">
                  <c:v>68.81</c:v>
                </c:pt>
                <c:pt idx="198">
                  <c:v>68.95</c:v>
                </c:pt>
                <c:pt idx="199">
                  <c:v>68.89</c:v>
                </c:pt>
                <c:pt idx="200">
                  <c:v>69.040000000000006</c:v>
                </c:pt>
                <c:pt idx="201">
                  <c:v>69.099999999999994</c:v>
                </c:pt>
                <c:pt idx="202">
                  <c:v>69.05</c:v>
                </c:pt>
                <c:pt idx="203">
                  <c:v>69.260000000000005</c:v>
                </c:pt>
                <c:pt idx="204">
                  <c:v>69.7</c:v>
                </c:pt>
                <c:pt idx="205">
                  <c:v>69.52</c:v>
                </c:pt>
                <c:pt idx="206">
                  <c:v>69.489999999999995</c:v>
                </c:pt>
                <c:pt idx="207">
                  <c:v>69.760000000000005</c:v>
                </c:pt>
                <c:pt idx="208">
                  <c:v>69.73</c:v>
                </c:pt>
                <c:pt idx="209">
                  <c:v>69.900000000000006</c:v>
                </c:pt>
                <c:pt idx="210">
                  <c:v>69.95</c:v>
                </c:pt>
                <c:pt idx="211">
                  <c:v>69.84</c:v>
                </c:pt>
                <c:pt idx="212">
                  <c:v>69.36999999999999</c:v>
                </c:pt>
                <c:pt idx="213">
                  <c:v>69.47</c:v>
                </c:pt>
                <c:pt idx="214">
                  <c:v>69.179999999999978</c:v>
                </c:pt>
                <c:pt idx="215">
                  <c:v>68.849999999999994</c:v>
                </c:pt>
                <c:pt idx="216">
                  <c:v>68.84</c:v>
                </c:pt>
                <c:pt idx="217">
                  <c:v>68.78</c:v>
                </c:pt>
                <c:pt idx="218">
                  <c:v>68.709999999999994</c:v>
                </c:pt>
                <c:pt idx="219">
                  <c:v>68.61999999999999</c:v>
                </c:pt>
                <c:pt idx="220">
                  <c:v>69.489999999999995</c:v>
                </c:pt>
                <c:pt idx="221">
                  <c:v>68.540000000000006</c:v>
                </c:pt>
                <c:pt idx="222">
                  <c:v>68.22</c:v>
                </c:pt>
                <c:pt idx="223">
                  <c:v>68.25</c:v>
                </c:pt>
                <c:pt idx="224">
                  <c:v>68.149999999999991</c:v>
                </c:pt>
                <c:pt idx="225">
                  <c:v>68.179999999999978</c:v>
                </c:pt>
                <c:pt idx="226">
                  <c:v>68.260000000000005</c:v>
                </c:pt>
                <c:pt idx="227">
                  <c:v>68.290000000000006</c:v>
                </c:pt>
                <c:pt idx="228">
                  <c:v>67.97</c:v>
                </c:pt>
                <c:pt idx="229">
                  <c:v>67.900000000000006</c:v>
                </c:pt>
                <c:pt idx="230">
                  <c:v>67.95</c:v>
                </c:pt>
                <c:pt idx="231">
                  <c:v>68</c:v>
                </c:pt>
                <c:pt idx="232">
                  <c:v>68.11999999999999</c:v>
                </c:pt>
                <c:pt idx="233">
                  <c:v>68.16</c:v>
                </c:pt>
                <c:pt idx="234">
                  <c:v>68.16</c:v>
                </c:pt>
                <c:pt idx="235">
                  <c:v>68.319999999999993</c:v>
                </c:pt>
                <c:pt idx="236">
                  <c:v>68.59</c:v>
                </c:pt>
                <c:pt idx="237">
                  <c:v>68.72</c:v>
                </c:pt>
                <c:pt idx="238">
                  <c:v>68.63</c:v>
                </c:pt>
                <c:pt idx="239">
                  <c:v>68.81</c:v>
                </c:pt>
                <c:pt idx="240">
                  <c:v>68.910000000000025</c:v>
                </c:pt>
                <c:pt idx="241">
                  <c:v>68.930000000000007</c:v>
                </c:pt>
                <c:pt idx="242">
                  <c:v>68.42</c:v>
                </c:pt>
                <c:pt idx="243">
                  <c:v>68.47</c:v>
                </c:pt>
                <c:pt idx="244">
                  <c:v>69.36999999999999</c:v>
                </c:pt>
                <c:pt idx="245">
                  <c:v>69.63</c:v>
                </c:pt>
                <c:pt idx="246">
                  <c:v>69.81</c:v>
                </c:pt>
                <c:pt idx="247">
                  <c:v>69.22</c:v>
                </c:pt>
                <c:pt idx="248">
                  <c:v>69.61</c:v>
                </c:pt>
                <c:pt idx="249">
                  <c:v>69.72</c:v>
                </c:pt>
                <c:pt idx="250">
                  <c:v>69.98</c:v>
                </c:pt>
                <c:pt idx="251">
                  <c:v>69.910000000000025</c:v>
                </c:pt>
                <c:pt idx="252">
                  <c:v>70.040000000000006</c:v>
                </c:pt>
                <c:pt idx="253">
                  <c:v>70.16</c:v>
                </c:pt>
                <c:pt idx="254">
                  <c:v>69.64</c:v>
                </c:pt>
                <c:pt idx="255">
                  <c:v>69.669999999999987</c:v>
                </c:pt>
                <c:pt idx="256">
                  <c:v>69.47</c:v>
                </c:pt>
                <c:pt idx="257">
                  <c:v>69.5</c:v>
                </c:pt>
                <c:pt idx="258">
                  <c:v>69.819999999999993</c:v>
                </c:pt>
                <c:pt idx="259">
                  <c:v>69.77</c:v>
                </c:pt>
                <c:pt idx="260">
                  <c:v>69.88</c:v>
                </c:pt>
                <c:pt idx="261">
                  <c:v>70.11999999999999</c:v>
                </c:pt>
                <c:pt idx="262">
                  <c:v>69.989999999999995</c:v>
                </c:pt>
                <c:pt idx="263">
                  <c:v>70.42</c:v>
                </c:pt>
                <c:pt idx="264">
                  <c:v>70.58</c:v>
                </c:pt>
                <c:pt idx="265">
                  <c:v>70.61</c:v>
                </c:pt>
                <c:pt idx="266">
                  <c:v>70.53</c:v>
                </c:pt>
                <c:pt idx="267">
                  <c:v>70.61</c:v>
                </c:pt>
                <c:pt idx="268">
                  <c:v>70.83</c:v>
                </c:pt>
                <c:pt idx="269">
                  <c:v>71.11</c:v>
                </c:pt>
                <c:pt idx="270">
                  <c:v>70.900000000000006</c:v>
                </c:pt>
                <c:pt idx="271">
                  <c:v>70.83</c:v>
                </c:pt>
                <c:pt idx="272">
                  <c:v>70.989999999999995</c:v>
                </c:pt>
                <c:pt idx="273">
                  <c:v>70.55</c:v>
                </c:pt>
                <c:pt idx="274">
                  <c:v>70.489999999999995</c:v>
                </c:pt>
                <c:pt idx="275">
                  <c:v>70.459999999999994</c:v>
                </c:pt>
                <c:pt idx="276">
                  <c:v>70.59</c:v>
                </c:pt>
                <c:pt idx="277">
                  <c:v>70.169999999999987</c:v>
                </c:pt>
                <c:pt idx="278">
                  <c:v>70.239999999999995</c:v>
                </c:pt>
                <c:pt idx="279">
                  <c:v>70.11</c:v>
                </c:pt>
                <c:pt idx="280">
                  <c:v>70.11</c:v>
                </c:pt>
                <c:pt idx="281">
                  <c:v>69.98</c:v>
                </c:pt>
                <c:pt idx="282">
                  <c:v>70.149999999999991</c:v>
                </c:pt>
                <c:pt idx="283">
                  <c:v>70.209999999999994</c:v>
                </c:pt>
                <c:pt idx="284">
                  <c:v>70.13</c:v>
                </c:pt>
                <c:pt idx="285">
                  <c:v>69.910000000000025</c:v>
                </c:pt>
                <c:pt idx="286">
                  <c:v>70.069999999999993</c:v>
                </c:pt>
                <c:pt idx="287">
                  <c:v>70.33</c:v>
                </c:pt>
                <c:pt idx="288">
                  <c:v>70.38</c:v>
                </c:pt>
                <c:pt idx="289">
                  <c:v>70.14</c:v>
                </c:pt>
                <c:pt idx="290">
                  <c:v>70.16</c:v>
                </c:pt>
                <c:pt idx="291">
                  <c:v>70.25</c:v>
                </c:pt>
                <c:pt idx="292">
                  <c:v>70.28</c:v>
                </c:pt>
                <c:pt idx="293">
                  <c:v>70.489999999999995</c:v>
                </c:pt>
                <c:pt idx="294">
                  <c:v>70.38</c:v>
                </c:pt>
                <c:pt idx="295">
                  <c:v>70.61</c:v>
                </c:pt>
                <c:pt idx="296">
                  <c:v>70.45</c:v>
                </c:pt>
                <c:pt idx="297">
                  <c:v>70.27</c:v>
                </c:pt>
                <c:pt idx="298">
                  <c:v>69.8</c:v>
                </c:pt>
                <c:pt idx="299">
                  <c:v>69.989999999999995</c:v>
                </c:pt>
                <c:pt idx="300">
                  <c:v>70.069999999999993</c:v>
                </c:pt>
                <c:pt idx="301">
                  <c:v>70.430000000000007</c:v>
                </c:pt>
                <c:pt idx="302">
                  <c:v>70.3</c:v>
                </c:pt>
                <c:pt idx="303">
                  <c:v>70.349999999999994</c:v>
                </c:pt>
                <c:pt idx="304">
                  <c:v>70.64</c:v>
                </c:pt>
                <c:pt idx="305">
                  <c:v>70.459999999999994</c:v>
                </c:pt>
                <c:pt idx="306">
                  <c:v>70.45</c:v>
                </c:pt>
                <c:pt idx="307">
                  <c:v>70.66</c:v>
                </c:pt>
                <c:pt idx="308">
                  <c:v>70.61999999999999</c:v>
                </c:pt>
                <c:pt idx="309">
                  <c:v>70.69</c:v>
                </c:pt>
                <c:pt idx="310">
                  <c:v>70.64</c:v>
                </c:pt>
                <c:pt idx="311">
                  <c:v>70.790000000000006</c:v>
                </c:pt>
                <c:pt idx="312">
                  <c:v>70.73</c:v>
                </c:pt>
                <c:pt idx="313">
                  <c:v>70.669999999999987</c:v>
                </c:pt>
                <c:pt idx="314">
                  <c:v>70.66</c:v>
                </c:pt>
                <c:pt idx="315">
                  <c:v>70.55</c:v>
                </c:pt>
                <c:pt idx="316">
                  <c:v>70.400000000000006</c:v>
                </c:pt>
                <c:pt idx="317">
                  <c:v>70.5</c:v>
                </c:pt>
                <c:pt idx="318">
                  <c:v>70.649999999999991</c:v>
                </c:pt>
                <c:pt idx="319">
                  <c:v>70.61999999999999</c:v>
                </c:pt>
                <c:pt idx="320">
                  <c:v>70.649999999999991</c:v>
                </c:pt>
                <c:pt idx="321">
                  <c:v>70.81</c:v>
                </c:pt>
                <c:pt idx="322">
                  <c:v>71.06</c:v>
                </c:pt>
                <c:pt idx="323">
                  <c:v>71.22</c:v>
                </c:pt>
                <c:pt idx="324">
                  <c:v>71.25</c:v>
                </c:pt>
                <c:pt idx="325">
                  <c:v>71.05</c:v>
                </c:pt>
                <c:pt idx="326">
                  <c:v>70.92</c:v>
                </c:pt>
                <c:pt idx="327">
                  <c:v>70.83</c:v>
                </c:pt>
                <c:pt idx="328">
                  <c:v>70.89</c:v>
                </c:pt>
                <c:pt idx="329">
                  <c:v>70.97</c:v>
                </c:pt>
                <c:pt idx="330">
                  <c:v>70.95</c:v>
                </c:pt>
                <c:pt idx="331">
                  <c:v>71.02</c:v>
                </c:pt>
                <c:pt idx="332">
                  <c:v>71.05</c:v>
                </c:pt>
                <c:pt idx="333">
                  <c:v>71.099999999999994</c:v>
                </c:pt>
                <c:pt idx="334">
                  <c:v>71.260000000000005</c:v>
                </c:pt>
                <c:pt idx="335">
                  <c:v>71.38</c:v>
                </c:pt>
                <c:pt idx="336">
                  <c:v>71.349999999999994</c:v>
                </c:pt>
                <c:pt idx="337">
                  <c:v>71.47</c:v>
                </c:pt>
                <c:pt idx="338">
                  <c:v>71.55</c:v>
                </c:pt>
                <c:pt idx="339">
                  <c:v>71.3</c:v>
                </c:pt>
                <c:pt idx="340">
                  <c:v>71.34</c:v>
                </c:pt>
                <c:pt idx="341">
                  <c:v>71.31</c:v>
                </c:pt>
                <c:pt idx="342">
                  <c:v>71.260000000000005</c:v>
                </c:pt>
                <c:pt idx="343">
                  <c:v>71.430000000000007</c:v>
                </c:pt>
                <c:pt idx="344">
                  <c:v>71.55</c:v>
                </c:pt>
                <c:pt idx="345">
                  <c:v>71.5</c:v>
                </c:pt>
                <c:pt idx="346">
                  <c:v>71.55</c:v>
                </c:pt>
                <c:pt idx="347">
                  <c:v>71.569999999999993</c:v>
                </c:pt>
                <c:pt idx="348">
                  <c:v>71.63</c:v>
                </c:pt>
                <c:pt idx="349">
                  <c:v>71.679999999999978</c:v>
                </c:pt>
                <c:pt idx="350">
                  <c:v>71.819999999999993</c:v>
                </c:pt>
                <c:pt idx="351">
                  <c:v>71.940000000000026</c:v>
                </c:pt>
                <c:pt idx="352">
                  <c:v>72.36</c:v>
                </c:pt>
                <c:pt idx="353">
                  <c:v>72.169999999999987</c:v>
                </c:pt>
                <c:pt idx="354">
                  <c:v>71.61999999999999</c:v>
                </c:pt>
                <c:pt idx="355">
                  <c:v>71.489999999999995</c:v>
                </c:pt>
                <c:pt idx="356">
                  <c:v>71.5</c:v>
                </c:pt>
                <c:pt idx="357">
                  <c:v>71.5</c:v>
                </c:pt>
                <c:pt idx="358">
                  <c:v>71.69</c:v>
                </c:pt>
                <c:pt idx="359">
                  <c:v>71.900000000000006</c:v>
                </c:pt>
                <c:pt idx="360">
                  <c:v>71.88</c:v>
                </c:pt>
                <c:pt idx="361">
                  <c:v>71.790000000000006</c:v>
                </c:pt>
                <c:pt idx="362">
                  <c:v>71.930000000000007</c:v>
                </c:pt>
                <c:pt idx="363">
                  <c:v>71.95</c:v>
                </c:pt>
                <c:pt idx="364">
                  <c:v>71.98</c:v>
                </c:pt>
                <c:pt idx="365">
                  <c:v>71.98</c:v>
                </c:pt>
                <c:pt idx="366">
                  <c:v>72.13</c:v>
                </c:pt>
                <c:pt idx="367">
                  <c:v>72.27</c:v>
                </c:pt>
                <c:pt idx="368">
                  <c:v>72.33</c:v>
                </c:pt>
                <c:pt idx="369">
                  <c:v>72.11</c:v>
                </c:pt>
                <c:pt idx="370">
                  <c:v>72.06</c:v>
                </c:pt>
                <c:pt idx="371">
                  <c:v>71.760000000000005</c:v>
                </c:pt>
                <c:pt idx="372">
                  <c:v>71.88</c:v>
                </c:pt>
                <c:pt idx="373">
                  <c:v>71.930000000000007</c:v>
                </c:pt>
                <c:pt idx="374">
                  <c:v>71.95</c:v>
                </c:pt>
                <c:pt idx="375">
                  <c:v>72.03</c:v>
                </c:pt>
                <c:pt idx="376">
                  <c:v>72.149999999999991</c:v>
                </c:pt>
                <c:pt idx="377">
                  <c:v>72.19</c:v>
                </c:pt>
                <c:pt idx="378">
                  <c:v>72.099999999999994</c:v>
                </c:pt>
                <c:pt idx="379">
                  <c:v>72.2</c:v>
                </c:pt>
                <c:pt idx="380">
                  <c:v>72.28</c:v>
                </c:pt>
                <c:pt idx="381">
                  <c:v>72.39</c:v>
                </c:pt>
                <c:pt idx="382">
                  <c:v>72.430000000000007</c:v>
                </c:pt>
                <c:pt idx="383">
                  <c:v>72.459999999999994</c:v>
                </c:pt>
                <c:pt idx="384">
                  <c:v>72.260000000000005</c:v>
                </c:pt>
                <c:pt idx="385">
                  <c:v>72.3</c:v>
                </c:pt>
                <c:pt idx="386">
                  <c:v>72.27</c:v>
                </c:pt>
                <c:pt idx="387">
                  <c:v>72.3</c:v>
                </c:pt>
                <c:pt idx="388">
                  <c:v>72.400000000000006</c:v>
                </c:pt>
                <c:pt idx="389">
                  <c:v>72.47</c:v>
                </c:pt>
                <c:pt idx="390">
                  <c:v>72.38</c:v>
                </c:pt>
                <c:pt idx="391">
                  <c:v>72.290000000000006</c:v>
                </c:pt>
                <c:pt idx="392">
                  <c:v>72.31</c:v>
                </c:pt>
                <c:pt idx="393">
                  <c:v>72.440000000000026</c:v>
                </c:pt>
                <c:pt idx="394">
                  <c:v>72.440000000000026</c:v>
                </c:pt>
                <c:pt idx="395">
                  <c:v>72.410000000000025</c:v>
                </c:pt>
                <c:pt idx="396">
                  <c:v>72.38</c:v>
                </c:pt>
                <c:pt idx="397">
                  <c:v>72.06</c:v>
                </c:pt>
                <c:pt idx="398">
                  <c:v>72.2</c:v>
                </c:pt>
                <c:pt idx="399">
                  <c:v>72.22</c:v>
                </c:pt>
                <c:pt idx="400">
                  <c:v>72.34</c:v>
                </c:pt>
                <c:pt idx="401">
                  <c:v>72.569999999999993</c:v>
                </c:pt>
                <c:pt idx="402">
                  <c:v>72.66</c:v>
                </c:pt>
                <c:pt idx="403">
                  <c:v>72.42</c:v>
                </c:pt>
                <c:pt idx="404">
                  <c:v>72.36</c:v>
                </c:pt>
                <c:pt idx="405">
                  <c:v>72.27</c:v>
                </c:pt>
                <c:pt idx="406">
                  <c:v>72.34</c:v>
                </c:pt>
                <c:pt idx="407">
                  <c:v>72.22</c:v>
                </c:pt>
                <c:pt idx="408">
                  <c:v>72.410000000000025</c:v>
                </c:pt>
                <c:pt idx="409">
                  <c:v>72.649999999999991</c:v>
                </c:pt>
                <c:pt idx="410">
                  <c:v>72.669999999999987</c:v>
                </c:pt>
                <c:pt idx="411">
                  <c:v>72.72</c:v>
                </c:pt>
                <c:pt idx="412">
                  <c:v>72.59</c:v>
                </c:pt>
                <c:pt idx="413">
                  <c:v>72.53</c:v>
                </c:pt>
                <c:pt idx="414">
                  <c:v>72.849999999999994</c:v>
                </c:pt>
                <c:pt idx="415">
                  <c:v>72.97</c:v>
                </c:pt>
                <c:pt idx="416">
                  <c:v>72.849999999999994</c:v>
                </c:pt>
                <c:pt idx="417">
                  <c:v>73.08</c:v>
                </c:pt>
                <c:pt idx="418">
                  <c:v>73.069999999999993</c:v>
                </c:pt>
                <c:pt idx="419">
                  <c:v>72.959999999999994</c:v>
                </c:pt>
                <c:pt idx="420">
                  <c:v>72.989999999999995</c:v>
                </c:pt>
                <c:pt idx="421">
                  <c:v>73.099999999999994</c:v>
                </c:pt>
                <c:pt idx="422">
                  <c:v>73.28</c:v>
                </c:pt>
                <c:pt idx="423">
                  <c:v>73.34</c:v>
                </c:pt>
                <c:pt idx="424">
                  <c:v>73.400000000000006</c:v>
                </c:pt>
                <c:pt idx="425">
                  <c:v>73.5</c:v>
                </c:pt>
                <c:pt idx="426">
                  <c:v>73.510000000000005</c:v>
                </c:pt>
                <c:pt idx="427">
                  <c:v>73.510000000000005</c:v>
                </c:pt>
                <c:pt idx="428">
                  <c:v>73.510000000000005</c:v>
                </c:pt>
                <c:pt idx="429">
                  <c:v>73.55</c:v>
                </c:pt>
                <c:pt idx="430">
                  <c:v>73.2</c:v>
                </c:pt>
                <c:pt idx="431">
                  <c:v>73.2</c:v>
                </c:pt>
                <c:pt idx="432">
                  <c:v>73.23</c:v>
                </c:pt>
                <c:pt idx="433">
                  <c:v>73.2</c:v>
                </c:pt>
                <c:pt idx="434">
                  <c:v>73.08</c:v>
                </c:pt>
                <c:pt idx="435">
                  <c:v>73.05</c:v>
                </c:pt>
                <c:pt idx="436">
                  <c:v>73.06</c:v>
                </c:pt>
                <c:pt idx="437">
                  <c:v>72.97</c:v>
                </c:pt>
                <c:pt idx="438">
                  <c:v>73</c:v>
                </c:pt>
                <c:pt idx="439">
                  <c:v>73.36</c:v>
                </c:pt>
                <c:pt idx="440">
                  <c:v>73.290000000000006</c:v>
                </c:pt>
                <c:pt idx="441">
                  <c:v>73.069999999999993</c:v>
                </c:pt>
                <c:pt idx="442">
                  <c:v>73.13</c:v>
                </c:pt>
                <c:pt idx="443">
                  <c:v>73.11</c:v>
                </c:pt>
                <c:pt idx="444">
                  <c:v>73.13</c:v>
                </c:pt>
                <c:pt idx="445">
                  <c:v>73.400000000000006</c:v>
                </c:pt>
                <c:pt idx="446">
                  <c:v>73.36</c:v>
                </c:pt>
                <c:pt idx="447">
                  <c:v>73.38</c:v>
                </c:pt>
                <c:pt idx="448">
                  <c:v>74.08</c:v>
                </c:pt>
                <c:pt idx="449">
                  <c:v>74.169999999999987</c:v>
                </c:pt>
                <c:pt idx="450">
                  <c:v>74.3</c:v>
                </c:pt>
                <c:pt idx="451">
                  <c:v>74.36</c:v>
                </c:pt>
                <c:pt idx="452">
                  <c:v>74.440000000000026</c:v>
                </c:pt>
                <c:pt idx="453">
                  <c:v>73.75</c:v>
                </c:pt>
                <c:pt idx="454">
                  <c:v>73.83</c:v>
                </c:pt>
                <c:pt idx="455">
                  <c:v>73.92</c:v>
                </c:pt>
                <c:pt idx="456">
                  <c:v>73.95</c:v>
                </c:pt>
                <c:pt idx="457">
                  <c:v>73.86999999999999</c:v>
                </c:pt>
                <c:pt idx="458">
                  <c:v>73.819999999999993</c:v>
                </c:pt>
                <c:pt idx="459">
                  <c:v>73.98</c:v>
                </c:pt>
                <c:pt idx="460">
                  <c:v>74.040000000000006</c:v>
                </c:pt>
                <c:pt idx="461">
                  <c:v>73.78</c:v>
                </c:pt>
                <c:pt idx="462">
                  <c:v>73.59</c:v>
                </c:pt>
                <c:pt idx="463">
                  <c:v>73.679999999999978</c:v>
                </c:pt>
                <c:pt idx="464">
                  <c:v>73.73</c:v>
                </c:pt>
                <c:pt idx="465">
                  <c:v>73.760000000000005</c:v>
                </c:pt>
                <c:pt idx="466">
                  <c:v>73.63</c:v>
                </c:pt>
                <c:pt idx="467">
                  <c:v>72.900000000000006</c:v>
                </c:pt>
                <c:pt idx="468">
                  <c:v>72.959999999999994</c:v>
                </c:pt>
                <c:pt idx="469">
                  <c:v>73.010000000000005</c:v>
                </c:pt>
                <c:pt idx="470">
                  <c:v>72.97</c:v>
                </c:pt>
                <c:pt idx="471">
                  <c:v>73.149999999999991</c:v>
                </c:pt>
                <c:pt idx="472">
                  <c:v>73.05</c:v>
                </c:pt>
                <c:pt idx="473">
                  <c:v>73.05</c:v>
                </c:pt>
                <c:pt idx="474">
                  <c:v>73.06</c:v>
                </c:pt>
                <c:pt idx="475">
                  <c:v>73.2</c:v>
                </c:pt>
                <c:pt idx="476">
                  <c:v>73.22</c:v>
                </c:pt>
                <c:pt idx="477">
                  <c:v>73.23</c:v>
                </c:pt>
                <c:pt idx="478">
                  <c:v>73.3</c:v>
                </c:pt>
                <c:pt idx="479">
                  <c:v>73.440000000000026</c:v>
                </c:pt>
                <c:pt idx="480">
                  <c:v>73.410000000000025</c:v>
                </c:pt>
                <c:pt idx="481">
                  <c:v>73.349999999999994</c:v>
                </c:pt>
                <c:pt idx="482">
                  <c:v>73.179999999999978</c:v>
                </c:pt>
                <c:pt idx="483">
                  <c:v>73.09</c:v>
                </c:pt>
                <c:pt idx="484">
                  <c:v>72.819999999999993</c:v>
                </c:pt>
                <c:pt idx="485">
                  <c:v>72.739999999999995</c:v>
                </c:pt>
                <c:pt idx="486">
                  <c:v>72.78</c:v>
                </c:pt>
                <c:pt idx="487">
                  <c:v>72.72</c:v>
                </c:pt>
                <c:pt idx="488">
                  <c:v>72.83</c:v>
                </c:pt>
                <c:pt idx="489">
                  <c:v>72.88</c:v>
                </c:pt>
                <c:pt idx="490">
                  <c:v>72.98</c:v>
                </c:pt>
                <c:pt idx="491">
                  <c:v>73.010000000000005</c:v>
                </c:pt>
                <c:pt idx="492">
                  <c:v>72.910000000000025</c:v>
                </c:pt>
                <c:pt idx="493">
                  <c:v>73.13</c:v>
                </c:pt>
                <c:pt idx="494">
                  <c:v>73.05</c:v>
                </c:pt>
                <c:pt idx="495">
                  <c:v>73.08</c:v>
                </c:pt>
                <c:pt idx="496">
                  <c:v>73.13</c:v>
                </c:pt>
                <c:pt idx="497">
                  <c:v>73.209999999999994</c:v>
                </c:pt>
                <c:pt idx="498">
                  <c:v>73.25</c:v>
                </c:pt>
                <c:pt idx="499">
                  <c:v>73.31</c:v>
                </c:pt>
                <c:pt idx="500">
                  <c:v>73.3</c:v>
                </c:pt>
                <c:pt idx="501">
                  <c:v>73.209999999999994</c:v>
                </c:pt>
                <c:pt idx="502">
                  <c:v>73.2</c:v>
                </c:pt>
                <c:pt idx="503">
                  <c:v>73.209999999999994</c:v>
                </c:pt>
                <c:pt idx="504">
                  <c:v>73.27</c:v>
                </c:pt>
                <c:pt idx="505">
                  <c:v>73.2</c:v>
                </c:pt>
                <c:pt idx="506">
                  <c:v>73.3</c:v>
                </c:pt>
                <c:pt idx="507">
                  <c:v>73.349999999999994</c:v>
                </c:pt>
                <c:pt idx="508">
                  <c:v>73.42</c:v>
                </c:pt>
                <c:pt idx="509">
                  <c:v>73.36</c:v>
                </c:pt>
                <c:pt idx="510">
                  <c:v>73.36999999999999</c:v>
                </c:pt>
                <c:pt idx="511">
                  <c:v>73.459999999999994</c:v>
                </c:pt>
                <c:pt idx="512">
                  <c:v>73.569999999999993</c:v>
                </c:pt>
                <c:pt idx="513">
                  <c:v>73.510000000000005</c:v>
                </c:pt>
                <c:pt idx="514">
                  <c:v>73.55</c:v>
                </c:pt>
                <c:pt idx="515">
                  <c:v>73.75</c:v>
                </c:pt>
                <c:pt idx="516">
                  <c:v>73.84</c:v>
                </c:pt>
                <c:pt idx="517">
                  <c:v>73.89</c:v>
                </c:pt>
                <c:pt idx="518">
                  <c:v>73.89</c:v>
                </c:pt>
                <c:pt idx="519">
                  <c:v>73.989999999999995</c:v>
                </c:pt>
                <c:pt idx="520">
                  <c:v>73.88</c:v>
                </c:pt>
                <c:pt idx="521">
                  <c:v>73.69</c:v>
                </c:pt>
                <c:pt idx="522">
                  <c:v>73.78</c:v>
                </c:pt>
                <c:pt idx="523">
                  <c:v>73.73</c:v>
                </c:pt>
                <c:pt idx="524">
                  <c:v>73.83</c:v>
                </c:pt>
                <c:pt idx="525">
                  <c:v>73.84</c:v>
                </c:pt>
                <c:pt idx="526">
                  <c:v>73.73</c:v>
                </c:pt>
                <c:pt idx="527">
                  <c:v>73.819999999999993</c:v>
                </c:pt>
                <c:pt idx="528">
                  <c:v>73.900000000000006</c:v>
                </c:pt>
                <c:pt idx="529">
                  <c:v>73.95</c:v>
                </c:pt>
                <c:pt idx="530">
                  <c:v>74.03</c:v>
                </c:pt>
                <c:pt idx="531">
                  <c:v>74.069999999999993</c:v>
                </c:pt>
                <c:pt idx="532">
                  <c:v>74.239999999999995</c:v>
                </c:pt>
                <c:pt idx="533">
                  <c:v>74.2</c:v>
                </c:pt>
                <c:pt idx="534">
                  <c:v>74.319999999999993</c:v>
                </c:pt>
                <c:pt idx="535">
                  <c:v>74.290000000000006</c:v>
                </c:pt>
                <c:pt idx="536">
                  <c:v>74.36</c:v>
                </c:pt>
                <c:pt idx="537">
                  <c:v>74.5</c:v>
                </c:pt>
                <c:pt idx="538">
                  <c:v>74.510000000000005</c:v>
                </c:pt>
                <c:pt idx="539">
                  <c:v>74.440000000000026</c:v>
                </c:pt>
                <c:pt idx="540">
                  <c:v>74.58</c:v>
                </c:pt>
                <c:pt idx="541">
                  <c:v>74.69</c:v>
                </c:pt>
                <c:pt idx="542">
                  <c:v>74.73</c:v>
                </c:pt>
                <c:pt idx="543">
                  <c:v>74.77</c:v>
                </c:pt>
                <c:pt idx="544">
                  <c:v>74.77</c:v>
                </c:pt>
                <c:pt idx="545">
                  <c:v>74.790000000000006</c:v>
                </c:pt>
                <c:pt idx="546">
                  <c:v>74.849999999999994</c:v>
                </c:pt>
                <c:pt idx="547">
                  <c:v>74.83</c:v>
                </c:pt>
                <c:pt idx="548">
                  <c:v>74.819999999999993</c:v>
                </c:pt>
                <c:pt idx="549">
                  <c:v>74.790000000000006</c:v>
                </c:pt>
                <c:pt idx="550">
                  <c:v>74.81</c:v>
                </c:pt>
                <c:pt idx="551">
                  <c:v>74.78</c:v>
                </c:pt>
                <c:pt idx="552">
                  <c:v>74.63</c:v>
                </c:pt>
                <c:pt idx="553">
                  <c:v>74.36</c:v>
                </c:pt>
                <c:pt idx="554">
                  <c:v>74.319999999999993</c:v>
                </c:pt>
                <c:pt idx="555">
                  <c:v>74.319999999999993</c:v>
                </c:pt>
                <c:pt idx="556">
                  <c:v>74.319999999999993</c:v>
                </c:pt>
                <c:pt idx="557">
                  <c:v>74.22</c:v>
                </c:pt>
                <c:pt idx="558">
                  <c:v>74.13</c:v>
                </c:pt>
                <c:pt idx="559">
                  <c:v>74.169999999999987</c:v>
                </c:pt>
                <c:pt idx="560">
                  <c:v>74.03</c:v>
                </c:pt>
                <c:pt idx="561">
                  <c:v>74.290000000000006</c:v>
                </c:pt>
                <c:pt idx="562">
                  <c:v>74.410000000000025</c:v>
                </c:pt>
                <c:pt idx="563">
                  <c:v>74.430000000000007</c:v>
                </c:pt>
                <c:pt idx="564">
                  <c:v>74.510000000000005</c:v>
                </c:pt>
                <c:pt idx="565">
                  <c:v>74.55</c:v>
                </c:pt>
                <c:pt idx="566">
                  <c:v>74.61</c:v>
                </c:pt>
                <c:pt idx="567">
                  <c:v>74.58</c:v>
                </c:pt>
                <c:pt idx="568">
                  <c:v>74.61</c:v>
                </c:pt>
                <c:pt idx="569">
                  <c:v>74.64</c:v>
                </c:pt>
                <c:pt idx="570">
                  <c:v>74.66</c:v>
                </c:pt>
                <c:pt idx="571">
                  <c:v>74.569999999999993</c:v>
                </c:pt>
                <c:pt idx="572">
                  <c:v>74.61</c:v>
                </c:pt>
                <c:pt idx="573">
                  <c:v>74.58</c:v>
                </c:pt>
                <c:pt idx="574">
                  <c:v>74.669999999999987</c:v>
                </c:pt>
                <c:pt idx="575">
                  <c:v>74.63</c:v>
                </c:pt>
                <c:pt idx="576">
                  <c:v>74.669999999999987</c:v>
                </c:pt>
                <c:pt idx="577">
                  <c:v>74.61</c:v>
                </c:pt>
                <c:pt idx="578">
                  <c:v>74.61</c:v>
                </c:pt>
                <c:pt idx="579">
                  <c:v>74.61</c:v>
                </c:pt>
                <c:pt idx="580">
                  <c:v>74.53</c:v>
                </c:pt>
                <c:pt idx="581">
                  <c:v>74.440000000000026</c:v>
                </c:pt>
                <c:pt idx="582">
                  <c:v>74.52</c:v>
                </c:pt>
                <c:pt idx="583">
                  <c:v>74.489999999999995</c:v>
                </c:pt>
                <c:pt idx="584">
                  <c:v>74.52</c:v>
                </c:pt>
                <c:pt idx="585">
                  <c:v>74.53</c:v>
                </c:pt>
                <c:pt idx="586">
                  <c:v>74.569999999999993</c:v>
                </c:pt>
                <c:pt idx="587">
                  <c:v>74.59</c:v>
                </c:pt>
                <c:pt idx="588">
                  <c:v>74.55</c:v>
                </c:pt>
                <c:pt idx="589">
                  <c:v>74.599999999999994</c:v>
                </c:pt>
                <c:pt idx="590">
                  <c:v>74.58</c:v>
                </c:pt>
                <c:pt idx="591">
                  <c:v>74.61</c:v>
                </c:pt>
                <c:pt idx="592">
                  <c:v>74.59</c:v>
                </c:pt>
                <c:pt idx="593">
                  <c:v>74.58</c:v>
                </c:pt>
                <c:pt idx="594">
                  <c:v>74.61999999999999</c:v>
                </c:pt>
                <c:pt idx="595">
                  <c:v>74.61999999999999</c:v>
                </c:pt>
                <c:pt idx="596">
                  <c:v>74.69</c:v>
                </c:pt>
                <c:pt idx="597">
                  <c:v>74.569999999999993</c:v>
                </c:pt>
                <c:pt idx="598">
                  <c:v>74.61999999999999</c:v>
                </c:pt>
                <c:pt idx="599">
                  <c:v>74.569999999999993</c:v>
                </c:pt>
                <c:pt idx="600">
                  <c:v>74.45</c:v>
                </c:pt>
                <c:pt idx="601">
                  <c:v>74.31</c:v>
                </c:pt>
                <c:pt idx="602">
                  <c:v>74.430000000000007</c:v>
                </c:pt>
                <c:pt idx="603">
                  <c:v>74.38</c:v>
                </c:pt>
                <c:pt idx="604">
                  <c:v>74.149999999999991</c:v>
                </c:pt>
                <c:pt idx="605">
                  <c:v>74.2</c:v>
                </c:pt>
                <c:pt idx="606">
                  <c:v>74.27</c:v>
                </c:pt>
                <c:pt idx="607">
                  <c:v>74.36</c:v>
                </c:pt>
                <c:pt idx="608">
                  <c:v>74.3</c:v>
                </c:pt>
                <c:pt idx="609">
                  <c:v>74.31</c:v>
                </c:pt>
                <c:pt idx="610">
                  <c:v>74.31</c:v>
                </c:pt>
                <c:pt idx="611">
                  <c:v>74.38</c:v>
                </c:pt>
                <c:pt idx="612">
                  <c:v>74.38</c:v>
                </c:pt>
                <c:pt idx="613">
                  <c:v>74.290000000000006</c:v>
                </c:pt>
                <c:pt idx="614">
                  <c:v>74.34</c:v>
                </c:pt>
                <c:pt idx="615">
                  <c:v>74.430000000000007</c:v>
                </c:pt>
                <c:pt idx="616">
                  <c:v>74.48</c:v>
                </c:pt>
                <c:pt idx="617">
                  <c:v>74.649999999999991</c:v>
                </c:pt>
                <c:pt idx="618">
                  <c:v>74.61</c:v>
                </c:pt>
                <c:pt idx="619">
                  <c:v>74.95</c:v>
                </c:pt>
                <c:pt idx="620">
                  <c:v>74.86</c:v>
                </c:pt>
                <c:pt idx="621">
                  <c:v>74.790000000000006</c:v>
                </c:pt>
                <c:pt idx="622">
                  <c:v>74.819999999999993</c:v>
                </c:pt>
                <c:pt idx="623">
                  <c:v>74.63</c:v>
                </c:pt>
                <c:pt idx="624">
                  <c:v>74.73</c:v>
                </c:pt>
                <c:pt idx="625">
                  <c:v>74.78</c:v>
                </c:pt>
                <c:pt idx="626">
                  <c:v>74.849999999999994</c:v>
                </c:pt>
                <c:pt idx="627">
                  <c:v>74.84</c:v>
                </c:pt>
                <c:pt idx="628">
                  <c:v>74.83</c:v>
                </c:pt>
                <c:pt idx="629">
                  <c:v>74.86</c:v>
                </c:pt>
                <c:pt idx="630">
                  <c:v>74.92</c:v>
                </c:pt>
                <c:pt idx="631">
                  <c:v>74.92</c:v>
                </c:pt>
                <c:pt idx="632">
                  <c:v>74.910000000000025</c:v>
                </c:pt>
                <c:pt idx="633">
                  <c:v>75.040000000000006</c:v>
                </c:pt>
                <c:pt idx="634">
                  <c:v>75.08</c:v>
                </c:pt>
                <c:pt idx="635">
                  <c:v>75.06</c:v>
                </c:pt>
                <c:pt idx="636">
                  <c:v>75.11</c:v>
                </c:pt>
                <c:pt idx="637">
                  <c:v>75.13</c:v>
                </c:pt>
                <c:pt idx="638">
                  <c:v>75.14</c:v>
                </c:pt>
                <c:pt idx="639">
                  <c:v>75.27</c:v>
                </c:pt>
                <c:pt idx="640">
                  <c:v>75.28</c:v>
                </c:pt>
                <c:pt idx="641">
                  <c:v>75.260000000000005</c:v>
                </c:pt>
                <c:pt idx="642">
                  <c:v>75.290000000000006</c:v>
                </c:pt>
                <c:pt idx="643">
                  <c:v>75.290000000000006</c:v>
                </c:pt>
                <c:pt idx="644">
                  <c:v>75.209999999999994</c:v>
                </c:pt>
                <c:pt idx="645">
                  <c:v>75.16</c:v>
                </c:pt>
                <c:pt idx="646">
                  <c:v>75.16</c:v>
                </c:pt>
                <c:pt idx="647">
                  <c:v>75.290000000000006</c:v>
                </c:pt>
                <c:pt idx="648">
                  <c:v>75.34</c:v>
                </c:pt>
                <c:pt idx="649">
                  <c:v>75.36999999999999</c:v>
                </c:pt>
                <c:pt idx="650">
                  <c:v>75.410000000000025</c:v>
                </c:pt>
                <c:pt idx="651">
                  <c:v>75.440000000000026</c:v>
                </c:pt>
                <c:pt idx="652">
                  <c:v>75.42</c:v>
                </c:pt>
                <c:pt idx="653">
                  <c:v>75.400000000000006</c:v>
                </c:pt>
                <c:pt idx="654">
                  <c:v>75.36</c:v>
                </c:pt>
                <c:pt idx="655">
                  <c:v>75.33</c:v>
                </c:pt>
                <c:pt idx="656">
                  <c:v>74.98</c:v>
                </c:pt>
                <c:pt idx="657">
                  <c:v>75.040000000000006</c:v>
                </c:pt>
                <c:pt idx="658">
                  <c:v>75.02</c:v>
                </c:pt>
                <c:pt idx="659">
                  <c:v>74.989999999999995</c:v>
                </c:pt>
                <c:pt idx="660">
                  <c:v>75.03</c:v>
                </c:pt>
                <c:pt idx="661">
                  <c:v>75.069999999999993</c:v>
                </c:pt>
                <c:pt idx="662">
                  <c:v>75.099999999999994</c:v>
                </c:pt>
                <c:pt idx="663">
                  <c:v>74.959999999999994</c:v>
                </c:pt>
                <c:pt idx="664">
                  <c:v>75.08</c:v>
                </c:pt>
                <c:pt idx="665">
                  <c:v>75.03</c:v>
                </c:pt>
                <c:pt idx="666">
                  <c:v>75.03</c:v>
                </c:pt>
                <c:pt idx="667">
                  <c:v>75.010000000000005</c:v>
                </c:pt>
                <c:pt idx="668">
                  <c:v>74.989999999999995</c:v>
                </c:pt>
                <c:pt idx="669">
                  <c:v>74.97</c:v>
                </c:pt>
                <c:pt idx="670">
                  <c:v>74.97</c:v>
                </c:pt>
                <c:pt idx="671">
                  <c:v>75.05</c:v>
                </c:pt>
                <c:pt idx="672">
                  <c:v>75.489999999999995</c:v>
                </c:pt>
                <c:pt idx="673">
                  <c:v>75.489999999999995</c:v>
                </c:pt>
                <c:pt idx="674">
                  <c:v>75.5</c:v>
                </c:pt>
                <c:pt idx="675">
                  <c:v>75.53</c:v>
                </c:pt>
                <c:pt idx="676">
                  <c:v>75.510000000000005</c:v>
                </c:pt>
                <c:pt idx="677">
                  <c:v>75.52</c:v>
                </c:pt>
                <c:pt idx="678">
                  <c:v>75.510000000000005</c:v>
                </c:pt>
                <c:pt idx="679">
                  <c:v>75.510000000000005</c:v>
                </c:pt>
                <c:pt idx="680">
                  <c:v>75.63</c:v>
                </c:pt>
                <c:pt idx="681">
                  <c:v>75.66</c:v>
                </c:pt>
                <c:pt idx="682">
                  <c:v>75.739999999999995</c:v>
                </c:pt>
                <c:pt idx="683">
                  <c:v>75.760000000000005</c:v>
                </c:pt>
                <c:pt idx="684">
                  <c:v>75.86999999999999</c:v>
                </c:pt>
                <c:pt idx="685">
                  <c:v>75.88</c:v>
                </c:pt>
                <c:pt idx="686">
                  <c:v>75.86</c:v>
                </c:pt>
                <c:pt idx="687">
                  <c:v>75.89</c:v>
                </c:pt>
                <c:pt idx="688">
                  <c:v>75.910000000000025</c:v>
                </c:pt>
                <c:pt idx="689">
                  <c:v>75.910000000000025</c:v>
                </c:pt>
                <c:pt idx="690">
                  <c:v>75.940000000000026</c:v>
                </c:pt>
                <c:pt idx="691">
                  <c:v>75.940000000000026</c:v>
                </c:pt>
                <c:pt idx="692">
                  <c:v>76.02</c:v>
                </c:pt>
                <c:pt idx="693">
                  <c:v>76.010000000000005</c:v>
                </c:pt>
                <c:pt idx="694">
                  <c:v>76.19</c:v>
                </c:pt>
                <c:pt idx="695">
                  <c:v>76.25</c:v>
                </c:pt>
                <c:pt idx="696">
                  <c:v>76.28</c:v>
                </c:pt>
                <c:pt idx="697">
                  <c:v>76.319999999999993</c:v>
                </c:pt>
                <c:pt idx="698">
                  <c:v>76.33</c:v>
                </c:pt>
                <c:pt idx="699">
                  <c:v>76.319999999999993</c:v>
                </c:pt>
                <c:pt idx="700">
                  <c:v>76.27</c:v>
                </c:pt>
                <c:pt idx="701">
                  <c:v>76.22</c:v>
                </c:pt>
                <c:pt idx="702">
                  <c:v>76.260000000000005</c:v>
                </c:pt>
                <c:pt idx="703">
                  <c:v>76.2</c:v>
                </c:pt>
                <c:pt idx="704">
                  <c:v>75.92</c:v>
                </c:pt>
                <c:pt idx="705">
                  <c:v>76.03</c:v>
                </c:pt>
                <c:pt idx="706">
                  <c:v>76.149999999999991</c:v>
                </c:pt>
                <c:pt idx="707">
                  <c:v>76.13</c:v>
                </c:pt>
                <c:pt idx="708">
                  <c:v>76.27</c:v>
                </c:pt>
                <c:pt idx="709">
                  <c:v>76.31</c:v>
                </c:pt>
                <c:pt idx="710">
                  <c:v>76.28</c:v>
                </c:pt>
                <c:pt idx="711">
                  <c:v>76.349999999999994</c:v>
                </c:pt>
                <c:pt idx="712">
                  <c:v>76.42</c:v>
                </c:pt>
                <c:pt idx="713">
                  <c:v>76.430000000000007</c:v>
                </c:pt>
                <c:pt idx="714">
                  <c:v>76.36999999999999</c:v>
                </c:pt>
                <c:pt idx="715">
                  <c:v>76.33</c:v>
                </c:pt>
                <c:pt idx="716">
                  <c:v>76.34</c:v>
                </c:pt>
                <c:pt idx="717">
                  <c:v>76.33</c:v>
                </c:pt>
                <c:pt idx="718">
                  <c:v>76.31</c:v>
                </c:pt>
                <c:pt idx="719">
                  <c:v>76.28</c:v>
                </c:pt>
                <c:pt idx="720">
                  <c:v>76.290000000000006</c:v>
                </c:pt>
                <c:pt idx="721">
                  <c:v>76.3</c:v>
                </c:pt>
                <c:pt idx="722">
                  <c:v>76.410000000000025</c:v>
                </c:pt>
                <c:pt idx="723">
                  <c:v>76.34</c:v>
                </c:pt>
                <c:pt idx="724">
                  <c:v>76.349999999999994</c:v>
                </c:pt>
                <c:pt idx="725">
                  <c:v>76.36</c:v>
                </c:pt>
                <c:pt idx="726">
                  <c:v>76.47</c:v>
                </c:pt>
                <c:pt idx="727">
                  <c:v>76.440000000000026</c:v>
                </c:pt>
                <c:pt idx="728">
                  <c:v>76.540000000000006</c:v>
                </c:pt>
                <c:pt idx="729">
                  <c:v>76.290000000000006</c:v>
                </c:pt>
                <c:pt idx="730">
                  <c:v>76.34</c:v>
                </c:pt>
                <c:pt idx="731">
                  <c:v>76.2</c:v>
                </c:pt>
                <c:pt idx="732">
                  <c:v>76.23</c:v>
                </c:pt>
                <c:pt idx="733">
                  <c:v>76.28</c:v>
                </c:pt>
                <c:pt idx="734">
                  <c:v>76.27</c:v>
                </c:pt>
                <c:pt idx="735">
                  <c:v>76.25</c:v>
                </c:pt>
                <c:pt idx="736">
                  <c:v>76.179999999999978</c:v>
                </c:pt>
                <c:pt idx="737">
                  <c:v>76.19</c:v>
                </c:pt>
                <c:pt idx="738">
                  <c:v>76.22</c:v>
                </c:pt>
                <c:pt idx="739">
                  <c:v>76.290000000000006</c:v>
                </c:pt>
                <c:pt idx="740">
                  <c:v>76.36</c:v>
                </c:pt>
                <c:pt idx="741">
                  <c:v>76.349999999999994</c:v>
                </c:pt>
                <c:pt idx="742">
                  <c:v>76.34</c:v>
                </c:pt>
                <c:pt idx="743">
                  <c:v>76.319999999999993</c:v>
                </c:pt>
                <c:pt idx="744">
                  <c:v>76.28</c:v>
                </c:pt>
                <c:pt idx="745">
                  <c:v>76.3</c:v>
                </c:pt>
                <c:pt idx="746">
                  <c:v>76.36999999999999</c:v>
                </c:pt>
                <c:pt idx="747">
                  <c:v>76.410000000000025</c:v>
                </c:pt>
                <c:pt idx="748">
                  <c:v>76.28</c:v>
                </c:pt>
                <c:pt idx="749">
                  <c:v>76.23</c:v>
                </c:pt>
                <c:pt idx="750">
                  <c:v>76.27</c:v>
                </c:pt>
                <c:pt idx="751">
                  <c:v>76.25</c:v>
                </c:pt>
                <c:pt idx="752">
                  <c:v>76.28</c:v>
                </c:pt>
                <c:pt idx="753">
                  <c:v>76.25</c:v>
                </c:pt>
                <c:pt idx="754">
                  <c:v>76.27</c:v>
                </c:pt>
                <c:pt idx="755">
                  <c:v>76.27</c:v>
                </c:pt>
                <c:pt idx="756">
                  <c:v>76.27</c:v>
                </c:pt>
                <c:pt idx="757">
                  <c:v>76.27</c:v>
                </c:pt>
                <c:pt idx="758">
                  <c:v>76.31</c:v>
                </c:pt>
                <c:pt idx="759">
                  <c:v>76.3</c:v>
                </c:pt>
              </c:numCache>
            </c:numRef>
          </c:yVal>
          <c:smooth val="0"/>
        </c:ser>
        <c:ser>
          <c:idx val="3"/>
          <c:order val="3"/>
          <c:tx>
            <c:v>Chao1 YOUNG</c:v>
          </c:tx>
          <c:spPr>
            <a:ln w="19050">
              <a:solidFill>
                <a:srgbClr val="0070C0"/>
              </a:solidFill>
              <a:prstDash val="sysDot"/>
            </a:ln>
          </c:spPr>
          <c:marker>
            <c:symbol val="none"/>
          </c:marker>
          <c:xVal>
            <c:numRef>
              <c:f>'2006-07 - YOUNG'!$B$2:$B$781</c:f>
              <c:numCache>
                <c:formatCode>General</c:formatCode>
                <c:ptCount val="780"/>
                <c:pt idx="0">
                  <c:v>5.33</c:v>
                </c:pt>
                <c:pt idx="1">
                  <c:v>10.65</c:v>
                </c:pt>
                <c:pt idx="2">
                  <c:v>15.98</c:v>
                </c:pt>
                <c:pt idx="3">
                  <c:v>21.3</c:v>
                </c:pt>
                <c:pt idx="4">
                  <c:v>26.630000000000031</c:v>
                </c:pt>
                <c:pt idx="5">
                  <c:v>31.959999999999987</c:v>
                </c:pt>
                <c:pt idx="6">
                  <c:v>37.28</c:v>
                </c:pt>
                <c:pt idx="7">
                  <c:v>42.61</c:v>
                </c:pt>
                <c:pt idx="8">
                  <c:v>47.94</c:v>
                </c:pt>
                <c:pt idx="9">
                  <c:v>53.260000000000012</c:v>
                </c:pt>
                <c:pt idx="10">
                  <c:v>58.59</c:v>
                </c:pt>
                <c:pt idx="11">
                  <c:v>63.91</c:v>
                </c:pt>
                <c:pt idx="12">
                  <c:v>69.239999999999995</c:v>
                </c:pt>
                <c:pt idx="13">
                  <c:v>74.569999999999993</c:v>
                </c:pt>
                <c:pt idx="14">
                  <c:v>79.89</c:v>
                </c:pt>
                <c:pt idx="15">
                  <c:v>85.22</c:v>
                </c:pt>
                <c:pt idx="16">
                  <c:v>90.54</c:v>
                </c:pt>
                <c:pt idx="17">
                  <c:v>95.86999999999999</c:v>
                </c:pt>
                <c:pt idx="18">
                  <c:v>101.2</c:v>
                </c:pt>
                <c:pt idx="19">
                  <c:v>106.52</c:v>
                </c:pt>
                <c:pt idx="20">
                  <c:v>111.85</c:v>
                </c:pt>
                <c:pt idx="21">
                  <c:v>117.16999999999999</c:v>
                </c:pt>
                <c:pt idx="22">
                  <c:v>122.5</c:v>
                </c:pt>
                <c:pt idx="23">
                  <c:v>127.83</c:v>
                </c:pt>
                <c:pt idx="24">
                  <c:v>133.15</c:v>
                </c:pt>
                <c:pt idx="25">
                  <c:v>138.47999999999999</c:v>
                </c:pt>
                <c:pt idx="26">
                  <c:v>143.81</c:v>
                </c:pt>
                <c:pt idx="27">
                  <c:v>149.13</c:v>
                </c:pt>
                <c:pt idx="28">
                  <c:v>154.46</c:v>
                </c:pt>
                <c:pt idx="29">
                  <c:v>159.78</c:v>
                </c:pt>
                <c:pt idx="30">
                  <c:v>165.10999999999999</c:v>
                </c:pt>
                <c:pt idx="31">
                  <c:v>170.44</c:v>
                </c:pt>
                <c:pt idx="32">
                  <c:v>175.76</c:v>
                </c:pt>
                <c:pt idx="33">
                  <c:v>181.09</c:v>
                </c:pt>
                <c:pt idx="34">
                  <c:v>186.41</c:v>
                </c:pt>
                <c:pt idx="35">
                  <c:v>191.73999999999998</c:v>
                </c:pt>
                <c:pt idx="36">
                  <c:v>197.07</c:v>
                </c:pt>
                <c:pt idx="37">
                  <c:v>202.39000000000001</c:v>
                </c:pt>
                <c:pt idx="38">
                  <c:v>207.72</c:v>
                </c:pt>
                <c:pt idx="39">
                  <c:v>213.04</c:v>
                </c:pt>
                <c:pt idx="40">
                  <c:v>218.37</c:v>
                </c:pt>
                <c:pt idx="41">
                  <c:v>223.7</c:v>
                </c:pt>
                <c:pt idx="42">
                  <c:v>229.02</c:v>
                </c:pt>
                <c:pt idx="43">
                  <c:v>234.35000000000053</c:v>
                </c:pt>
                <c:pt idx="44">
                  <c:v>239.68</c:v>
                </c:pt>
                <c:pt idx="45">
                  <c:v>245</c:v>
                </c:pt>
                <c:pt idx="46">
                  <c:v>250.33</c:v>
                </c:pt>
                <c:pt idx="47">
                  <c:v>255.65</c:v>
                </c:pt>
                <c:pt idx="48">
                  <c:v>260.97999999999894</c:v>
                </c:pt>
                <c:pt idx="49">
                  <c:v>266.31</c:v>
                </c:pt>
                <c:pt idx="50">
                  <c:v>271.63</c:v>
                </c:pt>
                <c:pt idx="51">
                  <c:v>276.95999999999964</c:v>
                </c:pt>
                <c:pt idx="52">
                  <c:v>282.27999999999969</c:v>
                </c:pt>
                <c:pt idx="53">
                  <c:v>287.61</c:v>
                </c:pt>
                <c:pt idx="54">
                  <c:v>292.94</c:v>
                </c:pt>
                <c:pt idx="55">
                  <c:v>298.26</c:v>
                </c:pt>
                <c:pt idx="56">
                  <c:v>303.58999999999969</c:v>
                </c:pt>
                <c:pt idx="57">
                  <c:v>308.91000000000003</c:v>
                </c:pt>
                <c:pt idx="58">
                  <c:v>314.24</c:v>
                </c:pt>
                <c:pt idx="59">
                  <c:v>319.57</c:v>
                </c:pt>
                <c:pt idx="60">
                  <c:v>324.89</c:v>
                </c:pt>
                <c:pt idx="61">
                  <c:v>330.21999999999969</c:v>
                </c:pt>
                <c:pt idx="62">
                  <c:v>335.55</c:v>
                </c:pt>
                <c:pt idx="63">
                  <c:v>340.87</c:v>
                </c:pt>
                <c:pt idx="64">
                  <c:v>346.2</c:v>
                </c:pt>
                <c:pt idx="65">
                  <c:v>351.52</c:v>
                </c:pt>
                <c:pt idx="66">
                  <c:v>356.85</c:v>
                </c:pt>
                <c:pt idx="67">
                  <c:v>362.18</c:v>
                </c:pt>
                <c:pt idx="68">
                  <c:v>367.5</c:v>
                </c:pt>
                <c:pt idx="69">
                  <c:v>372.83</c:v>
                </c:pt>
                <c:pt idx="70">
                  <c:v>378.15000000000032</c:v>
                </c:pt>
                <c:pt idx="71">
                  <c:v>383.47999999999894</c:v>
                </c:pt>
                <c:pt idx="72">
                  <c:v>388.81</c:v>
                </c:pt>
                <c:pt idx="73">
                  <c:v>394.13</c:v>
                </c:pt>
                <c:pt idx="74">
                  <c:v>399.46</c:v>
                </c:pt>
                <c:pt idx="75">
                  <c:v>404.78</c:v>
                </c:pt>
                <c:pt idx="76">
                  <c:v>410.11</c:v>
                </c:pt>
                <c:pt idx="77">
                  <c:v>415.44</c:v>
                </c:pt>
                <c:pt idx="78">
                  <c:v>420.76</c:v>
                </c:pt>
                <c:pt idx="79">
                  <c:v>426.09</c:v>
                </c:pt>
                <c:pt idx="80">
                  <c:v>431.41999999999899</c:v>
                </c:pt>
                <c:pt idx="81">
                  <c:v>436.74</c:v>
                </c:pt>
                <c:pt idx="82">
                  <c:v>442.07</c:v>
                </c:pt>
                <c:pt idx="83">
                  <c:v>447.39</c:v>
                </c:pt>
                <c:pt idx="84">
                  <c:v>452.71999999999969</c:v>
                </c:pt>
                <c:pt idx="85">
                  <c:v>458.05</c:v>
                </c:pt>
                <c:pt idx="86">
                  <c:v>463.37</c:v>
                </c:pt>
                <c:pt idx="87">
                  <c:v>468.7</c:v>
                </c:pt>
                <c:pt idx="88">
                  <c:v>474.02</c:v>
                </c:pt>
                <c:pt idx="89">
                  <c:v>479.35</c:v>
                </c:pt>
                <c:pt idx="90">
                  <c:v>484.68</c:v>
                </c:pt>
                <c:pt idx="91">
                  <c:v>490</c:v>
                </c:pt>
                <c:pt idx="92">
                  <c:v>495.33</c:v>
                </c:pt>
                <c:pt idx="93">
                  <c:v>500.65000000000032</c:v>
                </c:pt>
                <c:pt idx="94">
                  <c:v>505.97999999999894</c:v>
                </c:pt>
                <c:pt idx="95">
                  <c:v>511.31</c:v>
                </c:pt>
                <c:pt idx="96">
                  <c:v>516.63</c:v>
                </c:pt>
                <c:pt idx="97">
                  <c:v>521.95999999999947</c:v>
                </c:pt>
                <c:pt idx="98">
                  <c:v>527.29000000000053</c:v>
                </c:pt>
                <c:pt idx="99">
                  <c:v>532.61</c:v>
                </c:pt>
                <c:pt idx="100">
                  <c:v>537.93999999999949</c:v>
                </c:pt>
                <c:pt idx="101">
                  <c:v>543.26</c:v>
                </c:pt>
                <c:pt idx="102">
                  <c:v>548.59</c:v>
                </c:pt>
                <c:pt idx="103">
                  <c:v>553.91999999999996</c:v>
                </c:pt>
                <c:pt idx="104">
                  <c:v>559.24</c:v>
                </c:pt>
                <c:pt idx="105">
                  <c:v>564.57000000000005</c:v>
                </c:pt>
                <c:pt idx="106">
                  <c:v>569.89</c:v>
                </c:pt>
                <c:pt idx="107">
                  <c:v>575.22</c:v>
                </c:pt>
                <c:pt idx="108">
                  <c:v>580.54999999999939</c:v>
                </c:pt>
                <c:pt idx="109">
                  <c:v>585.87</c:v>
                </c:pt>
                <c:pt idx="110">
                  <c:v>591.20000000000005</c:v>
                </c:pt>
                <c:pt idx="111">
                  <c:v>596.52</c:v>
                </c:pt>
                <c:pt idx="112">
                  <c:v>601.84999999999798</c:v>
                </c:pt>
                <c:pt idx="113">
                  <c:v>607.17999999999995</c:v>
                </c:pt>
                <c:pt idx="114">
                  <c:v>612.5</c:v>
                </c:pt>
                <c:pt idx="115">
                  <c:v>617.82999999999947</c:v>
                </c:pt>
                <c:pt idx="116">
                  <c:v>623.16</c:v>
                </c:pt>
                <c:pt idx="117">
                  <c:v>628.48</c:v>
                </c:pt>
                <c:pt idx="118">
                  <c:v>633.80999999999949</c:v>
                </c:pt>
                <c:pt idx="119">
                  <c:v>639.13</c:v>
                </c:pt>
                <c:pt idx="120">
                  <c:v>644.45999999999947</c:v>
                </c:pt>
                <c:pt idx="121">
                  <c:v>649.79000000000053</c:v>
                </c:pt>
                <c:pt idx="122">
                  <c:v>655.11</c:v>
                </c:pt>
                <c:pt idx="123">
                  <c:v>660.43999999999949</c:v>
                </c:pt>
                <c:pt idx="124">
                  <c:v>665.76</c:v>
                </c:pt>
                <c:pt idx="125">
                  <c:v>671.09</c:v>
                </c:pt>
                <c:pt idx="126">
                  <c:v>676.42</c:v>
                </c:pt>
                <c:pt idx="127">
                  <c:v>681.74</c:v>
                </c:pt>
                <c:pt idx="128">
                  <c:v>687.07</c:v>
                </c:pt>
                <c:pt idx="129">
                  <c:v>692.4</c:v>
                </c:pt>
                <c:pt idx="130">
                  <c:v>697.72</c:v>
                </c:pt>
                <c:pt idx="131">
                  <c:v>703.05</c:v>
                </c:pt>
                <c:pt idx="132">
                  <c:v>708.37</c:v>
                </c:pt>
                <c:pt idx="133">
                  <c:v>713.7</c:v>
                </c:pt>
                <c:pt idx="134">
                  <c:v>719.03</c:v>
                </c:pt>
                <c:pt idx="135">
                  <c:v>724.34999999999798</c:v>
                </c:pt>
                <c:pt idx="136">
                  <c:v>729.68000000000052</c:v>
                </c:pt>
                <c:pt idx="137">
                  <c:v>735</c:v>
                </c:pt>
                <c:pt idx="138">
                  <c:v>740.32999999999947</c:v>
                </c:pt>
                <c:pt idx="139">
                  <c:v>745.66</c:v>
                </c:pt>
                <c:pt idx="140">
                  <c:v>750.98</c:v>
                </c:pt>
                <c:pt idx="141">
                  <c:v>756.31</c:v>
                </c:pt>
                <c:pt idx="142">
                  <c:v>761.63</c:v>
                </c:pt>
                <c:pt idx="143">
                  <c:v>766.95999999999947</c:v>
                </c:pt>
                <c:pt idx="144">
                  <c:v>772.29000000000053</c:v>
                </c:pt>
                <c:pt idx="145">
                  <c:v>777.61</c:v>
                </c:pt>
                <c:pt idx="146">
                  <c:v>782.93999999999949</c:v>
                </c:pt>
                <c:pt idx="147">
                  <c:v>788.27000000000055</c:v>
                </c:pt>
                <c:pt idx="148">
                  <c:v>793.59</c:v>
                </c:pt>
                <c:pt idx="149">
                  <c:v>798.92</c:v>
                </c:pt>
                <c:pt idx="150">
                  <c:v>804.24</c:v>
                </c:pt>
                <c:pt idx="151">
                  <c:v>809.57</c:v>
                </c:pt>
                <c:pt idx="152">
                  <c:v>814.9</c:v>
                </c:pt>
                <c:pt idx="153">
                  <c:v>820.22</c:v>
                </c:pt>
                <c:pt idx="154">
                  <c:v>825.55</c:v>
                </c:pt>
                <c:pt idx="155">
                  <c:v>830.87</c:v>
                </c:pt>
                <c:pt idx="156">
                  <c:v>836.2</c:v>
                </c:pt>
                <c:pt idx="157">
                  <c:v>841.53</c:v>
                </c:pt>
                <c:pt idx="158">
                  <c:v>846.84999999999798</c:v>
                </c:pt>
                <c:pt idx="159">
                  <c:v>852.18000000000052</c:v>
                </c:pt>
                <c:pt idx="160">
                  <c:v>857.5</c:v>
                </c:pt>
                <c:pt idx="161">
                  <c:v>862.82999999999947</c:v>
                </c:pt>
                <c:pt idx="162">
                  <c:v>868.16</c:v>
                </c:pt>
                <c:pt idx="163">
                  <c:v>873.48</c:v>
                </c:pt>
                <c:pt idx="164">
                  <c:v>878.81</c:v>
                </c:pt>
                <c:pt idx="165">
                  <c:v>884.14</c:v>
                </c:pt>
                <c:pt idx="166">
                  <c:v>889.45999999999947</c:v>
                </c:pt>
                <c:pt idx="167">
                  <c:v>894.79000000000053</c:v>
                </c:pt>
                <c:pt idx="168">
                  <c:v>900.11</c:v>
                </c:pt>
                <c:pt idx="169">
                  <c:v>905.43999999999949</c:v>
                </c:pt>
                <c:pt idx="170">
                  <c:v>910.77000000000055</c:v>
                </c:pt>
                <c:pt idx="171">
                  <c:v>916.09</c:v>
                </c:pt>
                <c:pt idx="172">
                  <c:v>921.42</c:v>
                </c:pt>
                <c:pt idx="173">
                  <c:v>926.74</c:v>
                </c:pt>
                <c:pt idx="174">
                  <c:v>932.07</c:v>
                </c:pt>
                <c:pt idx="175">
                  <c:v>937.4</c:v>
                </c:pt>
                <c:pt idx="176">
                  <c:v>942.72</c:v>
                </c:pt>
                <c:pt idx="177">
                  <c:v>948.05</c:v>
                </c:pt>
                <c:pt idx="178">
                  <c:v>953.37</c:v>
                </c:pt>
                <c:pt idx="179">
                  <c:v>958.7</c:v>
                </c:pt>
                <c:pt idx="180">
                  <c:v>964.03</c:v>
                </c:pt>
                <c:pt idx="181">
                  <c:v>969.34999999999798</c:v>
                </c:pt>
                <c:pt idx="182">
                  <c:v>974.68000000000052</c:v>
                </c:pt>
                <c:pt idx="183">
                  <c:v>980.01</c:v>
                </c:pt>
                <c:pt idx="184">
                  <c:v>985.32999999999947</c:v>
                </c:pt>
                <c:pt idx="185">
                  <c:v>990.66</c:v>
                </c:pt>
                <c:pt idx="186">
                  <c:v>995.98</c:v>
                </c:pt>
                <c:pt idx="187">
                  <c:v>1001.31</c:v>
                </c:pt>
                <c:pt idx="188">
                  <c:v>1006.64</c:v>
                </c:pt>
                <c:pt idx="189">
                  <c:v>1011.9599999999994</c:v>
                </c:pt>
                <c:pt idx="190">
                  <c:v>1017.2900000000005</c:v>
                </c:pt>
                <c:pt idx="191">
                  <c:v>1022.61</c:v>
                </c:pt>
                <c:pt idx="192">
                  <c:v>1027.94</c:v>
                </c:pt>
                <c:pt idx="193">
                  <c:v>1033.27</c:v>
                </c:pt>
                <c:pt idx="194">
                  <c:v>1038.5899999999999</c:v>
                </c:pt>
                <c:pt idx="195">
                  <c:v>1043.92</c:v>
                </c:pt>
                <c:pt idx="196">
                  <c:v>1049.24</c:v>
                </c:pt>
                <c:pt idx="197">
                  <c:v>1054.57</c:v>
                </c:pt>
                <c:pt idx="198">
                  <c:v>1059.9000000000001</c:v>
                </c:pt>
                <c:pt idx="199">
                  <c:v>1065.22</c:v>
                </c:pt>
                <c:pt idx="200">
                  <c:v>1070.55</c:v>
                </c:pt>
                <c:pt idx="201">
                  <c:v>1075.8799999999999</c:v>
                </c:pt>
                <c:pt idx="202">
                  <c:v>1081.2</c:v>
                </c:pt>
                <c:pt idx="203">
                  <c:v>1086.53</c:v>
                </c:pt>
                <c:pt idx="204">
                  <c:v>1091.8499999999999</c:v>
                </c:pt>
                <c:pt idx="205">
                  <c:v>1097.1799999999998</c:v>
                </c:pt>
                <c:pt idx="206">
                  <c:v>1102.51</c:v>
                </c:pt>
                <c:pt idx="207">
                  <c:v>1107.83</c:v>
                </c:pt>
                <c:pt idx="208">
                  <c:v>1113.1599999999999</c:v>
                </c:pt>
                <c:pt idx="209">
                  <c:v>1118.48</c:v>
                </c:pt>
                <c:pt idx="210">
                  <c:v>1123.81</c:v>
                </c:pt>
                <c:pt idx="211">
                  <c:v>1129.1399999999999</c:v>
                </c:pt>
                <c:pt idx="212">
                  <c:v>1134.46</c:v>
                </c:pt>
                <c:pt idx="213">
                  <c:v>1139.79</c:v>
                </c:pt>
                <c:pt idx="214">
                  <c:v>1145.1099999999999</c:v>
                </c:pt>
                <c:pt idx="215">
                  <c:v>1150.44</c:v>
                </c:pt>
                <c:pt idx="216">
                  <c:v>1155.77</c:v>
                </c:pt>
                <c:pt idx="217">
                  <c:v>1161.0899999999999</c:v>
                </c:pt>
                <c:pt idx="218">
                  <c:v>1166.42</c:v>
                </c:pt>
                <c:pt idx="219">
                  <c:v>1171.75</c:v>
                </c:pt>
                <c:pt idx="220">
                  <c:v>1177.07</c:v>
                </c:pt>
                <c:pt idx="221">
                  <c:v>1182.4000000000001</c:v>
                </c:pt>
                <c:pt idx="222">
                  <c:v>1187.72</c:v>
                </c:pt>
                <c:pt idx="223">
                  <c:v>1193.05</c:v>
                </c:pt>
                <c:pt idx="224">
                  <c:v>1198.3799999999999</c:v>
                </c:pt>
                <c:pt idx="225">
                  <c:v>1203.7</c:v>
                </c:pt>
                <c:pt idx="226">
                  <c:v>1209.03</c:v>
                </c:pt>
                <c:pt idx="227">
                  <c:v>1214.3499999999999</c:v>
                </c:pt>
                <c:pt idx="228">
                  <c:v>1219.6799999999998</c:v>
                </c:pt>
                <c:pt idx="229">
                  <c:v>1225.01</c:v>
                </c:pt>
                <c:pt idx="230">
                  <c:v>1230.33</c:v>
                </c:pt>
                <c:pt idx="231">
                  <c:v>1235.6599999999999</c:v>
                </c:pt>
                <c:pt idx="232">
                  <c:v>1240.98</c:v>
                </c:pt>
                <c:pt idx="233">
                  <c:v>1246.31</c:v>
                </c:pt>
                <c:pt idx="234">
                  <c:v>1251.6399999999999</c:v>
                </c:pt>
                <c:pt idx="235">
                  <c:v>1256.96</c:v>
                </c:pt>
                <c:pt idx="236">
                  <c:v>1262.29</c:v>
                </c:pt>
                <c:pt idx="237">
                  <c:v>1267.6199999999999</c:v>
                </c:pt>
                <c:pt idx="238">
                  <c:v>1272.94</c:v>
                </c:pt>
                <c:pt idx="239">
                  <c:v>1278.27</c:v>
                </c:pt>
                <c:pt idx="240">
                  <c:v>1283.5899999999999</c:v>
                </c:pt>
                <c:pt idx="241">
                  <c:v>1288.92</c:v>
                </c:pt>
                <c:pt idx="242">
                  <c:v>1294.25</c:v>
                </c:pt>
                <c:pt idx="243">
                  <c:v>1299.57</c:v>
                </c:pt>
                <c:pt idx="244">
                  <c:v>1304.9000000000001</c:v>
                </c:pt>
                <c:pt idx="245">
                  <c:v>1310.22</c:v>
                </c:pt>
                <c:pt idx="246">
                  <c:v>1315.55</c:v>
                </c:pt>
                <c:pt idx="247">
                  <c:v>1320.8799999999999</c:v>
                </c:pt>
                <c:pt idx="248">
                  <c:v>1326.2</c:v>
                </c:pt>
                <c:pt idx="249">
                  <c:v>1331.53</c:v>
                </c:pt>
                <c:pt idx="250">
                  <c:v>1336.85</c:v>
                </c:pt>
                <c:pt idx="251">
                  <c:v>1342.1799999999998</c:v>
                </c:pt>
                <c:pt idx="252">
                  <c:v>1347.51</c:v>
                </c:pt>
                <c:pt idx="253">
                  <c:v>1352.83</c:v>
                </c:pt>
                <c:pt idx="254">
                  <c:v>1358.1599999999999</c:v>
                </c:pt>
                <c:pt idx="255">
                  <c:v>1363.49</c:v>
                </c:pt>
                <c:pt idx="256">
                  <c:v>1368.81</c:v>
                </c:pt>
                <c:pt idx="257">
                  <c:v>1374.1399999999999</c:v>
                </c:pt>
                <c:pt idx="258">
                  <c:v>1379.46</c:v>
                </c:pt>
                <c:pt idx="259">
                  <c:v>1384.79</c:v>
                </c:pt>
                <c:pt idx="260">
                  <c:v>1390.12</c:v>
                </c:pt>
                <c:pt idx="261">
                  <c:v>1395.44</c:v>
                </c:pt>
                <c:pt idx="262">
                  <c:v>1400.77</c:v>
                </c:pt>
                <c:pt idx="263">
                  <c:v>1406.09</c:v>
                </c:pt>
                <c:pt idx="264">
                  <c:v>1411.42</c:v>
                </c:pt>
                <c:pt idx="265">
                  <c:v>1416.75</c:v>
                </c:pt>
                <c:pt idx="266">
                  <c:v>1422.07</c:v>
                </c:pt>
                <c:pt idx="267">
                  <c:v>1427.4</c:v>
                </c:pt>
                <c:pt idx="268">
                  <c:v>1432.73</c:v>
                </c:pt>
                <c:pt idx="269">
                  <c:v>1438.05</c:v>
                </c:pt>
                <c:pt idx="270">
                  <c:v>1443.3799999999999</c:v>
                </c:pt>
                <c:pt idx="271">
                  <c:v>1448.7</c:v>
                </c:pt>
                <c:pt idx="272">
                  <c:v>1454.03</c:v>
                </c:pt>
                <c:pt idx="273">
                  <c:v>1459.36</c:v>
                </c:pt>
                <c:pt idx="274">
                  <c:v>1464.6799999999998</c:v>
                </c:pt>
                <c:pt idx="275">
                  <c:v>1470.01</c:v>
                </c:pt>
                <c:pt idx="276">
                  <c:v>1475.33</c:v>
                </c:pt>
                <c:pt idx="277">
                  <c:v>1480.6599999999999</c:v>
                </c:pt>
                <c:pt idx="278">
                  <c:v>1485.99</c:v>
                </c:pt>
                <c:pt idx="279">
                  <c:v>1491.31</c:v>
                </c:pt>
                <c:pt idx="280">
                  <c:v>1496.6399999999999</c:v>
                </c:pt>
                <c:pt idx="281">
                  <c:v>1501.96</c:v>
                </c:pt>
                <c:pt idx="282">
                  <c:v>1507.29</c:v>
                </c:pt>
                <c:pt idx="283">
                  <c:v>1512.62</c:v>
                </c:pt>
                <c:pt idx="284">
                  <c:v>1517.94</c:v>
                </c:pt>
                <c:pt idx="285">
                  <c:v>1523.27</c:v>
                </c:pt>
                <c:pt idx="286">
                  <c:v>1528.6</c:v>
                </c:pt>
                <c:pt idx="287">
                  <c:v>1533.92</c:v>
                </c:pt>
                <c:pt idx="288">
                  <c:v>1539.25</c:v>
                </c:pt>
                <c:pt idx="289">
                  <c:v>1544.57</c:v>
                </c:pt>
                <c:pt idx="290">
                  <c:v>1549.9</c:v>
                </c:pt>
                <c:pt idx="291">
                  <c:v>1555.23</c:v>
                </c:pt>
                <c:pt idx="292">
                  <c:v>1560.55</c:v>
                </c:pt>
                <c:pt idx="293">
                  <c:v>1565.8799999999999</c:v>
                </c:pt>
                <c:pt idx="294">
                  <c:v>1571.2</c:v>
                </c:pt>
                <c:pt idx="295">
                  <c:v>1576.53</c:v>
                </c:pt>
                <c:pt idx="296">
                  <c:v>1581.86</c:v>
                </c:pt>
                <c:pt idx="297">
                  <c:v>1587.1799999999998</c:v>
                </c:pt>
                <c:pt idx="298">
                  <c:v>1592.51</c:v>
                </c:pt>
                <c:pt idx="299">
                  <c:v>1597.83</c:v>
                </c:pt>
                <c:pt idx="300">
                  <c:v>1603.1599999999999</c:v>
                </c:pt>
                <c:pt idx="301">
                  <c:v>1608.49</c:v>
                </c:pt>
                <c:pt idx="302">
                  <c:v>1613.81</c:v>
                </c:pt>
                <c:pt idx="303">
                  <c:v>1619.1399999999999</c:v>
                </c:pt>
                <c:pt idx="304">
                  <c:v>1624.47</c:v>
                </c:pt>
                <c:pt idx="305">
                  <c:v>1629.79</c:v>
                </c:pt>
                <c:pt idx="306">
                  <c:v>1635.12</c:v>
                </c:pt>
                <c:pt idx="307">
                  <c:v>1640.44</c:v>
                </c:pt>
                <c:pt idx="308">
                  <c:v>1645.77</c:v>
                </c:pt>
                <c:pt idx="309">
                  <c:v>1651.1</c:v>
                </c:pt>
                <c:pt idx="310">
                  <c:v>1656.42</c:v>
                </c:pt>
                <c:pt idx="311">
                  <c:v>1661.75</c:v>
                </c:pt>
                <c:pt idx="312">
                  <c:v>1667.07</c:v>
                </c:pt>
                <c:pt idx="313">
                  <c:v>1672.4</c:v>
                </c:pt>
                <c:pt idx="314">
                  <c:v>1677.73</c:v>
                </c:pt>
                <c:pt idx="315">
                  <c:v>1683.05</c:v>
                </c:pt>
                <c:pt idx="316">
                  <c:v>1688.3799999999999</c:v>
                </c:pt>
                <c:pt idx="317">
                  <c:v>1693.7</c:v>
                </c:pt>
                <c:pt idx="318">
                  <c:v>1699.03</c:v>
                </c:pt>
                <c:pt idx="319">
                  <c:v>1704.36</c:v>
                </c:pt>
                <c:pt idx="320">
                  <c:v>1709.6799999999998</c:v>
                </c:pt>
                <c:pt idx="321">
                  <c:v>1715.01</c:v>
                </c:pt>
                <c:pt idx="322">
                  <c:v>1720.34</c:v>
                </c:pt>
                <c:pt idx="323">
                  <c:v>1725.6599999999999</c:v>
                </c:pt>
                <c:pt idx="324">
                  <c:v>1730.99</c:v>
                </c:pt>
                <c:pt idx="325">
                  <c:v>1736.31</c:v>
                </c:pt>
                <c:pt idx="326">
                  <c:v>1741.6399999999999</c:v>
                </c:pt>
                <c:pt idx="327">
                  <c:v>1746.97</c:v>
                </c:pt>
                <c:pt idx="328">
                  <c:v>1752.29</c:v>
                </c:pt>
                <c:pt idx="329">
                  <c:v>1757.62</c:v>
                </c:pt>
                <c:pt idx="330">
                  <c:v>1762.94</c:v>
                </c:pt>
                <c:pt idx="331">
                  <c:v>1768.27</c:v>
                </c:pt>
                <c:pt idx="332">
                  <c:v>1773.6</c:v>
                </c:pt>
                <c:pt idx="333">
                  <c:v>1778.92</c:v>
                </c:pt>
                <c:pt idx="334">
                  <c:v>1784.25</c:v>
                </c:pt>
                <c:pt idx="335">
                  <c:v>1789.57</c:v>
                </c:pt>
                <c:pt idx="336">
                  <c:v>1794.9</c:v>
                </c:pt>
                <c:pt idx="337">
                  <c:v>1800.23</c:v>
                </c:pt>
                <c:pt idx="338">
                  <c:v>1805.55</c:v>
                </c:pt>
                <c:pt idx="339">
                  <c:v>1810.8799999999999</c:v>
                </c:pt>
                <c:pt idx="340">
                  <c:v>1816.21</c:v>
                </c:pt>
                <c:pt idx="341">
                  <c:v>1821.53</c:v>
                </c:pt>
                <c:pt idx="342">
                  <c:v>1826.86</c:v>
                </c:pt>
                <c:pt idx="343">
                  <c:v>1832.1799999999998</c:v>
                </c:pt>
                <c:pt idx="344">
                  <c:v>1837.51</c:v>
                </c:pt>
                <c:pt idx="345">
                  <c:v>1842.84</c:v>
                </c:pt>
                <c:pt idx="346">
                  <c:v>1848.1599999999999</c:v>
                </c:pt>
                <c:pt idx="347">
                  <c:v>1853.49</c:v>
                </c:pt>
                <c:pt idx="348">
                  <c:v>1858.81</c:v>
                </c:pt>
                <c:pt idx="349">
                  <c:v>1864.1399999999999</c:v>
                </c:pt>
                <c:pt idx="350">
                  <c:v>1869.47</c:v>
                </c:pt>
                <c:pt idx="351">
                  <c:v>1874.79</c:v>
                </c:pt>
                <c:pt idx="352">
                  <c:v>1880.12</c:v>
                </c:pt>
                <c:pt idx="353">
                  <c:v>1885.44</c:v>
                </c:pt>
                <c:pt idx="354">
                  <c:v>1890.77</c:v>
                </c:pt>
                <c:pt idx="355">
                  <c:v>1896.1</c:v>
                </c:pt>
                <c:pt idx="356">
                  <c:v>1901.42</c:v>
                </c:pt>
                <c:pt idx="357">
                  <c:v>1906.75</c:v>
                </c:pt>
                <c:pt idx="358">
                  <c:v>1912.08</c:v>
                </c:pt>
                <c:pt idx="359">
                  <c:v>1917.4</c:v>
                </c:pt>
                <c:pt idx="360">
                  <c:v>1922.73</c:v>
                </c:pt>
                <c:pt idx="361">
                  <c:v>1928.05</c:v>
                </c:pt>
                <c:pt idx="362">
                  <c:v>1933.3799999999999</c:v>
                </c:pt>
                <c:pt idx="363">
                  <c:v>1938.71</c:v>
                </c:pt>
                <c:pt idx="364">
                  <c:v>1944.03</c:v>
                </c:pt>
                <c:pt idx="365">
                  <c:v>1949.36</c:v>
                </c:pt>
                <c:pt idx="366">
                  <c:v>1954.6799999999998</c:v>
                </c:pt>
                <c:pt idx="367">
                  <c:v>1960.01</c:v>
                </c:pt>
                <c:pt idx="368">
                  <c:v>1965.34</c:v>
                </c:pt>
                <c:pt idx="369">
                  <c:v>1970.6599999999999</c:v>
                </c:pt>
                <c:pt idx="370">
                  <c:v>1975.99</c:v>
                </c:pt>
                <c:pt idx="371">
                  <c:v>1981.31</c:v>
                </c:pt>
                <c:pt idx="372">
                  <c:v>1986.6399999999999</c:v>
                </c:pt>
                <c:pt idx="373">
                  <c:v>1991.97</c:v>
                </c:pt>
                <c:pt idx="374">
                  <c:v>1997.29</c:v>
                </c:pt>
                <c:pt idx="375">
                  <c:v>2002.62</c:v>
                </c:pt>
                <c:pt idx="376">
                  <c:v>2007.95</c:v>
                </c:pt>
                <c:pt idx="377">
                  <c:v>2013.27</c:v>
                </c:pt>
                <c:pt idx="378">
                  <c:v>2018.6</c:v>
                </c:pt>
                <c:pt idx="379">
                  <c:v>2023.92</c:v>
                </c:pt>
                <c:pt idx="380">
                  <c:v>2029.25</c:v>
                </c:pt>
                <c:pt idx="381">
                  <c:v>2034.58</c:v>
                </c:pt>
                <c:pt idx="382">
                  <c:v>2039.9</c:v>
                </c:pt>
                <c:pt idx="383">
                  <c:v>2045.23</c:v>
                </c:pt>
                <c:pt idx="384">
                  <c:v>2050.5500000000002</c:v>
                </c:pt>
                <c:pt idx="385">
                  <c:v>2055.88</c:v>
                </c:pt>
                <c:pt idx="386">
                  <c:v>2061.21</c:v>
                </c:pt>
                <c:pt idx="387">
                  <c:v>2066.5300000000002</c:v>
                </c:pt>
                <c:pt idx="388">
                  <c:v>2071.86</c:v>
                </c:pt>
                <c:pt idx="389">
                  <c:v>2077.19</c:v>
                </c:pt>
                <c:pt idx="390">
                  <c:v>2082.5100000000002</c:v>
                </c:pt>
                <c:pt idx="391">
                  <c:v>2087.84</c:v>
                </c:pt>
                <c:pt idx="392">
                  <c:v>2093.16</c:v>
                </c:pt>
                <c:pt idx="393">
                  <c:v>2098.4899999999998</c:v>
                </c:pt>
                <c:pt idx="394">
                  <c:v>2103.8200000000002</c:v>
                </c:pt>
                <c:pt idx="395">
                  <c:v>2109.14</c:v>
                </c:pt>
                <c:pt idx="396">
                  <c:v>2114.4699999999998</c:v>
                </c:pt>
                <c:pt idx="397">
                  <c:v>2119.79</c:v>
                </c:pt>
                <c:pt idx="398">
                  <c:v>2125.12</c:v>
                </c:pt>
                <c:pt idx="399">
                  <c:v>2130.4499999999998</c:v>
                </c:pt>
                <c:pt idx="400">
                  <c:v>2135.77</c:v>
                </c:pt>
                <c:pt idx="401">
                  <c:v>2141.1</c:v>
                </c:pt>
                <c:pt idx="402">
                  <c:v>2146.42</c:v>
                </c:pt>
                <c:pt idx="403">
                  <c:v>2151.75</c:v>
                </c:pt>
                <c:pt idx="404">
                  <c:v>2157.08</c:v>
                </c:pt>
                <c:pt idx="405">
                  <c:v>2162.4</c:v>
                </c:pt>
                <c:pt idx="406">
                  <c:v>2167.73</c:v>
                </c:pt>
                <c:pt idx="407">
                  <c:v>2173.06</c:v>
                </c:pt>
                <c:pt idx="408">
                  <c:v>2178.38</c:v>
                </c:pt>
                <c:pt idx="409">
                  <c:v>2183.71</c:v>
                </c:pt>
                <c:pt idx="410">
                  <c:v>2189.0300000000002</c:v>
                </c:pt>
                <c:pt idx="411">
                  <c:v>2194.36</c:v>
                </c:pt>
                <c:pt idx="412">
                  <c:v>2199.69</c:v>
                </c:pt>
                <c:pt idx="413">
                  <c:v>2205.0100000000002</c:v>
                </c:pt>
                <c:pt idx="414">
                  <c:v>2210.34</c:v>
                </c:pt>
                <c:pt idx="415">
                  <c:v>2215.66</c:v>
                </c:pt>
                <c:pt idx="416">
                  <c:v>2220.9899999999998</c:v>
                </c:pt>
                <c:pt idx="417">
                  <c:v>2226.3200000000002</c:v>
                </c:pt>
                <c:pt idx="418">
                  <c:v>2231.64</c:v>
                </c:pt>
                <c:pt idx="419">
                  <c:v>2236.9699999999998</c:v>
                </c:pt>
                <c:pt idx="420">
                  <c:v>2242.29</c:v>
                </c:pt>
                <c:pt idx="421">
                  <c:v>2247.62</c:v>
                </c:pt>
                <c:pt idx="422">
                  <c:v>2252.9499999999998</c:v>
                </c:pt>
                <c:pt idx="423">
                  <c:v>2258.27</c:v>
                </c:pt>
                <c:pt idx="424">
                  <c:v>2263.6</c:v>
                </c:pt>
                <c:pt idx="425">
                  <c:v>2268.9299999999998</c:v>
                </c:pt>
                <c:pt idx="426">
                  <c:v>2274.25</c:v>
                </c:pt>
                <c:pt idx="427">
                  <c:v>2279.58</c:v>
                </c:pt>
                <c:pt idx="428">
                  <c:v>2284.9</c:v>
                </c:pt>
                <c:pt idx="429">
                  <c:v>2290.23</c:v>
                </c:pt>
                <c:pt idx="430">
                  <c:v>2295.56</c:v>
                </c:pt>
                <c:pt idx="431">
                  <c:v>2300.88</c:v>
                </c:pt>
                <c:pt idx="432">
                  <c:v>2306.21</c:v>
                </c:pt>
                <c:pt idx="433">
                  <c:v>2311.5300000000002</c:v>
                </c:pt>
                <c:pt idx="434">
                  <c:v>2316.86</c:v>
                </c:pt>
                <c:pt idx="435">
                  <c:v>2322.19</c:v>
                </c:pt>
                <c:pt idx="436">
                  <c:v>2327.5100000000002</c:v>
                </c:pt>
                <c:pt idx="437">
                  <c:v>2332.84</c:v>
                </c:pt>
                <c:pt idx="438">
                  <c:v>2338.16</c:v>
                </c:pt>
                <c:pt idx="439">
                  <c:v>2343.4899999999998</c:v>
                </c:pt>
                <c:pt idx="440">
                  <c:v>2348.8200000000002</c:v>
                </c:pt>
                <c:pt idx="441">
                  <c:v>2354.14</c:v>
                </c:pt>
                <c:pt idx="442">
                  <c:v>2359.4699999999998</c:v>
                </c:pt>
                <c:pt idx="443">
                  <c:v>2364.8000000000002</c:v>
                </c:pt>
                <c:pt idx="444">
                  <c:v>2370.12</c:v>
                </c:pt>
                <c:pt idx="445">
                  <c:v>2375.4499999999998</c:v>
                </c:pt>
                <c:pt idx="446">
                  <c:v>2380.77</c:v>
                </c:pt>
                <c:pt idx="447">
                  <c:v>2386.1</c:v>
                </c:pt>
                <c:pt idx="448">
                  <c:v>2391.4299999999998</c:v>
                </c:pt>
                <c:pt idx="449">
                  <c:v>2396.75</c:v>
                </c:pt>
                <c:pt idx="450">
                  <c:v>2402.08</c:v>
                </c:pt>
                <c:pt idx="451">
                  <c:v>2407.4</c:v>
                </c:pt>
                <c:pt idx="452">
                  <c:v>2412.73</c:v>
                </c:pt>
                <c:pt idx="453">
                  <c:v>2418.06</c:v>
                </c:pt>
                <c:pt idx="454">
                  <c:v>2423.38</c:v>
                </c:pt>
                <c:pt idx="455">
                  <c:v>2428.71</c:v>
                </c:pt>
                <c:pt idx="456">
                  <c:v>2434.0300000000002</c:v>
                </c:pt>
                <c:pt idx="457">
                  <c:v>2439.36</c:v>
                </c:pt>
                <c:pt idx="458">
                  <c:v>2444.69</c:v>
                </c:pt>
                <c:pt idx="459">
                  <c:v>2450.0100000000002</c:v>
                </c:pt>
                <c:pt idx="460">
                  <c:v>2455.34</c:v>
                </c:pt>
                <c:pt idx="461">
                  <c:v>2460.67</c:v>
                </c:pt>
                <c:pt idx="462">
                  <c:v>2465.9899999999998</c:v>
                </c:pt>
                <c:pt idx="463">
                  <c:v>2471.3200000000002</c:v>
                </c:pt>
                <c:pt idx="464">
                  <c:v>2476.64</c:v>
                </c:pt>
                <c:pt idx="465">
                  <c:v>2481.9699999999998</c:v>
                </c:pt>
                <c:pt idx="466">
                  <c:v>2487.3000000000002</c:v>
                </c:pt>
                <c:pt idx="467">
                  <c:v>2492.62</c:v>
                </c:pt>
                <c:pt idx="468">
                  <c:v>2497.9499999999998</c:v>
                </c:pt>
                <c:pt idx="469">
                  <c:v>2503.27</c:v>
                </c:pt>
                <c:pt idx="470">
                  <c:v>2508.6</c:v>
                </c:pt>
                <c:pt idx="471">
                  <c:v>2513.9299999999998</c:v>
                </c:pt>
                <c:pt idx="472">
                  <c:v>2519.25</c:v>
                </c:pt>
                <c:pt idx="473">
                  <c:v>2524.58</c:v>
                </c:pt>
                <c:pt idx="474">
                  <c:v>2529.9</c:v>
                </c:pt>
                <c:pt idx="475">
                  <c:v>2535.23</c:v>
                </c:pt>
                <c:pt idx="476">
                  <c:v>2540.56</c:v>
                </c:pt>
                <c:pt idx="477">
                  <c:v>2545.88</c:v>
                </c:pt>
                <c:pt idx="478">
                  <c:v>2551.21</c:v>
                </c:pt>
                <c:pt idx="479">
                  <c:v>2556.54</c:v>
                </c:pt>
                <c:pt idx="480">
                  <c:v>2561.86</c:v>
                </c:pt>
                <c:pt idx="481">
                  <c:v>2567.19</c:v>
                </c:pt>
                <c:pt idx="482">
                  <c:v>2572.5100000000002</c:v>
                </c:pt>
                <c:pt idx="483">
                  <c:v>2577.84</c:v>
                </c:pt>
                <c:pt idx="484">
                  <c:v>2583.17</c:v>
                </c:pt>
                <c:pt idx="485">
                  <c:v>2588.4899999999998</c:v>
                </c:pt>
                <c:pt idx="486">
                  <c:v>2593.8200000000002</c:v>
                </c:pt>
                <c:pt idx="487">
                  <c:v>2599.14</c:v>
                </c:pt>
                <c:pt idx="488">
                  <c:v>2604.4699999999998</c:v>
                </c:pt>
                <c:pt idx="489">
                  <c:v>2609.8000000000002</c:v>
                </c:pt>
                <c:pt idx="490">
                  <c:v>2615.12</c:v>
                </c:pt>
                <c:pt idx="491">
                  <c:v>2620.4499999999998</c:v>
                </c:pt>
                <c:pt idx="492">
                  <c:v>2625.77</c:v>
                </c:pt>
                <c:pt idx="493">
                  <c:v>2631.1</c:v>
                </c:pt>
                <c:pt idx="494">
                  <c:v>2636.4300000000012</c:v>
                </c:pt>
                <c:pt idx="495">
                  <c:v>2641.75</c:v>
                </c:pt>
                <c:pt idx="496">
                  <c:v>2647.08</c:v>
                </c:pt>
                <c:pt idx="497">
                  <c:v>2652.4100000000012</c:v>
                </c:pt>
                <c:pt idx="498">
                  <c:v>2657.73</c:v>
                </c:pt>
                <c:pt idx="499">
                  <c:v>2663.06</c:v>
                </c:pt>
                <c:pt idx="500">
                  <c:v>2668.38</c:v>
                </c:pt>
                <c:pt idx="501">
                  <c:v>2673.71</c:v>
                </c:pt>
                <c:pt idx="502">
                  <c:v>2679.04</c:v>
                </c:pt>
                <c:pt idx="503">
                  <c:v>2684.36</c:v>
                </c:pt>
                <c:pt idx="504">
                  <c:v>2689.69</c:v>
                </c:pt>
                <c:pt idx="505">
                  <c:v>2695.01</c:v>
                </c:pt>
                <c:pt idx="506">
                  <c:v>2700.34</c:v>
                </c:pt>
                <c:pt idx="507">
                  <c:v>2705.67</c:v>
                </c:pt>
                <c:pt idx="508">
                  <c:v>2710.9900000000002</c:v>
                </c:pt>
                <c:pt idx="509">
                  <c:v>2716.32</c:v>
                </c:pt>
                <c:pt idx="510">
                  <c:v>2721.64</c:v>
                </c:pt>
                <c:pt idx="511">
                  <c:v>2726.9700000000012</c:v>
                </c:pt>
                <c:pt idx="512">
                  <c:v>2732.3</c:v>
                </c:pt>
                <c:pt idx="513">
                  <c:v>2737.62</c:v>
                </c:pt>
                <c:pt idx="514">
                  <c:v>2742.9500000000012</c:v>
                </c:pt>
                <c:pt idx="515">
                  <c:v>2748.2799999999997</c:v>
                </c:pt>
                <c:pt idx="516">
                  <c:v>2753.6</c:v>
                </c:pt>
                <c:pt idx="517">
                  <c:v>2758.9300000000012</c:v>
                </c:pt>
                <c:pt idx="518">
                  <c:v>2764.25</c:v>
                </c:pt>
                <c:pt idx="519">
                  <c:v>2769.58</c:v>
                </c:pt>
                <c:pt idx="520">
                  <c:v>2774.9100000000012</c:v>
                </c:pt>
                <c:pt idx="521">
                  <c:v>2780.23</c:v>
                </c:pt>
                <c:pt idx="522">
                  <c:v>2785.56</c:v>
                </c:pt>
                <c:pt idx="523">
                  <c:v>2790.88</c:v>
                </c:pt>
                <c:pt idx="524">
                  <c:v>2796.21</c:v>
                </c:pt>
                <c:pt idx="525">
                  <c:v>2801.54</c:v>
                </c:pt>
                <c:pt idx="526">
                  <c:v>2806.86</c:v>
                </c:pt>
                <c:pt idx="527">
                  <c:v>2812.19</c:v>
                </c:pt>
                <c:pt idx="528">
                  <c:v>2817.52</c:v>
                </c:pt>
                <c:pt idx="529">
                  <c:v>2822.84</c:v>
                </c:pt>
                <c:pt idx="530">
                  <c:v>2828.17</c:v>
                </c:pt>
                <c:pt idx="531">
                  <c:v>2833.4900000000002</c:v>
                </c:pt>
                <c:pt idx="532">
                  <c:v>2838.82</c:v>
                </c:pt>
                <c:pt idx="533">
                  <c:v>2844.15</c:v>
                </c:pt>
                <c:pt idx="534">
                  <c:v>2849.4700000000012</c:v>
                </c:pt>
                <c:pt idx="535">
                  <c:v>2854.8</c:v>
                </c:pt>
                <c:pt idx="536">
                  <c:v>2860.12</c:v>
                </c:pt>
                <c:pt idx="537">
                  <c:v>2865.4500000000012</c:v>
                </c:pt>
                <c:pt idx="538">
                  <c:v>2870.7799999999997</c:v>
                </c:pt>
                <c:pt idx="539">
                  <c:v>2876.1</c:v>
                </c:pt>
                <c:pt idx="540">
                  <c:v>2881.4300000000012</c:v>
                </c:pt>
                <c:pt idx="541">
                  <c:v>2886.75</c:v>
                </c:pt>
                <c:pt idx="542">
                  <c:v>2892.08</c:v>
                </c:pt>
                <c:pt idx="543">
                  <c:v>2897.4100000000012</c:v>
                </c:pt>
                <c:pt idx="544">
                  <c:v>2902.73</c:v>
                </c:pt>
                <c:pt idx="545">
                  <c:v>2908.06</c:v>
                </c:pt>
                <c:pt idx="546">
                  <c:v>2913.3900000000012</c:v>
                </c:pt>
                <c:pt idx="547">
                  <c:v>2918.71</c:v>
                </c:pt>
                <c:pt idx="548">
                  <c:v>2924.04</c:v>
                </c:pt>
                <c:pt idx="549">
                  <c:v>2929.36</c:v>
                </c:pt>
                <c:pt idx="550">
                  <c:v>2934.69</c:v>
                </c:pt>
                <c:pt idx="551">
                  <c:v>2940.02</c:v>
                </c:pt>
                <c:pt idx="552">
                  <c:v>2945.34</c:v>
                </c:pt>
                <c:pt idx="553">
                  <c:v>2950.67</c:v>
                </c:pt>
                <c:pt idx="554">
                  <c:v>2955.9900000000002</c:v>
                </c:pt>
                <c:pt idx="555">
                  <c:v>2961.32</c:v>
                </c:pt>
                <c:pt idx="556">
                  <c:v>2966.65</c:v>
                </c:pt>
                <c:pt idx="557">
                  <c:v>2971.9700000000012</c:v>
                </c:pt>
                <c:pt idx="558">
                  <c:v>2977.3</c:v>
                </c:pt>
                <c:pt idx="559">
                  <c:v>2982.62</c:v>
                </c:pt>
                <c:pt idx="560">
                  <c:v>2987.9500000000012</c:v>
                </c:pt>
                <c:pt idx="561">
                  <c:v>2993.2799999999997</c:v>
                </c:pt>
                <c:pt idx="562">
                  <c:v>2998.6</c:v>
                </c:pt>
                <c:pt idx="563">
                  <c:v>3003.9300000000012</c:v>
                </c:pt>
                <c:pt idx="564">
                  <c:v>3009.2599999999998</c:v>
                </c:pt>
                <c:pt idx="565">
                  <c:v>3014.58</c:v>
                </c:pt>
                <c:pt idx="566">
                  <c:v>3019.9100000000012</c:v>
                </c:pt>
                <c:pt idx="567">
                  <c:v>3025.23</c:v>
                </c:pt>
                <c:pt idx="568">
                  <c:v>3030.56</c:v>
                </c:pt>
                <c:pt idx="569">
                  <c:v>3035.8900000000012</c:v>
                </c:pt>
                <c:pt idx="570">
                  <c:v>3041.21</c:v>
                </c:pt>
                <c:pt idx="571">
                  <c:v>3046.54</c:v>
                </c:pt>
                <c:pt idx="572">
                  <c:v>3051.86</c:v>
                </c:pt>
                <c:pt idx="573">
                  <c:v>3057.19</c:v>
                </c:pt>
                <c:pt idx="574">
                  <c:v>3062.52</c:v>
                </c:pt>
                <c:pt idx="575">
                  <c:v>3067.84</c:v>
                </c:pt>
                <c:pt idx="576">
                  <c:v>3073.17</c:v>
                </c:pt>
                <c:pt idx="577">
                  <c:v>3078.4900000000002</c:v>
                </c:pt>
                <c:pt idx="578">
                  <c:v>3083.82</c:v>
                </c:pt>
                <c:pt idx="579">
                  <c:v>3089.15</c:v>
                </c:pt>
                <c:pt idx="580">
                  <c:v>3094.4700000000012</c:v>
                </c:pt>
                <c:pt idx="581">
                  <c:v>3099.8</c:v>
                </c:pt>
                <c:pt idx="582">
                  <c:v>3105.13</c:v>
                </c:pt>
                <c:pt idx="583">
                  <c:v>3110.4500000000012</c:v>
                </c:pt>
                <c:pt idx="584">
                  <c:v>3115.7799999999997</c:v>
                </c:pt>
                <c:pt idx="585">
                  <c:v>3121.1</c:v>
                </c:pt>
                <c:pt idx="586">
                  <c:v>3126.4300000000012</c:v>
                </c:pt>
                <c:pt idx="587">
                  <c:v>3131.7599999999998</c:v>
                </c:pt>
                <c:pt idx="588">
                  <c:v>3137.08</c:v>
                </c:pt>
                <c:pt idx="589">
                  <c:v>3142.4100000000012</c:v>
                </c:pt>
                <c:pt idx="590">
                  <c:v>3147.73</c:v>
                </c:pt>
                <c:pt idx="591">
                  <c:v>3153.06</c:v>
                </c:pt>
                <c:pt idx="592">
                  <c:v>3158.3900000000012</c:v>
                </c:pt>
                <c:pt idx="593">
                  <c:v>3163.71</c:v>
                </c:pt>
                <c:pt idx="594">
                  <c:v>3169.04</c:v>
                </c:pt>
                <c:pt idx="595">
                  <c:v>3174.36</c:v>
                </c:pt>
                <c:pt idx="596">
                  <c:v>3179.69</c:v>
                </c:pt>
                <c:pt idx="597">
                  <c:v>3185.02</c:v>
                </c:pt>
                <c:pt idx="598">
                  <c:v>3190.34</c:v>
                </c:pt>
                <c:pt idx="599">
                  <c:v>3195.67</c:v>
                </c:pt>
                <c:pt idx="600">
                  <c:v>3201</c:v>
                </c:pt>
                <c:pt idx="601">
                  <c:v>3206.32</c:v>
                </c:pt>
                <c:pt idx="602">
                  <c:v>3211.65</c:v>
                </c:pt>
                <c:pt idx="603">
                  <c:v>3216.9700000000012</c:v>
                </c:pt>
                <c:pt idx="604">
                  <c:v>3222.3</c:v>
                </c:pt>
                <c:pt idx="605">
                  <c:v>3227.63</c:v>
                </c:pt>
                <c:pt idx="606">
                  <c:v>3232.9500000000012</c:v>
                </c:pt>
                <c:pt idx="607">
                  <c:v>3238.2799999999997</c:v>
                </c:pt>
                <c:pt idx="608">
                  <c:v>3243.6</c:v>
                </c:pt>
                <c:pt idx="609">
                  <c:v>3248.9300000000012</c:v>
                </c:pt>
                <c:pt idx="610">
                  <c:v>3254.2599999999998</c:v>
                </c:pt>
                <c:pt idx="611">
                  <c:v>3259.58</c:v>
                </c:pt>
                <c:pt idx="612">
                  <c:v>3264.9100000000012</c:v>
                </c:pt>
                <c:pt idx="613">
                  <c:v>3270.23</c:v>
                </c:pt>
                <c:pt idx="614">
                  <c:v>3275.56</c:v>
                </c:pt>
                <c:pt idx="615">
                  <c:v>3280.8900000000012</c:v>
                </c:pt>
                <c:pt idx="616">
                  <c:v>3286.21</c:v>
                </c:pt>
                <c:pt idx="617">
                  <c:v>3291.54</c:v>
                </c:pt>
                <c:pt idx="618">
                  <c:v>3296.8700000000022</c:v>
                </c:pt>
                <c:pt idx="619">
                  <c:v>3302.19</c:v>
                </c:pt>
                <c:pt idx="620">
                  <c:v>3307.52</c:v>
                </c:pt>
                <c:pt idx="621">
                  <c:v>3312.84</c:v>
                </c:pt>
                <c:pt idx="622">
                  <c:v>3318.17</c:v>
                </c:pt>
                <c:pt idx="623">
                  <c:v>3323.5</c:v>
                </c:pt>
                <c:pt idx="624">
                  <c:v>3328.82</c:v>
                </c:pt>
                <c:pt idx="625">
                  <c:v>3334.15</c:v>
                </c:pt>
                <c:pt idx="626">
                  <c:v>3339.4700000000012</c:v>
                </c:pt>
                <c:pt idx="627">
                  <c:v>3344.8</c:v>
                </c:pt>
                <c:pt idx="628">
                  <c:v>3350.13</c:v>
                </c:pt>
                <c:pt idx="629">
                  <c:v>3355.4500000000012</c:v>
                </c:pt>
                <c:pt idx="630">
                  <c:v>3360.7799999999997</c:v>
                </c:pt>
                <c:pt idx="631">
                  <c:v>3366.1</c:v>
                </c:pt>
                <c:pt idx="632">
                  <c:v>3371.4300000000012</c:v>
                </c:pt>
                <c:pt idx="633">
                  <c:v>3376.7599999999998</c:v>
                </c:pt>
                <c:pt idx="634">
                  <c:v>3382.08</c:v>
                </c:pt>
                <c:pt idx="635">
                  <c:v>3387.4100000000012</c:v>
                </c:pt>
                <c:pt idx="636">
                  <c:v>3392.74</c:v>
                </c:pt>
                <c:pt idx="637">
                  <c:v>3398.06</c:v>
                </c:pt>
                <c:pt idx="638">
                  <c:v>3403.3900000000012</c:v>
                </c:pt>
                <c:pt idx="639">
                  <c:v>3408.71</c:v>
                </c:pt>
                <c:pt idx="640">
                  <c:v>3414.04</c:v>
                </c:pt>
                <c:pt idx="641">
                  <c:v>3419.3700000000022</c:v>
                </c:pt>
                <c:pt idx="642">
                  <c:v>3424.69</c:v>
                </c:pt>
                <c:pt idx="643">
                  <c:v>3430.02</c:v>
                </c:pt>
                <c:pt idx="644">
                  <c:v>3435.34</c:v>
                </c:pt>
                <c:pt idx="645">
                  <c:v>3440.67</c:v>
                </c:pt>
                <c:pt idx="646">
                  <c:v>3446</c:v>
                </c:pt>
                <c:pt idx="647">
                  <c:v>3451.32</c:v>
                </c:pt>
                <c:pt idx="648">
                  <c:v>3456.65</c:v>
                </c:pt>
                <c:pt idx="649">
                  <c:v>3461.98</c:v>
                </c:pt>
                <c:pt idx="650">
                  <c:v>3467.3</c:v>
                </c:pt>
                <c:pt idx="651">
                  <c:v>3472.63</c:v>
                </c:pt>
                <c:pt idx="652">
                  <c:v>3477.9500000000012</c:v>
                </c:pt>
                <c:pt idx="653">
                  <c:v>3483.2799999999997</c:v>
                </c:pt>
                <c:pt idx="654">
                  <c:v>3488.61</c:v>
                </c:pt>
                <c:pt idx="655">
                  <c:v>3493.9300000000012</c:v>
                </c:pt>
                <c:pt idx="656">
                  <c:v>3499.2599999999998</c:v>
                </c:pt>
                <c:pt idx="657">
                  <c:v>3504.58</c:v>
                </c:pt>
                <c:pt idx="658">
                  <c:v>3509.9100000000012</c:v>
                </c:pt>
                <c:pt idx="659">
                  <c:v>3515.24</c:v>
                </c:pt>
                <c:pt idx="660">
                  <c:v>3520.56</c:v>
                </c:pt>
                <c:pt idx="661">
                  <c:v>3525.8900000000012</c:v>
                </c:pt>
                <c:pt idx="662">
                  <c:v>3531.21</c:v>
                </c:pt>
                <c:pt idx="663">
                  <c:v>3536.54</c:v>
                </c:pt>
                <c:pt idx="664">
                  <c:v>3541.8700000000022</c:v>
                </c:pt>
                <c:pt idx="665">
                  <c:v>3547.19</c:v>
                </c:pt>
                <c:pt idx="666">
                  <c:v>3552.52</c:v>
                </c:pt>
                <c:pt idx="667">
                  <c:v>3557.8500000000022</c:v>
                </c:pt>
                <c:pt idx="668">
                  <c:v>3563.17</c:v>
                </c:pt>
                <c:pt idx="669">
                  <c:v>3568.5</c:v>
                </c:pt>
                <c:pt idx="670">
                  <c:v>3573.82</c:v>
                </c:pt>
                <c:pt idx="671">
                  <c:v>3579.15</c:v>
                </c:pt>
                <c:pt idx="672">
                  <c:v>3584.48</c:v>
                </c:pt>
                <c:pt idx="673">
                  <c:v>3589.8</c:v>
                </c:pt>
                <c:pt idx="674">
                  <c:v>3595.13</c:v>
                </c:pt>
                <c:pt idx="675">
                  <c:v>3600.4500000000012</c:v>
                </c:pt>
                <c:pt idx="676">
                  <c:v>3605.7799999999997</c:v>
                </c:pt>
                <c:pt idx="677">
                  <c:v>3611.11</c:v>
                </c:pt>
                <c:pt idx="678">
                  <c:v>3616.4300000000012</c:v>
                </c:pt>
                <c:pt idx="679">
                  <c:v>3621.7599999999998</c:v>
                </c:pt>
                <c:pt idx="680">
                  <c:v>3627.08</c:v>
                </c:pt>
                <c:pt idx="681">
                  <c:v>3632.4100000000012</c:v>
                </c:pt>
                <c:pt idx="682">
                  <c:v>3637.74</c:v>
                </c:pt>
                <c:pt idx="683">
                  <c:v>3643.06</c:v>
                </c:pt>
                <c:pt idx="684">
                  <c:v>3648.3900000000012</c:v>
                </c:pt>
                <c:pt idx="685">
                  <c:v>3653.72</c:v>
                </c:pt>
                <c:pt idx="686">
                  <c:v>3659.04</c:v>
                </c:pt>
                <c:pt idx="687">
                  <c:v>3664.3700000000022</c:v>
                </c:pt>
                <c:pt idx="688">
                  <c:v>3669.69</c:v>
                </c:pt>
                <c:pt idx="689">
                  <c:v>3675.02</c:v>
                </c:pt>
                <c:pt idx="690">
                  <c:v>3680.3500000000022</c:v>
                </c:pt>
                <c:pt idx="691">
                  <c:v>3685.67</c:v>
                </c:pt>
                <c:pt idx="692">
                  <c:v>3691</c:v>
                </c:pt>
                <c:pt idx="693">
                  <c:v>3696.32</c:v>
                </c:pt>
                <c:pt idx="694">
                  <c:v>3701.65</c:v>
                </c:pt>
                <c:pt idx="695">
                  <c:v>3706.98</c:v>
                </c:pt>
                <c:pt idx="696">
                  <c:v>3712.3</c:v>
                </c:pt>
                <c:pt idx="697">
                  <c:v>3717.63</c:v>
                </c:pt>
                <c:pt idx="698">
                  <c:v>3722.9500000000012</c:v>
                </c:pt>
                <c:pt idx="699">
                  <c:v>3728.2799999999997</c:v>
                </c:pt>
                <c:pt idx="700">
                  <c:v>3733.61</c:v>
                </c:pt>
                <c:pt idx="701">
                  <c:v>3738.9300000000012</c:v>
                </c:pt>
                <c:pt idx="702">
                  <c:v>3744.2599999999998</c:v>
                </c:pt>
                <c:pt idx="703">
                  <c:v>3749.59</c:v>
                </c:pt>
                <c:pt idx="704">
                  <c:v>3754.9100000000012</c:v>
                </c:pt>
                <c:pt idx="705">
                  <c:v>3760.24</c:v>
                </c:pt>
                <c:pt idx="706">
                  <c:v>3765.56</c:v>
                </c:pt>
                <c:pt idx="707">
                  <c:v>3770.8900000000012</c:v>
                </c:pt>
                <c:pt idx="708">
                  <c:v>3776.22</c:v>
                </c:pt>
                <c:pt idx="709">
                  <c:v>3781.54</c:v>
                </c:pt>
                <c:pt idx="710">
                  <c:v>3786.8700000000022</c:v>
                </c:pt>
                <c:pt idx="711">
                  <c:v>3792.19</c:v>
                </c:pt>
                <c:pt idx="712">
                  <c:v>3797.52</c:v>
                </c:pt>
                <c:pt idx="713">
                  <c:v>3802.8500000000022</c:v>
                </c:pt>
                <c:pt idx="714">
                  <c:v>3808.17</c:v>
                </c:pt>
                <c:pt idx="715">
                  <c:v>3813.5</c:v>
                </c:pt>
                <c:pt idx="716">
                  <c:v>3818.82</c:v>
                </c:pt>
                <c:pt idx="717">
                  <c:v>3824.15</c:v>
                </c:pt>
                <c:pt idx="718">
                  <c:v>3829.48</c:v>
                </c:pt>
                <c:pt idx="719">
                  <c:v>3834.8</c:v>
                </c:pt>
                <c:pt idx="720">
                  <c:v>3840.13</c:v>
                </c:pt>
                <c:pt idx="721">
                  <c:v>3845.46</c:v>
                </c:pt>
                <c:pt idx="722">
                  <c:v>3850.7799999999997</c:v>
                </c:pt>
                <c:pt idx="723">
                  <c:v>3856.11</c:v>
                </c:pt>
                <c:pt idx="724">
                  <c:v>3861.4300000000012</c:v>
                </c:pt>
                <c:pt idx="725">
                  <c:v>3866.7599999999998</c:v>
                </c:pt>
                <c:pt idx="726">
                  <c:v>3872.09</c:v>
                </c:pt>
                <c:pt idx="727">
                  <c:v>3877.4100000000012</c:v>
                </c:pt>
                <c:pt idx="728">
                  <c:v>3882.74</c:v>
                </c:pt>
                <c:pt idx="729">
                  <c:v>3888.06</c:v>
                </c:pt>
                <c:pt idx="730">
                  <c:v>3893.3900000000012</c:v>
                </c:pt>
                <c:pt idx="731">
                  <c:v>3898.72</c:v>
                </c:pt>
                <c:pt idx="732">
                  <c:v>3904.04</c:v>
                </c:pt>
                <c:pt idx="733">
                  <c:v>3909.3700000000022</c:v>
                </c:pt>
                <c:pt idx="734">
                  <c:v>3914.69</c:v>
                </c:pt>
                <c:pt idx="735">
                  <c:v>3920.02</c:v>
                </c:pt>
                <c:pt idx="736">
                  <c:v>3925.3500000000022</c:v>
                </c:pt>
                <c:pt idx="737">
                  <c:v>3930.67</c:v>
                </c:pt>
                <c:pt idx="738">
                  <c:v>3936</c:v>
                </c:pt>
                <c:pt idx="739">
                  <c:v>3941.3300000000022</c:v>
                </c:pt>
                <c:pt idx="740">
                  <c:v>3946.65</c:v>
                </c:pt>
                <c:pt idx="741">
                  <c:v>3951.98</c:v>
                </c:pt>
                <c:pt idx="742">
                  <c:v>3957.3</c:v>
                </c:pt>
                <c:pt idx="743">
                  <c:v>3962.63</c:v>
                </c:pt>
                <c:pt idx="744">
                  <c:v>3967.96</c:v>
                </c:pt>
                <c:pt idx="745">
                  <c:v>3973.2799999999997</c:v>
                </c:pt>
                <c:pt idx="746">
                  <c:v>3978.61</c:v>
                </c:pt>
                <c:pt idx="747">
                  <c:v>3983.9300000000012</c:v>
                </c:pt>
                <c:pt idx="748">
                  <c:v>3989.2599999999998</c:v>
                </c:pt>
                <c:pt idx="749">
                  <c:v>3994.59</c:v>
                </c:pt>
                <c:pt idx="750">
                  <c:v>3999.9100000000012</c:v>
                </c:pt>
                <c:pt idx="751">
                  <c:v>4005.24</c:v>
                </c:pt>
                <c:pt idx="752">
                  <c:v>4010.56</c:v>
                </c:pt>
                <c:pt idx="753">
                  <c:v>4015.8900000000012</c:v>
                </c:pt>
                <c:pt idx="754">
                  <c:v>4021.22</c:v>
                </c:pt>
                <c:pt idx="755">
                  <c:v>4026.54</c:v>
                </c:pt>
                <c:pt idx="756">
                  <c:v>4031.8700000000022</c:v>
                </c:pt>
                <c:pt idx="757">
                  <c:v>4037.2</c:v>
                </c:pt>
                <c:pt idx="758">
                  <c:v>4042.52</c:v>
                </c:pt>
                <c:pt idx="759">
                  <c:v>4047.8500000000022</c:v>
                </c:pt>
                <c:pt idx="760">
                  <c:v>4053.17</c:v>
                </c:pt>
                <c:pt idx="761">
                  <c:v>4058.5</c:v>
                </c:pt>
                <c:pt idx="762">
                  <c:v>4063.8300000000022</c:v>
                </c:pt>
                <c:pt idx="763">
                  <c:v>4069.15</c:v>
                </c:pt>
                <c:pt idx="764">
                  <c:v>4074.48</c:v>
                </c:pt>
                <c:pt idx="765">
                  <c:v>4079.8</c:v>
                </c:pt>
                <c:pt idx="766">
                  <c:v>4085.13</c:v>
                </c:pt>
                <c:pt idx="767">
                  <c:v>4090.46</c:v>
                </c:pt>
                <c:pt idx="768">
                  <c:v>4095.7799999999997</c:v>
                </c:pt>
                <c:pt idx="769">
                  <c:v>4101.1100000000024</c:v>
                </c:pt>
                <c:pt idx="770">
                  <c:v>4106.4299999999994</c:v>
                </c:pt>
                <c:pt idx="771">
                  <c:v>4111.76</c:v>
                </c:pt>
                <c:pt idx="772">
                  <c:v>4117.09</c:v>
                </c:pt>
                <c:pt idx="773">
                  <c:v>4122.41</c:v>
                </c:pt>
                <c:pt idx="774">
                  <c:v>4127.74</c:v>
                </c:pt>
                <c:pt idx="775">
                  <c:v>4133.07</c:v>
                </c:pt>
                <c:pt idx="776">
                  <c:v>4138.3900000000003</c:v>
                </c:pt>
                <c:pt idx="777">
                  <c:v>4143.72</c:v>
                </c:pt>
                <c:pt idx="778">
                  <c:v>4149.04</c:v>
                </c:pt>
                <c:pt idx="779">
                  <c:v>4154.37</c:v>
                </c:pt>
              </c:numCache>
            </c:numRef>
          </c:xVal>
          <c:yVal>
            <c:numRef>
              <c:f>'2006-07 - YOUNG'!$T$2:$T$781</c:f>
              <c:numCache>
                <c:formatCode>General</c:formatCode>
                <c:ptCount val="780"/>
                <c:pt idx="0">
                  <c:v>4.0999999999999996</c:v>
                </c:pt>
                <c:pt idx="1">
                  <c:v>9.4600000000000026</c:v>
                </c:pt>
                <c:pt idx="2">
                  <c:v>13.32</c:v>
                </c:pt>
                <c:pt idx="3">
                  <c:v>17.73</c:v>
                </c:pt>
                <c:pt idx="4">
                  <c:v>18.89</c:v>
                </c:pt>
                <c:pt idx="5">
                  <c:v>21.610000000000031</c:v>
                </c:pt>
                <c:pt idx="6">
                  <c:v>26.37</c:v>
                </c:pt>
                <c:pt idx="7">
                  <c:v>27.82</c:v>
                </c:pt>
                <c:pt idx="8">
                  <c:v>29.29</c:v>
                </c:pt>
                <c:pt idx="9">
                  <c:v>31.58</c:v>
                </c:pt>
                <c:pt idx="10">
                  <c:v>34.06</c:v>
                </c:pt>
                <c:pt idx="11">
                  <c:v>34.14</c:v>
                </c:pt>
                <c:pt idx="12">
                  <c:v>34.36</c:v>
                </c:pt>
                <c:pt idx="13">
                  <c:v>34.809999999999995</c:v>
                </c:pt>
                <c:pt idx="14">
                  <c:v>35.630000000000003</c:v>
                </c:pt>
                <c:pt idx="15">
                  <c:v>37.590000000000003</c:v>
                </c:pt>
                <c:pt idx="16">
                  <c:v>37.58</c:v>
                </c:pt>
                <c:pt idx="17">
                  <c:v>38.43</c:v>
                </c:pt>
                <c:pt idx="18">
                  <c:v>38.809999999999995</c:v>
                </c:pt>
                <c:pt idx="19">
                  <c:v>39.480000000000004</c:v>
                </c:pt>
                <c:pt idx="20">
                  <c:v>39.04</c:v>
                </c:pt>
                <c:pt idx="21">
                  <c:v>40.309999999999995</c:v>
                </c:pt>
                <c:pt idx="22">
                  <c:v>40.480000000000004</c:v>
                </c:pt>
                <c:pt idx="23">
                  <c:v>40.61</c:v>
                </c:pt>
                <c:pt idx="24">
                  <c:v>40.33</c:v>
                </c:pt>
                <c:pt idx="25">
                  <c:v>39.75</c:v>
                </c:pt>
                <c:pt idx="26">
                  <c:v>40.25</c:v>
                </c:pt>
                <c:pt idx="27">
                  <c:v>41.68</c:v>
                </c:pt>
                <c:pt idx="28">
                  <c:v>42.120000000000012</c:v>
                </c:pt>
                <c:pt idx="29">
                  <c:v>42.879999999999995</c:v>
                </c:pt>
                <c:pt idx="30">
                  <c:v>42.720000000000013</c:v>
                </c:pt>
                <c:pt idx="31">
                  <c:v>44.53</c:v>
                </c:pt>
                <c:pt idx="32">
                  <c:v>45.1</c:v>
                </c:pt>
                <c:pt idx="33">
                  <c:v>46.3</c:v>
                </c:pt>
                <c:pt idx="34">
                  <c:v>46.379999999999995</c:v>
                </c:pt>
                <c:pt idx="35">
                  <c:v>47.28</c:v>
                </c:pt>
                <c:pt idx="36">
                  <c:v>48.44</c:v>
                </c:pt>
                <c:pt idx="37">
                  <c:v>48.01</c:v>
                </c:pt>
                <c:pt idx="38">
                  <c:v>50.02</c:v>
                </c:pt>
                <c:pt idx="39">
                  <c:v>49</c:v>
                </c:pt>
                <c:pt idx="40">
                  <c:v>49.690000000000012</c:v>
                </c:pt>
                <c:pt idx="41">
                  <c:v>50</c:v>
                </c:pt>
                <c:pt idx="42">
                  <c:v>49.339999999999996</c:v>
                </c:pt>
                <c:pt idx="43">
                  <c:v>49.849999999999994</c:v>
                </c:pt>
                <c:pt idx="44">
                  <c:v>50.06</c:v>
                </c:pt>
                <c:pt idx="45">
                  <c:v>51.01</c:v>
                </c:pt>
                <c:pt idx="46">
                  <c:v>50.86</c:v>
                </c:pt>
                <c:pt idx="47">
                  <c:v>52.41</c:v>
                </c:pt>
                <c:pt idx="48">
                  <c:v>52.339999999999996</c:v>
                </c:pt>
                <c:pt idx="49">
                  <c:v>52.309999999999995</c:v>
                </c:pt>
                <c:pt idx="50">
                  <c:v>52.21</c:v>
                </c:pt>
                <c:pt idx="51">
                  <c:v>51.849999999999994</c:v>
                </c:pt>
                <c:pt idx="52">
                  <c:v>52.3</c:v>
                </c:pt>
                <c:pt idx="53">
                  <c:v>53.190000000000012</c:v>
                </c:pt>
                <c:pt idx="54">
                  <c:v>53.379999999999995</c:v>
                </c:pt>
                <c:pt idx="55">
                  <c:v>54.77</c:v>
                </c:pt>
                <c:pt idx="56">
                  <c:v>55.14</c:v>
                </c:pt>
                <c:pt idx="57">
                  <c:v>56.720000000000013</c:v>
                </c:pt>
                <c:pt idx="58">
                  <c:v>57.28</c:v>
                </c:pt>
                <c:pt idx="59">
                  <c:v>57.06</c:v>
                </c:pt>
                <c:pt idx="60">
                  <c:v>57.05</c:v>
                </c:pt>
                <c:pt idx="61">
                  <c:v>56.42</c:v>
                </c:pt>
                <c:pt idx="62">
                  <c:v>56.68</c:v>
                </c:pt>
                <c:pt idx="63">
                  <c:v>55.849999999999994</c:v>
                </c:pt>
                <c:pt idx="64">
                  <c:v>56.63</c:v>
                </c:pt>
                <c:pt idx="65">
                  <c:v>56.93</c:v>
                </c:pt>
                <c:pt idx="66">
                  <c:v>57.25</c:v>
                </c:pt>
                <c:pt idx="67">
                  <c:v>57.55</c:v>
                </c:pt>
                <c:pt idx="68">
                  <c:v>58.790000000000013</c:v>
                </c:pt>
                <c:pt idx="69">
                  <c:v>59.4</c:v>
                </c:pt>
                <c:pt idx="70">
                  <c:v>59.39</c:v>
                </c:pt>
                <c:pt idx="71">
                  <c:v>60</c:v>
                </c:pt>
                <c:pt idx="72">
                  <c:v>59.58</c:v>
                </c:pt>
                <c:pt idx="73">
                  <c:v>59.04</c:v>
                </c:pt>
                <c:pt idx="74">
                  <c:v>58.8</c:v>
                </c:pt>
                <c:pt idx="75">
                  <c:v>60.46</c:v>
                </c:pt>
                <c:pt idx="76">
                  <c:v>59.92</c:v>
                </c:pt>
                <c:pt idx="77">
                  <c:v>60.01</c:v>
                </c:pt>
                <c:pt idx="78">
                  <c:v>60.08</c:v>
                </c:pt>
                <c:pt idx="79">
                  <c:v>60.98</c:v>
                </c:pt>
                <c:pt idx="80">
                  <c:v>60.61</c:v>
                </c:pt>
                <c:pt idx="81">
                  <c:v>61.230000000000011</c:v>
                </c:pt>
                <c:pt idx="82">
                  <c:v>61.379999999999995</c:v>
                </c:pt>
                <c:pt idx="83">
                  <c:v>60.290000000000013</c:v>
                </c:pt>
                <c:pt idx="84">
                  <c:v>60.15</c:v>
                </c:pt>
                <c:pt idx="85">
                  <c:v>61.53</c:v>
                </c:pt>
                <c:pt idx="86">
                  <c:v>62.160000000000011</c:v>
                </c:pt>
                <c:pt idx="87">
                  <c:v>62.32</c:v>
                </c:pt>
                <c:pt idx="88">
                  <c:v>61.839999999999996</c:v>
                </c:pt>
                <c:pt idx="89">
                  <c:v>62.32</c:v>
                </c:pt>
                <c:pt idx="90">
                  <c:v>62.99</c:v>
                </c:pt>
                <c:pt idx="91">
                  <c:v>62.949999999999996</c:v>
                </c:pt>
                <c:pt idx="92">
                  <c:v>63.75</c:v>
                </c:pt>
                <c:pt idx="93">
                  <c:v>63.790000000000013</c:v>
                </c:pt>
                <c:pt idx="94">
                  <c:v>63.54</c:v>
                </c:pt>
                <c:pt idx="95">
                  <c:v>64.2</c:v>
                </c:pt>
                <c:pt idx="96">
                  <c:v>64.069999999999993</c:v>
                </c:pt>
                <c:pt idx="97">
                  <c:v>64.010000000000005</c:v>
                </c:pt>
                <c:pt idx="98">
                  <c:v>64.13</c:v>
                </c:pt>
                <c:pt idx="99">
                  <c:v>64.31</c:v>
                </c:pt>
                <c:pt idx="100">
                  <c:v>64.75</c:v>
                </c:pt>
                <c:pt idx="101">
                  <c:v>64.34</c:v>
                </c:pt>
                <c:pt idx="102">
                  <c:v>62.44</c:v>
                </c:pt>
                <c:pt idx="103">
                  <c:v>62.44</c:v>
                </c:pt>
                <c:pt idx="104">
                  <c:v>62.56</c:v>
                </c:pt>
                <c:pt idx="105">
                  <c:v>62.5</c:v>
                </c:pt>
                <c:pt idx="106">
                  <c:v>63.07</c:v>
                </c:pt>
                <c:pt idx="107">
                  <c:v>63.160000000000011</c:v>
                </c:pt>
                <c:pt idx="108">
                  <c:v>62.290000000000013</c:v>
                </c:pt>
                <c:pt idx="109">
                  <c:v>62.790000000000013</c:v>
                </c:pt>
                <c:pt idx="110">
                  <c:v>62.51</c:v>
                </c:pt>
                <c:pt idx="111">
                  <c:v>62.78</c:v>
                </c:pt>
                <c:pt idx="112">
                  <c:v>63.41</c:v>
                </c:pt>
                <c:pt idx="113">
                  <c:v>62.98</c:v>
                </c:pt>
                <c:pt idx="114">
                  <c:v>63.25</c:v>
                </c:pt>
                <c:pt idx="115">
                  <c:v>63.89</c:v>
                </c:pt>
                <c:pt idx="116">
                  <c:v>63.94</c:v>
                </c:pt>
                <c:pt idx="117">
                  <c:v>64.179999999999978</c:v>
                </c:pt>
                <c:pt idx="118">
                  <c:v>63.53</c:v>
                </c:pt>
                <c:pt idx="119">
                  <c:v>64.2</c:v>
                </c:pt>
                <c:pt idx="120">
                  <c:v>63.620000000000012</c:v>
                </c:pt>
                <c:pt idx="121">
                  <c:v>63.7</c:v>
                </c:pt>
                <c:pt idx="122">
                  <c:v>64.08</c:v>
                </c:pt>
                <c:pt idx="123">
                  <c:v>64.16</c:v>
                </c:pt>
                <c:pt idx="124">
                  <c:v>64.86</c:v>
                </c:pt>
                <c:pt idx="125">
                  <c:v>65.260000000000005</c:v>
                </c:pt>
                <c:pt idx="126">
                  <c:v>65.22</c:v>
                </c:pt>
                <c:pt idx="127">
                  <c:v>65.2</c:v>
                </c:pt>
                <c:pt idx="128">
                  <c:v>65.010000000000005</c:v>
                </c:pt>
                <c:pt idx="129">
                  <c:v>65.349999999999994</c:v>
                </c:pt>
                <c:pt idx="130">
                  <c:v>65.709999999999994</c:v>
                </c:pt>
                <c:pt idx="131">
                  <c:v>66.169999999999987</c:v>
                </c:pt>
                <c:pt idx="132">
                  <c:v>66.56</c:v>
                </c:pt>
                <c:pt idx="133">
                  <c:v>66.540000000000006</c:v>
                </c:pt>
                <c:pt idx="134">
                  <c:v>66.649999999999991</c:v>
                </c:pt>
                <c:pt idx="135">
                  <c:v>65.48</c:v>
                </c:pt>
                <c:pt idx="136">
                  <c:v>66.56</c:v>
                </c:pt>
                <c:pt idx="137">
                  <c:v>66.649999999999991</c:v>
                </c:pt>
                <c:pt idx="138">
                  <c:v>67.09</c:v>
                </c:pt>
                <c:pt idx="139">
                  <c:v>68.09</c:v>
                </c:pt>
                <c:pt idx="140">
                  <c:v>68.47</c:v>
                </c:pt>
                <c:pt idx="141">
                  <c:v>68.349999999999994</c:v>
                </c:pt>
                <c:pt idx="142">
                  <c:v>68.72</c:v>
                </c:pt>
                <c:pt idx="143">
                  <c:v>68.42</c:v>
                </c:pt>
                <c:pt idx="144">
                  <c:v>68.81</c:v>
                </c:pt>
                <c:pt idx="145">
                  <c:v>66.89</c:v>
                </c:pt>
                <c:pt idx="146">
                  <c:v>67.179999999999978</c:v>
                </c:pt>
                <c:pt idx="147">
                  <c:v>67.400000000000006</c:v>
                </c:pt>
                <c:pt idx="148">
                  <c:v>67.56</c:v>
                </c:pt>
                <c:pt idx="149">
                  <c:v>67.3</c:v>
                </c:pt>
                <c:pt idx="150">
                  <c:v>66.410000000000025</c:v>
                </c:pt>
                <c:pt idx="151">
                  <c:v>67.11999999999999</c:v>
                </c:pt>
                <c:pt idx="152">
                  <c:v>67.06</c:v>
                </c:pt>
                <c:pt idx="153">
                  <c:v>67.040000000000006</c:v>
                </c:pt>
                <c:pt idx="154">
                  <c:v>67.910000000000025</c:v>
                </c:pt>
                <c:pt idx="155">
                  <c:v>68.040000000000006</c:v>
                </c:pt>
                <c:pt idx="156">
                  <c:v>68.040000000000006</c:v>
                </c:pt>
                <c:pt idx="157">
                  <c:v>67.89</c:v>
                </c:pt>
                <c:pt idx="158">
                  <c:v>68.040000000000006</c:v>
                </c:pt>
                <c:pt idx="159">
                  <c:v>68.7</c:v>
                </c:pt>
                <c:pt idx="160">
                  <c:v>67.790000000000006</c:v>
                </c:pt>
                <c:pt idx="161">
                  <c:v>67.66</c:v>
                </c:pt>
                <c:pt idx="162">
                  <c:v>67.86</c:v>
                </c:pt>
                <c:pt idx="163">
                  <c:v>68.11</c:v>
                </c:pt>
                <c:pt idx="164">
                  <c:v>68.31</c:v>
                </c:pt>
                <c:pt idx="165">
                  <c:v>69</c:v>
                </c:pt>
                <c:pt idx="166">
                  <c:v>69.849999999999994</c:v>
                </c:pt>
                <c:pt idx="167">
                  <c:v>70.2</c:v>
                </c:pt>
                <c:pt idx="168">
                  <c:v>70.510000000000005</c:v>
                </c:pt>
                <c:pt idx="169">
                  <c:v>70.010000000000005</c:v>
                </c:pt>
                <c:pt idx="170">
                  <c:v>70.39</c:v>
                </c:pt>
                <c:pt idx="171">
                  <c:v>70.75</c:v>
                </c:pt>
                <c:pt idx="172">
                  <c:v>70.75</c:v>
                </c:pt>
                <c:pt idx="173">
                  <c:v>70.510000000000005</c:v>
                </c:pt>
                <c:pt idx="174">
                  <c:v>70.649999999999991</c:v>
                </c:pt>
                <c:pt idx="175">
                  <c:v>70.790000000000006</c:v>
                </c:pt>
                <c:pt idx="176">
                  <c:v>71.25</c:v>
                </c:pt>
                <c:pt idx="177">
                  <c:v>71.430000000000007</c:v>
                </c:pt>
                <c:pt idx="178">
                  <c:v>70.989999999999995</c:v>
                </c:pt>
                <c:pt idx="179">
                  <c:v>71.52</c:v>
                </c:pt>
                <c:pt idx="180">
                  <c:v>71.510000000000005</c:v>
                </c:pt>
                <c:pt idx="181">
                  <c:v>71.73</c:v>
                </c:pt>
                <c:pt idx="182">
                  <c:v>71.89</c:v>
                </c:pt>
                <c:pt idx="183">
                  <c:v>71.34</c:v>
                </c:pt>
                <c:pt idx="184">
                  <c:v>71.540000000000006</c:v>
                </c:pt>
                <c:pt idx="185">
                  <c:v>71.59</c:v>
                </c:pt>
                <c:pt idx="186">
                  <c:v>71.959999999999994</c:v>
                </c:pt>
                <c:pt idx="187">
                  <c:v>71.900000000000006</c:v>
                </c:pt>
                <c:pt idx="188">
                  <c:v>71.940000000000026</c:v>
                </c:pt>
                <c:pt idx="189">
                  <c:v>72.430000000000007</c:v>
                </c:pt>
                <c:pt idx="190">
                  <c:v>72.5</c:v>
                </c:pt>
                <c:pt idx="191">
                  <c:v>73.13</c:v>
                </c:pt>
                <c:pt idx="192">
                  <c:v>72.989999999999995</c:v>
                </c:pt>
                <c:pt idx="193">
                  <c:v>73.36999999999999</c:v>
                </c:pt>
                <c:pt idx="194">
                  <c:v>73.959999999999994</c:v>
                </c:pt>
                <c:pt idx="195">
                  <c:v>74.31</c:v>
                </c:pt>
                <c:pt idx="196">
                  <c:v>74.52</c:v>
                </c:pt>
                <c:pt idx="197">
                  <c:v>74.83</c:v>
                </c:pt>
                <c:pt idx="198">
                  <c:v>74.940000000000026</c:v>
                </c:pt>
                <c:pt idx="199">
                  <c:v>74.209999999999994</c:v>
                </c:pt>
                <c:pt idx="200">
                  <c:v>72.930000000000007</c:v>
                </c:pt>
                <c:pt idx="201">
                  <c:v>73.11999999999999</c:v>
                </c:pt>
                <c:pt idx="202">
                  <c:v>72.64</c:v>
                </c:pt>
                <c:pt idx="203">
                  <c:v>72.78</c:v>
                </c:pt>
                <c:pt idx="204">
                  <c:v>73.06</c:v>
                </c:pt>
                <c:pt idx="205">
                  <c:v>72.77</c:v>
                </c:pt>
                <c:pt idx="206">
                  <c:v>73.16</c:v>
                </c:pt>
                <c:pt idx="207">
                  <c:v>73.48</c:v>
                </c:pt>
                <c:pt idx="208">
                  <c:v>73.55</c:v>
                </c:pt>
                <c:pt idx="209">
                  <c:v>73.78</c:v>
                </c:pt>
                <c:pt idx="210">
                  <c:v>73.75</c:v>
                </c:pt>
                <c:pt idx="211">
                  <c:v>73.58</c:v>
                </c:pt>
                <c:pt idx="212">
                  <c:v>73.649999999999991</c:v>
                </c:pt>
                <c:pt idx="213">
                  <c:v>74.06</c:v>
                </c:pt>
                <c:pt idx="214">
                  <c:v>73.92</c:v>
                </c:pt>
                <c:pt idx="215">
                  <c:v>73.760000000000005</c:v>
                </c:pt>
                <c:pt idx="216">
                  <c:v>73.410000000000025</c:v>
                </c:pt>
                <c:pt idx="217">
                  <c:v>73.34</c:v>
                </c:pt>
                <c:pt idx="218">
                  <c:v>73.14</c:v>
                </c:pt>
                <c:pt idx="219">
                  <c:v>73.209999999999994</c:v>
                </c:pt>
                <c:pt idx="220">
                  <c:v>73.55</c:v>
                </c:pt>
                <c:pt idx="221">
                  <c:v>73.61999999999999</c:v>
                </c:pt>
                <c:pt idx="222">
                  <c:v>73.48</c:v>
                </c:pt>
                <c:pt idx="223">
                  <c:v>73.169999999999987</c:v>
                </c:pt>
                <c:pt idx="224">
                  <c:v>73.010000000000005</c:v>
                </c:pt>
                <c:pt idx="225">
                  <c:v>73.11999999999999</c:v>
                </c:pt>
                <c:pt idx="226">
                  <c:v>72.86999999999999</c:v>
                </c:pt>
                <c:pt idx="227">
                  <c:v>73.09</c:v>
                </c:pt>
                <c:pt idx="228">
                  <c:v>73.069999999999993</c:v>
                </c:pt>
                <c:pt idx="229">
                  <c:v>73.069999999999993</c:v>
                </c:pt>
                <c:pt idx="230">
                  <c:v>73.06</c:v>
                </c:pt>
                <c:pt idx="231">
                  <c:v>73.47</c:v>
                </c:pt>
                <c:pt idx="232">
                  <c:v>73.22</c:v>
                </c:pt>
                <c:pt idx="233">
                  <c:v>73.34</c:v>
                </c:pt>
                <c:pt idx="234">
                  <c:v>73.19</c:v>
                </c:pt>
                <c:pt idx="235">
                  <c:v>73.28</c:v>
                </c:pt>
                <c:pt idx="236">
                  <c:v>73.42</c:v>
                </c:pt>
                <c:pt idx="237">
                  <c:v>73.55</c:v>
                </c:pt>
                <c:pt idx="238">
                  <c:v>73.849999999999994</c:v>
                </c:pt>
                <c:pt idx="239">
                  <c:v>73.5</c:v>
                </c:pt>
                <c:pt idx="240">
                  <c:v>73.84</c:v>
                </c:pt>
                <c:pt idx="241">
                  <c:v>74</c:v>
                </c:pt>
                <c:pt idx="242">
                  <c:v>73.849999999999994</c:v>
                </c:pt>
                <c:pt idx="243">
                  <c:v>73.77</c:v>
                </c:pt>
                <c:pt idx="244">
                  <c:v>74.06</c:v>
                </c:pt>
                <c:pt idx="245">
                  <c:v>74.34</c:v>
                </c:pt>
                <c:pt idx="246">
                  <c:v>74.11999999999999</c:v>
                </c:pt>
                <c:pt idx="247">
                  <c:v>74.36999999999999</c:v>
                </c:pt>
                <c:pt idx="248">
                  <c:v>74.58</c:v>
                </c:pt>
                <c:pt idx="249">
                  <c:v>74.3</c:v>
                </c:pt>
                <c:pt idx="250">
                  <c:v>74.16</c:v>
                </c:pt>
                <c:pt idx="251">
                  <c:v>74.2</c:v>
                </c:pt>
                <c:pt idx="252">
                  <c:v>74.25</c:v>
                </c:pt>
                <c:pt idx="253">
                  <c:v>74.099999999999994</c:v>
                </c:pt>
                <c:pt idx="254">
                  <c:v>74.56</c:v>
                </c:pt>
                <c:pt idx="255">
                  <c:v>74.510000000000005</c:v>
                </c:pt>
                <c:pt idx="256">
                  <c:v>74.540000000000006</c:v>
                </c:pt>
                <c:pt idx="257">
                  <c:v>74.52</c:v>
                </c:pt>
                <c:pt idx="258">
                  <c:v>74.45</c:v>
                </c:pt>
                <c:pt idx="259">
                  <c:v>74.64</c:v>
                </c:pt>
                <c:pt idx="260">
                  <c:v>74.59</c:v>
                </c:pt>
                <c:pt idx="261">
                  <c:v>74.83</c:v>
                </c:pt>
                <c:pt idx="262">
                  <c:v>74.86999999999999</c:v>
                </c:pt>
                <c:pt idx="263">
                  <c:v>74.98</c:v>
                </c:pt>
                <c:pt idx="264">
                  <c:v>75.11999999999999</c:v>
                </c:pt>
                <c:pt idx="265">
                  <c:v>75.45</c:v>
                </c:pt>
                <c:pt idx="266">
                  <c:v>75.42</c:v>
                </c:pt>
                <c:pt idx="267">
                  <c:v>75.38</c:v>
                </c:pt>
                <c:pt idx="268">
                  <c:v>75.52</c:v>
                </c:pt>
                <c:pt idx="269">
                  <c:v>75.7</c:v>
                </c:pt>
                <c:pt idx="270">
                  <c:v>75.97</c:v>
                </c:pt>
                <c:pt idx="271">
                  <c:v>76.010000000000005</c:v>
                </c:pt>
                <c:pt idx="272">
                  <c:v>75.36</c:v>
                </c:pt>
                <c:pt idx="273">
                  <c:v>75.95</c:v>
                </c:pt>
                <c:pt idx="274">
                  <c:v>76.3</c:v>
                </c:pt>
                <c:pt idx="275">
                  <c:v>76.23</c:v>
                </c:pt>
                <c:pt idx="276">
                  <c:v>76.63</c:v>
                </c:pt>
                <c:pt idx="277">
                  <c:v>77.760000000000005</c:v>
                </c:pt>
                <c:pt idx="278">
                  <c:v>77.900000000000006</c:v>
                </c:pt>
                <c:pt idx="279">
                  <c:v>77.959999999999994</c:v>
                </c:pt>
                <c:pt idx="280">
                  <c:v>78.010000000000005</c:v>
                </c:pt>
                <c:pt idx="281">
                  <c:v>78.5</c:v>
                </c:pt>
                <c:pt idx="282">
                  <c:v>78.540000000000006</c:v>
                </c:pt>
                <c:pt idx="283">
                  <c:v>78.489999999999995</c:v>
                </c:pt>
                <c:pt idx="284">
                  <c:v>78.290000000000006</c:v>
                </c:pt>
                <c:pt idx="285">
                  <c:v>77.92</c:v>
                </c:pt>
                <c:pt idx="286">
                  <c:v>78.09</c:v>
                </c:pt>
                <c:pt idx="287">
                  <c:v>78.179999999999978</c:v>
                </c:pt>
                <c:pt idx="288">
                  <c:v>77.940000000000026</c:v>
                </c:pt>
                <c:pt idx="289">
                  <c:v>77.52</c:v>
                </c:pt>
                <c:pt idx="290">
                  <c:v>77.599999999999994</c:v>
                </c:pt>
                <c:pt idx="291">
                  <c:v>77.42</c:v>
                </c:pt>
                <c:pt idx="292">
                  <c:v>77.569999999999993</c:v>
                </c:pt>
                <c:pt idx="293">
                  <c:v>77.61</c:v>
                </c:pt>
                <c:pt idx="294">
                  <c:v>76.739999999999995</c:v>
                </c:pt>
                <c:pt idx="295">
                  <c:v>76.849999999999994</c:v>
                </c:pt>
                <c:pt idx="296">
                  <c:v>77</c:v>
                </c:pt>
                <c:pt idx="297">
                  <c:v>76.89</c:v>
                </c:pt>
                <c:pt idx="298">
                  <c:v>76.78</c:v>
                </c:pt>
                <c:pt idx="299">
                  <c:v>76.61</c:v>
                </c:pt>
                <c:pt idx="300">
                  <c:v>76.61999999999999</c:v>
                </c:pt>
                <c:pt idx="301">
                  <c:v>76.649999999999991</c:v>
                </c:pt>
                <c:pt idx="302">
                  <c:v>76.7</c:v>
                </c:pt>
                <c:pt idx="303">
                  <c:v>76.56</c:v>
                </c:pt>
                <c:pt idx="304">
                  <c:v>76.669999999999987</c:v>
                </c:pt>
                <c:pt idx="305">
                  <c:v>76.58</c:v>
                </c:pt>
                <c:pt idx="306">
                  <c:v>77.36</c:v>
                </c:pt>
                <c:pt idx="307">
                  <c:v>77.040000000000006</c:v>
                </c:pt>
                <c:pt idx="308">
                  <c:v>77.02</c:v>
                </c:pt>
                <c:pt idx="309">
                  <c:v>77.09</c:v>
                </c:pt>
                <c:pt idx="310">
                  <c:v>77.440000000000026</c:v>
                </c:pt>
                <c:pt idx="311">
                  <c:v>77.53</c:v>
                </c:pt>
                <c:pt idx="312">
                  <c:v>77.679999999999978</c:v>
                </c:pt>
                <c:pt idx="313">
                  <c:v>77.63</c:v>
                </c:pt>
                <c:pt idx="314">
                  <c:v>77.09</c:v>
                </c:pt>
                <c:pt idx="315">
                  <c:v>77.09</c:v>
                </c:pt>
                <c:pt idx="316">
                  <c:v>77.169999999999987</c:v>
                </c:pt>
                <c:pt idx="317">
                  <c:v>76.989999999999995</c:v>
                </c:pt>
                <c:pt idx="318">
                  <c:v>76.989999999999995</c:v>
                </c:pt>
                <c:pt idx="319">
                  <c:v>75.760000000000005</c:v>
                </c:pt>
                <c:pt idx="320">
                  <c:v>75.84</c:v>
                </c:pt>
                <c:pt idx="321">
                  <c:v>75.86999999999999</c:v>
                </c:pt>
                <c:pt idx="322">
                  <c:v>76.23</c:v>
                </c:pt>
                <c:pt idx="323">
                  <c:v>76.11</c:v>
                </c:pt>
                <c:pt idx="324">
                  <c:v>76.400000000000006</c:v>
                </c:pt>
                <c:pt idx="325">
                  <c:v>76.27</c:v>
                </c:pt>
                <c:pt idx="326">
                  <c:v>76.56</c:v>
                </c:pt>
                <c:pt idx="327">
                  <c:v>76.709999999999994</c:v>
                </c:pt>
                <c:pt idx="328">
                  <c:v>76.86</c:v>
                </c:pt>
                <c:pt idx="329">
                  <c:v>76.930000000000007</c:v>
                </c:pt>
                <c:pt idx="330">
                  <c:v>77.459999999999994</c:v>
                </c:pt>
                <c:pt idx="331">
                  <c:v>77.39</c:v>
                </c:pt>
                <c:pt idx="332">
                  <c:v>77.53</c:v>
                </c:pt>
                <c:pt idx="333">
                  <c:v>77.08</c:v>
                </c:pt>
                <c:pt idx="334">
                  <c:v>77.34</c:v>
                </c:pt>
                <c:pt idx="335">
                  <c:v>77.739999999999995</c:v>
                </c:pt>
                <c:pt idx="336">
                  <c:v>77.959999999999994</c:v>
                </c:pt>
                <c:pt idx="337">
                  <c:v>77.75</c:v>
                </c:pt>
                <c:pt idx="338">
                  <c:v>77.59</c:v>
                </c:pt>
                <c:pt idx="339">
                  <c:v>77.7</c:v>
                </c:pt>
                <c:pt idx="340">
                  <c:v>78</c:v>
                </c:pt>
                <c:pt idx="341">
                  <c:v>78.13</c:v>
                </c:pt>
                <c:pt idx="342">
                  <c:v>77.56</c:v>
                </c:pt>
                <c:pt idx="343">
                  <c:v>77.5</c:v>
                </c:pt>
                <c:pt idx="344">
                  <c:v>77.349999999999994</c:v>
                </c:pt>
                <c:pt idx="345">
                  <c:v>77.679999999999978</c:v>
                </c:pt>
                <c:pt idx="346">
                  <c:v>78.179999999999978</c:v>
                </c:pt>
                <c:pt idx="347">
                  <c:v>77.86</c:v>
                </c:pt>
                <c:pt idx="348">
                  <c:v>77.92</c:v>
                </c:pt>
                <c:pt idx="349">
                  <c:v>77.930000000000007</c:v>
                </c:pt>
                <c:pt idx="350">
                  <c:v>78.010000000000005</c:v>
                </c:pt>
                <c:pt idx="351">
                  <c:v>77.98</c:v>
                </c:pt>
                <c:pt idx="352">
                  <c:v>77.83</c:v>
                </c:pt>
                <c:pt idx="353">
                  <c:v>78.11</c:v>
                </c:pt>
                <c:pt idx="354">
                  <c:v>78.169999999999987</c:v>
                </c:pt>
                <c:pt idx="355">
                  <c:v>78.099999999999994</c:v>
                </c:pt>
                <c:pt idx="356">
                  <c:v>78.13</c:v>
                </c:pt>
                <c:pt idx="357">
                  <c:v>78.13</c:v>
                </c:pt>
                <c:pt idx="358">
                  <c:v>78.209999999999994</c:v>
                </c:pt>
                <c:pt idx="359">
                  <c:v>77.930000000000007</c:v>
                </c:pt>
                <c:pt idx="360">
                  <c:v>77.940000000000026</c:v>
                </c:pt>
                <c:pt idx="361">
                  <c:v>77.790000000000006</c:v>
                </c:pt>
                <c:pt idx="362">
                  <c:v>77.69</c:v>
                </c:pt>
                <c:pt idx="363">
                  <c:v>77.599999999999994</c:v>
                </c:pt>
                <c:pt idx="364">
                  <c:v>77.75</c:v>
                </c:pt>
                <c:pt idx="365">
                  <c:v>77.89</c:v>
                </c:pt>
                <c:pt idx="366">
                  <c:v>78.16</c:v>
                </c:pt>
                <c:pt idx="367">
                  <c:v>78.22</c:v>
                </c:pt>
                <c:pt idx="368">
                  <c:v>78.28</c:v>
                </c:pt>
                <c:pt idx="369">
                  <c:v>78.179999999999978</c:v>
                </c:pt>
                <c:pt idx="370">
                  <c:v>78.11999999999999</c:v>
                </c:pt>
                <c:pt idx="371">
                  <c:v>77.58</c:v>
                </c:pt>
                <c:pt idx="372">
                  <c:v>77.649999999999991</c:v>
                </c:pt>
                <c:pt idx="373">
                  <c:v>77.84</c:v>
                </c:pt>
                <c:pt idx="374">
                  <c:v>77.56</c:v>
                </c:pt>
                <c:pt idx="375">
                  <c:v>77.66</c:v>
                </c:pt>
                <c:pt idx="376">
                  <c:v>78.05</c:v>
                </c:pt>
                <c:pt idx="377">
                  <c:v>78.13</c:v>
                </c:pt>
                <c:pt idx="378">
                  <c:v>78.03</c:v>
                </c:pt>
                <c:pt idx="379">
                  <c:v>78.31</c:v>
                </c:pt>
                <c:pt idx="380">
                  <c:v>78.179999999999978</c:v>
                </c:pt>
                <c:pt idx="381">
                  <c:v>78.33</c:v>
                </c:pt>
                <c:pt idx="382">
                  <c:v>78.349999999999994</c:v>
                </c:pt>
                <c:pt idx="383">
                  <c:v>77.81</c:v>
                </c:pt>
                <c:pt idx="384">
                  <c:v>77.38</c:v>
                </c:pt>
                <c:pt idx="385">
                  <c:v>77.45</c:v>
                </c:pt>
                <c:pt idx="386">
                  <c:v>77.760000000000005</c:v>
                </c:pt>
                <c:pt idx="387">
                  <c:v>77.66</c:v>
                </c:pt>
                <c:pt idx="388">
                  <c:v>77.78</c:v>
                </c:pt>
                <c:pt idx="389">
                  <c:v>77.7</c:v>
                </c:pt>
                <c:pt idx="390">
                  <c:v>77.510000000000005</c:v>
                </c:pt>
                <c:pt idx="391">
                  <c:v>77.440000000000026</c:v>
                </c:pt>
                <c:pt idx="392">
                  <c:v>77.39</c:v>
                </c:pt>
                <c:pt idx="393">
                  <c:v>77.33</c:v>
                </c:pt>
                <c:pt idx="394">
                  <c:v>77.38</c:v>
                </c:pt>
                <c:pt idx="395">
                  <c:v>77.400000000000006</c:v>
                </c:pt>
                <c:pt idx="396">
                  <c:v>77.3</c:v>
                </c:pt>
                <c:pt idx="397">
                  <c:v>77.72</c:v>
                </c:pt>
                <c:pt idx="398">
                  <c:v>77.910000000000025</c:v>
                </c:pt>
                <c:pt idx="399">
                  <c:v>77.900000000000006</c:v>
                </c:pt>
                <c:pt idx="400">
                  <c:v>77.959999999999994</c:v>
                </c:pt>
                <c:pt idx="401">
                  <c:v>78.010000000000005</c:v>
                </c:pt>
                <c:pt idx="402">
                  <c:v>78.2</c:v>
                </c:pt>
                <c:pt idx="403">
                  <c:v>78.33</c:v>
                </c:pt>
                <c:pt idx="404">
                  <c:v>78.2</c:v>
                </c:pt>
                <c:pt idx="405">
                  <c:v>78.319999999999993</c:v>
                </c:pt>
                <c:pt idx="406">
                  <c:v>78.440000000000026</c:v>
                </c:pt>
                <c:pt idx="407">
                  <c:v>78.540000000000006</c:v>
                </c:pt>
                <c:pt idx="408">
                  <c:v>78.72</c:v>
                </c:pt>
                <c:pt idx="409">
                  <c:v>78.599999999999994</c:v>
                </c:pt>
                <c:pt idx="410">
                  <c:v>78.58</c:v>
                </c:pt>
                <c:pt idx="411">
                  <c:v>78.679999999999978</c:v>
                </c:pt>
                <c:pt idx="412">
                  <c:v>78.739999999999995</c:v>
                </c:pt>
                <c:pt idx="413">
                  <c:v>79</c:v>
                </c:pt>
                <c:pt idx="414">
                  <c:v>78.89</c:v>
                </c:pt>
                <c:pt idx="415">
                  <c:v>78.7</c:v>
                </c:pt>
                <c:pt idx="416">
                  <c:v>78.95</c:v>
                </c:pt>
                <c:pt idx="417">
                  <c:v>78.92</c:v>
                </c:pt>
                <c:pt idx="418">
                  <c:v>78.88</c:v>
                </c:pt>
                <c:pt idx="419">
                  <c:v>78.849999999999994</c:v>
                </c:pt>
                <c:pt idx="420">
                  <c:v>78.77</c:v>
                </c:pt>
                <c:pt idx="421">
                  <c:v>78.819999999999993</c:v>
                </c:pt>
                <c:pt idx="422">
                  <c:v>78.86999999999999</c:v>
                </c:pt>
                <c:pt idx="423">
                  <c:v>78.930000000000007</c:v>
                </c:pt>
                <c:pt idx="424">
                  <c:v>78.86999999999999</c:v>
                </c:pt>
                <c:pt idx="425">
                  <c:v>79</c:v>
                </c:pt>
                <c:pt idx="426">
                  <c:v>79.010000000000005</c:v>
                </c:pt>
                <c:pt idx="427">
                  <c:v>79.06</c:v>
                </c:pt>
                <c:pt idx="428">
                  <c:v>79.27</c:v>
                </c:pt>
                <c:pt idx="429">
                  <c:v>79.22</c:v>
                </c:pt>
                <c:pt idx="430">
                  <c:v>79.09</c:v>
                </c:pt>
                <c:pt idx="431">
                  <c:v>79.14</c:v>
                </c:pt>
                <c:pt idx="432">
                  <c:v>79.28</c:v>
                </c:pt>
                <c:pt idx="433">
                  <c:v>79.169999999999987</c:v>
                </c:pt>
                <c:pt idx="434">
                  <c:v>79.2</c:v>
                </c:pt>
                <c:pt idx="435">
                  <c:v>79.319999999999993</c:v>
                </c:pt>
                <c:pt idx="436">
                  <c:v>79.31</c:v>
                </c:pt>
                <c:pt idx="437">
                  <c:v>79.209999999999994</c:v>
                </c:pt>
                <c:pt idx="438">
                  <c:v>79.11999999999999</c:v>
                </c:pt>
                <c:pt idx="439">
                  <c:v>79.52</c:v>
                </c:pt>
                <c:pt idx="440">
                  <c:v>79.52</c:v>
                </c:pt>
                <c:pt idx="441">
                  <c:v>79.7</c:v>
                </c:pt>
                <c:pt idx="442">
                  <c:v>79.33</c:v>
                </c:pt>
                <c:pt idx="443">
                  <c:v>79.36999999999999</c:v>
                </c:pt>
                <c:pt idx="444">
                  <c:v>79.849999999999994</c:v>
                </c:pt>
                <c:pt idx="445">
                  <c:v>79.649999999999991</c:v>
                </c:pt>
                <c:pt idx="446">
                  <c:v>79.440000000000026</c:v>
                </c:pt>
                <c:pt idx="447">
                  <c:v>79.42</c:v>
                </c:pt>
                <c:pt idx="448">
                  <c:v>79.45</c:v>
                </c:pt>
                <c:pt idx="449">
                  <c:v>79.739999999999995</c:v>
                </c:pt>
                <c:pt idx="450">
                  <c:v>79.940000000000026</c:v>
                </c:pt>
                <c:pt idx="451">
                  <c:v>79.790000000000006</c:v>
                </c:pt>
                <c:pt idx="452">
                  <c:v>79.64</c:v>
                </c:pt>
                <c:pt idx="453">
                  <c:v>79.599999999999994</c:v>
                </c:pt>
                <c:pt idx="454">
                  <c:v>79.569999999999993</c:v>
                </c:pt>
                <c:pt idx="455">
                  <c:v>79.61</c:v>
                </c:pt>
                <c:pt idx="456">
                  <c:v>79.55</c:v>
                </c:pt>
                <c:pt idx="457">
                  <c:v>79.569999999999993</c:v>
                </c:pt>
                <c:pt idx="458">
                  <c:v>79.64</c:v>
                </c:pt>
                <c:pt idx="459">
                  <c:v>79.760000000000005</c:v>
                </c:pt>
                <c:pt idx="460">
                  <c:v>79.649999999999991</c:v>
                </c:pt>
                <c:pt idx="461">
                  <c:v>79.45</c:v>
                </c:pt>
                <c:pt idx="462">
                  <c:v>79.28</c:v>
                </c:pt>
                <c:pt idx="463">
                  <c:v>79.53</c:v>
                </c:pt>
                <c:pt idx="464">
                  <c:v>79.83</c:v>
                </c:pt>
                <c:pt idx="465">
                  <c:v>80.040000000000006</c:v>
                </c:pt>
                <c:pt idx="466">
                  <c:v>80</c:v>
                </c:pt>
                <c:pt idx="467">
                  <c:v>80</c:v>
                </c:pt>
                <c:pt idx="468">
                  <c:v>79.97</c:v>
                </c:pt>
                <c:pt idx="469">
                  <c:v>79.95</c:v>
                </c:pt>
                <c:pt idx="470">
                  <c:v>79.86999999999999</c:v>
                </c:pt>
                <c:pt idx="471">
                  <c:v>79.95</c:v>
                </c:pt>
                <c:pt idx="472">
                  <c:v>80.040000000000006</c:v>
                </c:pt>
                <c:pt idx="473">
                  <c:v>80.06</c:v>
                </c:pt>
                <c:pt idx="474">
                  <c:v>79.92</c:v>
                </c:pt>
                <c:pt idx="475">
                  <c:v>79.83</c:v>
                </c:pt>
                <c:pt idx="476">
                  <c:v>79.819999999999993</c:v>
                </c:pt>
                <c:pt idx="477">
                  <c:v>79.86</c:v>
                </c:pt>
                <c:pt idx="478">
                  <c:v>80.08</c:v>
                </c:pt>
                <c:pt idx="479">
                  <c:v>80.06</c:v>
                </c:pt>
                <c:pt idx="480">
                  <c:v>80.25</c:v>
                </c:pt>
                <c:pt idx="481">
                  <c:v>80.22</c:v>
                </c:pt>
                <c:pt idx="482">
                  <c:v>80.16</c:v>
                </c:pt>
                <c:pt idx="483">
                  <c:v>80.14</c:v>
                </c:pt>
                <c:pt idx="484">
                  <c:v>80.08</c:v>
                </c:pt>
                <c:pt idx="485">
                  <c:v>80.11</c:v>
                </c:pt>
                <c:pt idx="486">
                  <c:v>80.09</c:v>
                </c:pt>
                <c:pt idx="487">
                  <c:v>80.010000000000005</c:v>
                </c:pt>
                <c:pt idx="488">
                  <c:v>80.239999999999995</c:v>
                </c:pt>
                <c:pt idx="489">
                  <c:v>80.410000000000025</c:v>
                </c:pt>
                <c:pt idx="490">
                  <c:v>80.52</c:v>
                </c:pt>
                <c:pt idx="491">
                  <c:v>80.569999999999993</c:v>
                </c:pt>
                <c:pt idx="492">
                  <c:v>80.59</c:v>
                </c:pt>
                <c:pt idx="493">
                  <c:v>80.55</c:v>
                </c:pt>
                <c:pt idx="494">
                  <c:v>80.5</c:v>
                </c:pt>
                <c:pt idx="495">
                  <c:v>80.569999999999993</c:v>
                </c:pt>
                <c:pt idx="496">
                  <c:v>80.64</c:v>
                </c:pt>
                <c:pt idx="497">
                  <c:v>80.25</c:v>
                </c:pt>
                <c:pt idx="498">
                  <c:v>80.11999999999999</c:v>
                </c:pt>
                <c:pt idx="499">
                  <c:v>80.14</c:v>
                </c:pt>
                <c:pt idx="500">
                  <c:v>79.930000000000007</c:v>
                </c:pt>
                <c:pt idx="501">
                  <c:v>79.849999999999994</c:v>
                </c:pt>
                <c:pt idx="502">
                  <c:v>79.89</c:v>
                </c:pt>
                <c:pt idx="503">
                  <c:v>80.08</c:v>
                </c:pt>
                <c:pt idx="504">
                  <c:v>80.16</c:v>
                </c:pt>
                <c:pt idx="505">
                  <c:v>80.14</c:v>
                </c:pt>
                <c:pt idx="506">
                  <c:v>80.13</c:v>
                </c:pt>
                <c:pt idx="507">
                  <c:v>80.2</c:v>
                </c:pt>
                <c:pt idx="508">
                  <c:v>80.31</c:v>
                </c:pt>
                <c:pt idx="509">
                  <c:v>80.31</c:v>
                </c:pt>
                <c:pt idx="510">
                  <c:v>80.349999999999994</c:v>
                </c:pt>
                <c:pt idx="511">
                  <c:v>80.42</c:v>
                </c:pt>
                <c:pt idx="512">
                  <c:v>80.319999999999993</c:v>
                </c:pt>
                <c:pt idx="513">
                  <c:v>80.31</c:v>
                </c:pt>
                <c:pt idx="514">
                  <c:v>80.36</c:v>
                </c:pt>
                <c:pt idx="515">
                  <c:v>80.349999999999994</c:v>
                </c:pt>
                <c:pt idx="516">
                  <c:v>80.3</c:v>
                </c:pt>
                <c:pt idx="517">
                  <c:v>80.27</c:v>
                </c:pt>
                <c:pt idx="518">
                  <c:v>80.39</c:v>
                </c:pt>
                <c:pt idx="519">
                  <c:v>80.45</c:v>
                </c:pt>
                <c:pt idx="520">
                  <c:v>80.53</c:v>
                </c:pt>
                <c:pt idx="521">
                  <c:v>80.930000000000007</c:v>
                </c:pt>
                <c:pt idx="522">
                  <c:v>80.98</c:v>
                </c:pt>
                <c:pt idx="523">
                  <c:v>81.05</c:v>
                </c:pt>
                <c:pt idx="524">
                  <c:v>81.040000000000006</c:v>
                </c:pt>
                <c:pt idx="525">
                  <c:v>80.75</c:v>
                </c:pt>
                <c:pt idx="526">
                  <c:v>80.8</c:v>
                </c:pt>
                <c:pt idx="527">
                  <c:v>80.930000000000007</c:v>
                </c:pt>
                <c:pt idx="528">
                  <c:v>80.86</c:v>
                </c:pt>
                <c:pt idx="529">
                  <c:v>80.679999999999978</c:v>
                </c:pt>
                <c:pt idx="530">
                  <c:v>80.5</c:v>
                </c:pt>
                <c:pt idx="531">
                  <c:v>80.58</c:v>
                </c:pt>
                <c:pt idx="532">
                  <c:v>80.760000000000005</c:v>
                </c:pt>
                <c:pt idx="533">
                  <c:v>80.760000000000005</c:v>
                </c:pt>
                <c:pt idx="534">
                  <c:v>80.790000000000006</c:v>
                </c:pt>
                <c:pt idx="535">
                  <c:v>80.92</c:v>
                </c:pt>
                <c:pt idx="536">
                  <c:v>80.900000000000006</c:v>
                </c:pt>
                <c:pt idx="537">
                  <c:v>81.03</c:v>
                </c:pt>
                <c:pt idx="538">
                  <c:v>80.959999999999994</c:v>
                </c:pt>
                <c:pt idx="539">
                  <c:v>80.900000000000006</c:v>
                </c:pt>
                <c:pt idx="540">
                  <c:v>80.88</c:v>
                </c:pt>
                <c:pt idx="541">
                  <c:v>80.95</c:v>
                </c:pt>
                <c:pt idx="542">
                  <c:v>80.73</c:v>
                </c:pt>
                <c:pt idx="543">
                  <c:v>80.83</c:v>
                </c:pt>
                <c:pt idx="544">
                  <c:v>80.900000000000006</c:v>
                </c:pt>
                <c:pt idx="545">
                  <c:v>80.77</c:v>
                </c:pt>
                <c:pt idx="546">
                  <c:v>80.8</c:v>
                </c:pt>
                <c:pt idx="547">
                  <c:v>80.86</c:v>
                </c:pt>
                <c:pt idx="548">
                  <c:v>80.81</c:v>
                </c:pt>
                <c:pt idx="549">
                  <c:v>80.81</c:v>
                </c:pt>
                <c:pt idx="550">
                  <c:v>80.61</c:v>
                </c:pt>
                <c:pt idx="551">
                  <c:v>80.5</c:v>
                </c:pt>
                <c:pt idx="552">
                  <c:v>80.66</c:v>
                </c:pt>
                <c:pt idx="553">
                  <c:v>80.78</c:v>
                </c:pt>
                <c:pt idx="554">
                  <c:v>80.89</c:v>
                </c:pt>
                <c:pt idx="555">
                  <c:v>80.97</c:v>
                </c:pt>
                <c:pt idx="556">
                  <c:v>80.910000000000025</c:v>
                </c:pt>
                <c:pt idx="557">
                  <c:v>81.010000000000005</c:v>
                </c:pt>
                <c:pt idx="558">
                  <c:v>80.89</c:v>
                </c:pt>
                <c:pt idx="559">
                  <c:v>80.959999999999994</c:v>
                </c:pt>
                <c:pt idx="560">
                  <c:v>80.77</c:v>
                </c:pt>
                <c:pt idx="561">
                  <c:v>80.83</c:v>
                </c:pt>
                <c:pt idx="562">
                  <c:v>80.81</c:v>
                </c:pt>
                <c:pt idx="563">
                  <c:v>80.89</c:v>
                </c:pt>
                <c:pt idx="564">
                  <c:v>80.790000000000006</c:v>
                </c:pt>
                <c:pt idx="565">
                  <c:v>80.78</c:v>
                </c:pt>
                <c:pt idx="566">
                  <c:v>81.05</c:v>
                </c:pt>
                <c:pt idx="567">
                  <c:v>81.19</c:v>
                </c:pt>
                <c:pt idx="568">
                  <c:v>81.27</c:v>
                </c:pt>
                <c:pt idx="569">
                  <c:v>81.410000000000025</c:v>
                </c:pt>
                <c:pt idx="570">
                  <c:v>81.61999999999999</c:v>
                </c:pt>
                <c:pt idx="571">
                  <c:v>81.61999999999999</c:v>
                </c:pt>
                <c:pt idx="572">
                  <c:v>81.8</c:v>
                </c:pt>
                <c:pt idx="573">
                  <c:v>81.7</c:v>
                </c:pt>
                <c:pt idx="574">
                  <c:v>81.649999999999991</c:v>
                </c:pt>
                <c:pt idx="575">
                  <c:v>81.66</c:v>
                </c:pt>
                <c:pt idx="576">
                  <c:v>81.84</c:v>
                </c:pt>
                <c:pt idx="577">
                  <c:v>81.790000000000006</c:v>
                </c:pt>
                <c:pt idx="578">
                  <c:v>81.900000000000006</c:v>
                </c:pt>
                <c:pt idx="579">
                  <c:v>81.75</c:v>
                </c:pt>
                <c:pt idx="580">
                  <c:v>81.679999999999978</c:v>
                </c:pt>
                <c:pt idx="581">
                  <c:v>81.88</c:v>
                </c:pt>
                <c:pt idx="582">
                  <c:v>81.73</c:v>
                </c:pt>
                <c:pt idx="583">
                  <c:v>81.88</c:v>
                </c:pt>
                <c:pt idx="584">
                  <c:v>81.93</c:v>
                </c:pt>
                <c:pt idx="585">
                  <c:v>81.960000000000022</c:v>
                </c:pt>
                <c:pt idx="586">
                  <c:v>82.07</c:v>
                </c:pt>
                <c:pt idx="587">
                  <c:v>82.740000000000023</c:v>
                </c:pt>
                <c:pt idx="588">
                  <c:v>82.79</c:v>
                </c:pt>
                <c:pt idx="589">
                  <c:v>82.57</c:v>
                </c:pt>
                <c:pt idx="590">
                  <c:v>82.59</c:v>
                </c:pt>
                <c:pt idx="591">
                  <c:v>82.490000000000023</c:v>
                </c:pt>
                <c:pt idx="592">
                  <c:v>81.81</c:v>
                </c:pt>
                <c:pt idx="593">
                  <c:v>81.83</c:v>
                </c:pt>
                <c:pt idx="594">
                  <c:v>81.790000000000006</c:v>
                </c:pt>
                <c:pt idx="595">
                  <c:v>81.760000000000005</c:v>
                </c:pt>
                <c:pt idx="596">
                  <c:v>81.849999999999994</c:v>
                </c:pt>
                <c:pt idx="597">
                  <c:v>81.69</c:v>
                </c:pt>
                <c:pt idx="598">
                  <c:v>81.78</c:v>
                </c:pt>
                <c:pt idx="599">
                  <c:v>81.84</c:v>
                </c:pt>
                <c:pt idx="600">
                  <c:v>82</c:v>
                </c:pt>
                <c:pt idx="601">
                  <c:v>81.88</c:v>
                </c:pt>
                <c:pt idx="602">
                  <c:v>81.97</c:v>
                </c:pt>
                <c:pt idx="603">
                  <c:v>81.78</c:v>
                </c:pt>
                <c:pt idx="604">
                  <c:v>81.790000000000006</c:v>
                </c:pt>
                <c:pt idx="605">
                  <c:v>81.900000000000006</c:v>
                </c:pt>
                <c:pt idx="606">
                  <c:v>81.84</c:v>
                </c:pt>
                <c:pt idx="607">
                  <c:v>81.81</c:v>
                </c:pt>
                <c:pt idx="608">
                  <c:v>81.81</c:v>
                </c:pt>
                <c:pt idx="609">
                  <c:v>81.900000000000006</c:v>
                </c:pt>
                <c:pt idx="610">
                  <c:v>82.25</c:v>
                </c:pt>
                <c:pt idx="611">
                  <c:v>82.34</c:v>
                </c:pt>
                <c:pt idx="612">
                  <c:v>82.32</c:v>
                </c:pt>
                <c:pt idx="613">
                  <c:v>82.33</c:v>
                </c:pt>
                <c:pt idx="614">
                  <c:v>82.39</c:v>
                </c:pt>
                <c:pt idx="615">
                  <c:v>82.42</c:v>
                </c:pt>
                <c:pt idx="616">
                  <c:v>82.460000000000022</c:v>
                </c:pt>
                <c:pt idx="617">
                  <c:v>82.07</c:v>
                </c:pt>
                <c:pt idx="618">
                  <c:v>82.05</c:v>
                </c:pt>
                <c:pt idx="619">
                  <c:v>81.990000000000023</c:v>
                </c:pt>
                <c:pt idx="620">
                  <c:v>82.1</c:v>
                </c:pt>
                <c:pt idx="621">
                  <c:v>82.169999999999987</c:v>
                </c:pt>
                <c:pt idx="622">
                  <c:v>82.240000000000023</c:v>
                </c:pt>
                <c:pt idx="623">
                  <c:v>82.23</c:v>
                </c:pt>
                <c:pt idx="624">
                  <c:v>81.92</c:v>
                </c:pt>
                <c:pt idx="625">
                  <c:v>81.92</c:v>
                </c:pt>
                <c:pt idx="626">
                  <c:v>81.8</c:v>
                </c:pt>
                <c:pt idx="627">
                  <c:v>81.940000000000026</c:v>
                </c:pt>
                <c:pt idx="628">
                  <c:v>81.86</c:v>
                </c:pt>
                <c:pt idx="629">
                  <c:v>81.92</c:v>
                </c:pt>
                <c:pt idx="630">
                  <c:v>82</c:v>
                </c:pt>
                <c:pt idx="631">
                  <c:v>81.940000000000026</c:v>
                </c:pt>
                <c:pt idx="632">
                  <c:v>81.86</c:v>
                </c:pt>
                <c:pt idx="633">
                  <c:v>81.95</c:v>
                </c:pt>
                <c:pt idx="634">
                  <c:v>82.01</c:v>
                </c:pt>
                <c:pt idx="635">
                  <c:v>82.11</c:v>
                </c:pt>
                <c:pt idx="636">
                  <c:v>82.02</c:v>
                </c:pt>
                <c:pt idx="637">
                  <c:v>82.09</c:v>
                </c:pt>
                <c:pt idx="638">
                  <c:v>82.210000000000022</c:v>
                </c:pt>
                <c:pt idx="639">
                  <c:v>82.16</c:v>
                </c:pt>
                <c:pt idx="640">
                  <c:v>82.2</c:v>
                </c:pt>
                <c:pt idx="641">
                  <c:v>82.47</c:v>
                </c:pt>
                <c:pt idx="642">
                  <c:v>82.63</c:v>
                </c:pt>
                <c:pt idx="643">
                  <c:v>82.64</c:v>
                </c:pt>
                <c:pt idx="644">
                  <c:v>82.48</c:v>
                </c:pt>
                <c:pt idx="645">
                  <c:v>82.410000000000025</c:v>
                </c:pt>
                <c:pt idx="646">
                  <c:v>82.410000000000025</c:v>
                </c:pt>
                <c:pt idx="647">
                  <c:v>81.86999999999999</c:v>
                </c:pt>
                <c:pt idx="648">
                  <c:v>81.990000000000023</c:v>
                </c:pt>
                <c:pt idx="649">
                  <c:v>81.910000000000025</c:v>
                </c:pt>
                <c:pt idx="650">
                  <c:v>81.88</c:v>
                </c:pt>
                <c:pt idx="651">
                  <c:v>81.89</c:v>
                </c:pt>
                <c:pt idx="652">
                  <c:v>81.86</c:v>
                </c:pt>
                <c:pt idx="653">
                  <c:v>81.93</c:v>
                </c:pt>
                <c:pt idx="654">
                  <c:v>81.93</c:v>
                </c:pt>
                <c:pt idx="655">
                  <c:v>82.01</c:v>
                </c:pt>
                <c:pt idx="656">
                  <c:v>82.02</c:v>
                </c:pt>
                <c:pt idx="657">
                  <c:v>82.16</c:v>
                </c:pt>
                <c:pt idx="658">
                  <c:v>82.19</c:v>
                </c:pt>
                <c:pt idx="659">
                  <c:v>82.04</c:v>
                </c:pt>
                <c:pt idx="660">
                  <c:v>82.11</c:v>
                </c:pt>
                <c:pt idx="661">
                  <c:v>82.04</c:v>
                </c:pt>
                <c:pt idx="662">
                  <c:v>82.07</c:v>
                </c:pt>
                <c:pt idx="663">
                  <c:v>81.97</c:v>
                </c:pt>
                <c:pt idx="664">
                  <c:v>81.940000000000026</c:v>
                </c:pt>
                <c:pt idx="665">
                  <c:v>81.86</c:v>
                </c:pt>
                <c:pt idx="666">
                  <c:v>81.88</c:v>
                </c:pt>
                <c:pt idx="667">
                  <c:v>81.97</c:v>
                </c:pt>
                <c:pt idx="668">
                  <c:v>82.01</c:v>
                </c:pt>
                <c:pt idx="669">
                  <c:v>81.89</c:v>
                </c:pt>
                <c:pt idx="670">
                  <c:v>81.86</c:v>
                </c:pt>
                <c:pt idx="671">
                  <c:v>81.77</c:v>
                </c:pt>
                <c:pt idx="672">
                  <c:v>81.86</c:v>
                </c:pt>
                <c:pt idx="673">
                  <c:v>81.760000000000005</c:v>
                </c:pt>
                <c:pt idx="674">
                  <c:v>81.760000000000005</c:v>
                </c:pt>
                <c:pt idx="675">
                  <c:v>81.84</c:v>
                </c:pt>
                <c:pt idx="676">
                  <c:v>81.88</c:v>
                </c:pt>
                <c:pt idx="677">
                  <c:v>81.83</c:v>
                </c:pt>
                <c:pt idx="678">
                  <c:v>81.81</c:v>
                </c:pt>
                <c:pt idx="679">
                  <c:v>81.77</c:v>
                </c:pt>
                <c:pt idx="680">
                  <c:v>81.78</c:v>
                </c:pt>
                <c:pt idx="681">
                  <c:v>81.649999999999991</c:v>
                </c:pt>
                <c:pt idx="682">
                  <c:v>81.64</c:v>
                </c:pt>
                <c:pt idx="683">
                  <c:v>81.569999999999993</c:v>
                </c:pt>
                <c:pt idx="684">
                  <c:v>81.64</c:v>
                </c:pt>
                <c:pt idx="685">
                  <c:v>81.7</c:v>
                </c:pt>
                <c:pt idx="686">
                  <c:v>81.679999999999978</c:v>
                </c:pt>
                <c:pt idx="687">
                  <c:v>81.7</c:v>
                </c:pt>
                <c:pt idx="688">
                  <c:v>81.760000000000005</c:v>
                </c:pt>
                <c:pt idx="689">
                  <c:v>81.599999999999994</c:v>
                </c:pt>
                <c:pt idx="690">
                  <c:v>81.489999999999995</c:v>
                </c:pt>
                <c:pt idx="691">
                  <c:v>81.64</c:v>
                </c:pt>
                <c:pt idx="692">
                  <c:v>81.58</c:v>
                </c:pt>
                <c:pt idx="693">
                  <c:v>81.669999999999987</c:v>
                </c:pt>
                <c:pt idx="694">
                  <c:v>81.459999999999994</c:v>
                </c:pt>
                <c:pt idx="695">
                  <c:v>81.510000000000005</c:v>
                </c:pt>
                <c:pt idx="696">
                  <c:v>81.53</c:v>
                </c:pt>
                <c:pt idx="697">
                  <c:v>81.59</c:v>
                </c:pt>
                <c:pt idx="698">
                  <c:v>81.72</c:v>
                </c:pt>
                <c:pt idx="699">
                  <c:v>81.819999999999993</c:v>
                </c:pt>
                <c:pt idx="700">
                  <c:v>81.95</c:v>
                </c:pt>
                <c:pt idx="701">
                  <c:v>81.95</c:v>
                </c:pt>
                <c:pt idx="702">
                  <c:v>82.04</c:v>
                </c:pt>
                <c:pt idx="703">
                  <c:v>81.7</c:v>
                </c:pt>
                <c:pt idx="704">
                  <c:v>81.679999999999978</c:v>
                </c:pt>
                <c:pt idx="705">
                  <c:v>81.78</c:v>
                </c:pt>
                <c:pt idx="706">
                  <c:v>81.649999999999991</c:v>
                </c:pt>
                <c:pt idx="707">
                  <c:v>81.709999999999994</c:v>
                </c:pt>
                <c:pt idx="708">
                  <c:v>81.649999999999991</c:v>
                </c:pt>
                <c:pt idx="709">
                  <c:v>81.599999999999994</c:v>
                </c:pt>
                <c:pt idx="710">
                  <c:v>81.66</c:v>
                </c:pt>
                <c:pt idx="711">
                  <c:v>81.7</c:v>
                </c:pt>
                <c:pt idx="712">
                  <c:v>81.790000000000006</c:v>
                </c:pt>
                <c:pt idx="713">
                  <c:v>81.819999999999993</c:v>
                </c:pt>
                <c:pt idx="714">
                  <c:v>81.63</c:v>
                </c:pt>
                <c:pt idx="715">
                  <c:v>81.45</c:v>
                </c:pt>
                <c:pt idx="716">
                  <c:v>81.430000000000007</c:v>
                </c:pt>
                <c:pt idx="717">
                  <c:v>81.36</c:v>
                </c:pt>
                <c:pt idx="718">
                  <c:v>81.38</c:v>
                </c:pt>
                <c:pt idx="719">
                  <c:v>81.27</c:v>
                </c:pt>
                <c:pt idx="720">
                  <c:v>81.23</c:v>
                </c:pt>
                <c:pt idx="721">
                  <c:v>81.27</c:v>
                </c:pt>
                <c:pt idx="722">
                  <c:v>81.260000000000005</c:v>
                </c:pt>
                <c:pt idx="723">
                  <c:v>81.23</c:v>
                </c:pt>
                <c:pt idx="724">
                  <c:v>81.36</c:v>
                </c:pt>
                <c:pt idx="725">
                  <c:v>81.28</c:v>
                </c:pt>
                <c:pt idx="726">
                  <c:v>81.31</c:v>
                </c:pt>
                <c:pt idx="727">
                  <c:v>81.31</c:v>
                </c:pt>
                <c:pt idx="728">
                  <c:v>81.290000000000006</c:v>
                </c:pt>
                <c:pt idx="729">
                  <c:v>81.209999999999994</c:v>
                </c:pt>
                <c:pt idx="730">
                  <c:v>81.09</c:v>
                </c:pt>
                <c:pt idx="731">
                  <c:v>81.239999999999995</c:v>
                </c:pt>
                <c:pt idx="732">
                  <c:v>81.179999999999978</c:v>
                </c:pt>
                <c:pt idx="733">
                  <c:v>81.239999999999995</c:v>
                </c:pt>
                <c:pt idx="734">
                  <c:v>81.34</c:v>
                </c:pt>
                <c:pt idx="735">
                  <c:v>81.440000000000026</c:v>
                </c:pt>
                <c:pt idx="736">
                  <c:v>81.440000000000026</c:v>
                </c:pt>
                <c:pt idx="737">
                  <c:v>81.440000000000026</c:v>
                </c:pt>
                <c:pt idx="738">
                  <c:v>81.42</c:v>
                </c:pt>
                <c:pt idx="739">
                  <c:v>81.440000000000026</c:v>
                </c:pt>
                <c:pt idx="740">
                  <c:v>81.459999999999994</c:v>
                </c:pt>
                <c:pt idx="741">
                  <c:v>81.39</c:v>
                </c:pt>
                <c:pt idx="742">
                  <c:v>81.47</c:v>
                </c:pt>
                <c:pt idx="743">
                  <c:v>81.410000000000025</c:v>
                </c:pt>
                <c:pt idx="744">
                  <c:v>81.440000000000026</c:v>
                </c:pt>
                <c:pt idx="745">
                  <c:v>81.410000000000025</c:v>
                </c:pt>
                <c:pt idx="746">
                  <c:v>81.36999999999999</c:v>
                </c:pt>
                <c:pt idx="747">
                  <c:v>81.349999999999994</c:v>
                </c:pt>
                <c:pt idx="748">
                  <c:v>81.28</c:v>
                </c:pt>
                <c:pt idx="749">
                  <c:v>81.3</c:v>
                </c:pt>
                <c:pt idx="750">
                  <c:v>81.430000000000007</c:v>
                </c:pt>
                <c:pt idx="751">
                  <c:v>81.48</c:v>
                </c:pt>
                <c:pt idx="752">
                  <c:v>81.5</c:v>
                </c:pt>
                <c:pt idx="753">
                  <c:v>81.56</c:v>
                </c:pt>
                <c:pt idx="754">
                  <c:v>81.59</c:v>
                </c:pt>
                <c:pt idx="755">
                  <c:v>81.63</c:v>
                </c:pt>
                <c:pt idx="756">
                  <c:v>81.64</c:v>
                </c:pt>
                <c:pt idx="757">
                  <c:v>81.73</c:v>
                </c:pt>
                <c:pt idx="758">
                  <c:v>81.75</c:v>
                </c:pt>
                <c:pt idx="759">
                  <c:v>81.77</c:v>
                </c:pt>
                <c:pt idx="760">
                  <c:v>81.679999999999978</c:v>
                </c:pt>
                <c:pt idx="761">
                  <c:v>81.69</c:v>
                </c:pt>
                <c:pt idx="762">
                  <c:v>81.61</c:v>
                </c:pt>
                <c:pt idx="763">
                  <c:v>81.64</c:v>
                </c:pt>
                <c:pt idx="764">
                  <c:v>81.55</c:v>
                </c:pt>
                <c:pt idx="765">
                  <c:v>81.569999999999993</c:v>
                </c:pt>
                <c:pt idx="766">
                  <c:v>81.61</c:v>
                </c:pt>
                <c:pt idx="767">
                  <c:v>81.669999999999987</c:v>
                </c:pt>
                <c:pt idx="768">
                  <c:v>81.709999999999994</c:v>
                </c:pt>
                <c:pt idx="769">
                  <c:v>81.709999999999994</c:v>
                </c:pt>
                <c:pt idx="770">
                  <c:v>81.669999999999987</c:v>
                </c:pt>
                <c:pt idx="771">
                  <c:v>81.5</c:v>
                </c:pt>
                <c:pt idx="772">
                  <c:v>81.63</c:v>
                </c:pt>
                <c:pt idx="773">
                  <c:v>81.709999999999994</c:v>
                </c:pt>
                <c:pt idx="774">
                  <c:v>81.78</c:v>
                </c:pt>
                <c:pt idx="775">
                  <c:v>81.77</c:v>
                </c:pt>
                <c:pt idx="776">
                  <c:v>81.75</c:v>
                </c:pt>
                <c:pt idx="777">
                  <c:v>81.84</c:v>
                </c:pt>
                <c:pt idx="778">
                  <c:v>81.92</c:v>
                </c:pt>
                <c:pt idx="779">
                  <c:v>81.960000000000022</c:v>
                </c:pt>
              </c:numCache>
            </c:numRef>
          </c:yVal>
          <c:smooth val="0"/>
        </c:ser>
        <c:dLbls>
          <c:showLegendKey val="0"/>
          <c:showVal val="0"/>
          <c:showCatName val="0"/>
          <c:showSerName val="0"/>
          <c:showPercent val="0"/>
          <c:showBubbleSize val="0"/>
        </c:dLbls>
        <c:axId val="89862528"/>
        <c:axId val="89864448"/>
      </c:scatterChart>
      <c:valAx>
        <c:axId val="89862528"/>
        <c:scaling>
          <c:orientation val="minMax"/>
        </c:scaling>
        <c:delete val="0"/>
        <c:axPos val="b"/>
        <c:title>
          <c:tx>
            <c:rich>
              <a:bodyPr/>
              <a:lstStyle/>
              <a:p>
                <a:pPr>
                  <a:defRPr sz="1400">
                    <a:latin typeface="Arial" pitchFamily="34" charset="0"/>
                    <a:cs typeface="Arial" pitchFamily="34" charset="0"/>
                  </a:defRPr>
                </a:pPr>
                <a:r>
                  <a:rPr lang="en-US" sz="1400">
                    <a:latin typeface="Arial" pitchFamily="34" charset="0"/>
                    <a:cs typeface="Arial" pitchFamily="34" charset="0"/>
                  </a:rPr>
                  <a:t>Number of Individuals</a:t>
                </a:r>
              </a:p>
            </c:rich>
          </c:tx>
          <c:layout/>
          <c:overlay val="0"/>
        </c:title>
        <c:numFmt formatCode="General" sourceLinked="1"/>
        <c:majorTickMark val="none"/>
        <c:minorTickMark val="none"/>
        <c:tickLblPos val="nextTo"/>
        <c:crossAx val="89864448"/>
        <c:crosses val="autoZero"/>
        <c:crossBetween val="midCat"/>
      </c:valAx>
      <c:valAx>
        <c:axId val="89864448"/>
        <c:scaling>
          <c:orientation val="minMax"/>
        </c:scaling>
        <c:delete val="0"/>
        <c:axPos val="l"/>
        <c:majorGridlines/>
        <c:title>
          <c:tx>
            <c:rich>
              <a:bodyPr/>
              <a:lstStyle/>
              <a:p>
                <a:pPr>
                  <a:defRPr sz="1400">
                    <a:latin typeface="Arial" pitchFamily="34" charset="0"/>
                    <a:cs typeface="Arial" pitchFamily="34" charset="0"/>
                  </a:defRPr>
                </a:pPr>
                <a:r>
                  <a:rPr lang="en-US" sz="1400" dirty="0">
                    <a:latin typeface="Arial" pitchFamily="34" charset="0"/>
                    <a:cs typeface="Arial" pitchFamily="34" charset="0"/>
                  </a:rPr>
                  <a:t>Species Richness</a:t>
                </a:r>
              </a:p>
            </c:rich>
          </c:tx>
          <c:layout/>
          <c:overlay val="0"/>
        </c:title>
        <c:numFmt formatCode="General" sourceLinked="1"/>
        <c:majorTickMark val="none"/>
        <c:minorTickMark val="none"/>
        <c:tickLblPos val="nextTo"/>
        <c:crossAx val="89862528"/>
        <c:crosses val="autoZero"/>
        <c:crossBetween val="midCat"/>
      </c:valAx>
      <c:spPr>
        <a:gradFill>
          <a:gsLst>
            <a:gs pos="0">
              <a:srgbClr val="72A376">
                <a:tint val="66000"/>
                <a:satMod val="160000"/>
              </a:srgbClr>
            </a:gs>
            <a:gs pos="50000">
              <a:srgbClr val="72A376">
                <a:tint val="44500"/>
                <a:satMod val="160000"/>
              </a:srgbClr>
            </a:gs>
            <a:gs pos="100000">
              <a:srgbClr val="72A376">
                <a:tint val="23500"/>
                <a:satMod val="160000"/>
              </a:srgbClr>
            </a:gs>
          </a:gsLst>
          <a:lin ang="5400000" scaled="0"/>
        </a:gradFill>
      </c:spPr>
    </c:plotArea>
    <c:legend>
      <c:legendPos val="r"/>
      <c:legendEntry>
        <c:idx val="0"/>
        <c:txPr>
          <a:bodyPr/>
          <a:lstStyle/>
          <a:p>
            <a:pPr>
              <a:defRPr sz="1200">
                <a:solidFill>
                  <a:schemeClr val="bg1"/>
                </a:solidFill>
                <a:latin typeface="Arial" pitchFamily="34" charset="0"/>
                <a:cs typeface="Arial" pitchFamily="34" charset="0"/>
              </a:defRPr>
            </a:pPr>
            <a:endParaRPr lang="en-US"/>
          </a:p>
        </c:txPr>
      </c:legendEntry>
      <c:legendEntry>
        <c:idx val="1"/>
        <c:txPr>
          <a:bodyPr/>
          <a:lstStyle/>
          <a:p>
            <a:pPr>
              <a:defRPr sz="1200">
                <a:solidFill>
                  <a:schemeClr val="bg1"/>
                </a:solidFill>
                <a:latin typeface="Arial" pitchFamily="34" charset="0"/>
                <a:cs typeface="Arial" pitchFamily="34" charset="0"/>
              </a:defRPr>
            </a:pPr>
            <a:endParaRPr lang="en-US"/>
          </a:p>
        </c:txPr>
      </c:legendEntry>
      <c:legendEntry>
        <c:idx val="2"/>
        <c:txPr>
          <a:bodyPr/>
          <a:lstStyle/>
          <a:p>
            <a:pPr>
              <a:defRPr sz="1200">
                <a:solidFill>
                  <a:schemeClr val="bg1"/>
                </a:solidFill>
                <a:latin typeface="Arial" pitchFamily="34" charset="0"/>
                <a:cs typeface="Arial" pitchFamily="34" charset="0"/>
              </a:defRPr>
            </a:pPr>
            <a:endParaRPr lang="en-US"/>
          </a:p>
        </c:txPr>
      </c:legendEntry>
      <c:legendEntry>
        <c:idx val="3"/>
        <c:txPr>
          <a:bodyPr/>
          <a:lstStyle/>
          <a:p>
            <a:pPr>
              <a:defRPr sz="1200">
                <a:solidFill>
                  <a:schemeClr val="bg1"/>
                </a:solidFill>
                <a:latin typeface="Arial" pitchFamily="34" charset="0"/>
                <a:cs typeface="Arial" pitchFamily="34" charset="0"/>
              </a:defRPr>
            </a:pPr>
            <a:endParaRPr lang="en-US"/>
          </a:p>
        </c:txPr>
      </c:legendEntry>
      <c:layout>
        <c:manualLayout>
          <c:xMode val="edge"/>
          <c:yMode val="edge"/>
          <c:x val="0.63670872466242934"/>
          <c:y val="0.45480052797407716"/>
          <c:w val="0.27699411820510389"/>
          <c:h val="0.3358704478680607"/>
        </c:manualLayout>
      </c:layout>
      <c:overlay val="0"/>
      <c:spPr>
        <a:solidFill>
          <a:schemeClr val="tx1"/>
        </a:solidFill>
        <a:ln w="22225">
          <a:solidFill>
            <a:schemeClr val="bg1"/>
          </a:solidFill>
        </a:ln>
      </c:spPr>
      <c:txPr>
        <a:bodyPr/>
        <a:lstStyle/>
        <a:p>
          <a:pPr>
            <a:defRPr sz="1200">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2646146504417"/>
          <c:y val="4.8186840017090886E-2"/>
          <c:w val="0.79369344721740365"/>
          <c:h val="0.72838901894020003"/>
        </c:manualLayout>
      </c:layout>
      <c:barChart>
        <c:barDir val="col"/>
        <c:grouping val="clustered"/>
        <c:varyColors val="0"/>
        <c:ser>
          <c:idx val="1"/>
          <c:order val="0"/>
          <c:tx>
            <c:v>Rank Abundance in Old Fields</c:v>
          </c:tx>
          <c:spPr>
            <a:solidFill>
              <a:schemeClr val="bg1"/>
            </a:solidFill>
          </c:spPr>
          <c:invertIfNegative val="0"/>
          <c:val>
            <c:numRef>
              <c:f>Sheet1!$C$1:$C$104</c:f>
              <c:numCache>
                <c:formatCode>General</c:formatCode>
                <c:ptCount val="104"/>
                <c:pt idx="1">
                  <c:v>0</c:v>
                </c:pt>
                <c:pt idx="2">
                  <c:v>416</c:v>
                </c:pt>
                <c:pt idx="3">
                  <c:v>344</c:v>
                </c:pt>
                <c:pt idx="4">
                  <c:v>320</c:v>
                </c:pt>
                <c:pt idx="5">
                  <c:v>319</c:v>
                </c:pt>
                <c:pt idx="6">
                  <c:v>293</c:v>
                </c:pt>
                <c:pt idx="7">
                  <c:v>204</c:v>
                </c:pt>
                <c:pt idx="8">
                  <c:v>197</c:v>
                </c:pt>
                <c:pt idx="9">
                  <c:v>187</c:v>
                </c:pt>
                <c:pt idx="10">
                  <c:v>140</c:v>
                </c:pt>
                <c:pt idx="11">
                  <c:v>95</c:v>
                </c:pt>
                <c:pt idx="12">
                  <c:v>79</c:v>
                </c:pt>
                <c:pt idx="13">
                  <c:v>75</c:v>
                </c:pt>
                <c:pt idx="14">
                  <c:v>63</c:v>
                </c:pt>
                <c:pt idx="15">
                  <c:v>40</c:v>
                </c:pt>
                <c:pt idx="16">
                  <c:v>38</c:v>
                </c:pt>
                <c:pt idx="17">
                  <c:v>37</c:v>
                </c:pt>
                <c:pt idx="18">
                  <c:v>37</c:v>
                </c:pt>
                <c:pt idx="19">
                  <c:v>29</c:v>
                </c:pt>
                <c:pt idx="20">
                  <c:v>28</c:v>
                </c:pt>
                <c:pt idx="21">
                  <c:v>26</c:v>
                </c:pt>
                <c:pt idx="22">
                  <c:v>23</c:v>
                </c:pt>
                <c:pt idx="23">
                  <c:v>23</c:v>
                </c:pt>
                <c:pt idx="24">
                  <c:v>21</c:v>
                </c:pt>
                <c:pt idx="25">
                  <c:v>20</c:v>
                </c:pt>
                <c:pt idx="26">
                  <c:v>20</c:v>
                </c:pt>
                <c:pt idx="27">
                  <c:v>16</c:v>
                </c:pt>
                <c:pt idx="28">
                  <c:v>14</c:v>
                </c:pt>
                <c:pt idx="29">
                  <c:v>13</c:v>
                </c:pt>
                <c:pt idx="30">
                  <c:v>13</c:v>
                </c:pt>
                <c:pt idx="31">
                  <c:v>9</c:v>
                </c:pt>
                <c:pt idx="32">
                  <c:v>9</c:v>
                </c:pt>
                <c:pt idx="33">
                  <c:v>9</c:v>
                </c:pt>
                <c:pt idx="34">
                  <c:v>7</c:v>
                </c:pt>
                <c:pt idx="35">
                  <c:v>7</c:v>
                </c:pt>
                <c:pt idx="36">
                  <c:v>7</c:v>
                </c:pt>
                <c:pt idx="37">
                  <c:v>6</c:v>
                </c:pt>
                <c:pt idx="38">
                  <c:v>5</c:v>
                </c:pt>
                <c:pt idx="39">
                  <c:v>5</c:v>
                </c:pt>
                <c:pt idx="40">
                  <c:v>5</c:v>
                </c:pt>
                <c:pt idx="41">
                  <c:v>5</c:v>
                </c:pt>
                <c:pt idx="42">
                  <c:v>4</c:v>
                </c:pt>
                <c:pt idx="43">
                  <c:v>4</c:v>
                </c:pt>
                <c:pt idx="44">
                  <c:v>4</c:v>
                </c:pt>
                <c:pt idx="45">
                  <c:v>3</c:v>
                </c:pt>
                <c:pt idx="46">
                  <c:v>3</c:v>
                </c:pt>
                <c:pt idx="47">
                  <c:v>3</c:v>
                </c:pt>
                <c:pt idx="48">
                  <c:v>3</c:v>
                </c:pt>
                <c:pt idx="49">
                  <c:v>3</c:v>
                </c:pt>
                <c:pt idx="50">
                  <c:v>3</c:v>
                </c:pt>
                <c:pt idx="51">
                  <c:v>2</c:v>
                </c:pt>
                <c:pt idx="52">
                  <c:v>2</c:v>
                </c:pt>
                <c:pt idx="53">
                  <c:v>2</c:v>
                </c:pt>
                <c:pt idx="54">
                  <c:v>2</c:v>
                </c:pt>
                <c:pt idx="55">
                  <c:v>2</c:v>
                </c:pt>
                <c:pt idx="56">
                  <c:v>2</c:v>
                </c:pt>
                <c:pt idx="57">
                  <c:v>2</c:v>
                </c:pt>
                <c:pt idx="58">
                  <c:v>2</c:v>
                </c:pt>
                <c:pt idx="59">
                  <c:v>2</c:v>
                </c:pt>
                <c:pt idx="60">
                  <c:v>2</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numCache>
            </c:numRef>
          </c:val>
        </c:ser>
        <c:dLbls>
          <c:showLegendKey val="0"/>
          <c:showVal val="0"/>
          <c:showCatName val="0"/>
          <c:showSerName val="0"/>
          <c:showPercent val="0"/>
          <c:showBubbleSize val="0"/>
        </c:dLbls>
        <c:gapWidth val="150"/>
        <c:axId val="89893504"/>
        <c:axId val="89907968"/>
      </c:barChart>
      <c:catAx>
        <c:axId val="89893504"/>
        <c:scaling>
          <c:orientation val="minMax"/>
        </c:scaling>
        <c:delete val="0"/>
        <c:axPos val="b"/>
        <c:title>
          <c:tx>
            <c:rich>
              <a:bodyPr/>
              <a:lstStyle/>
              <a:p>
                <a:pPr>
                  <a:defRPr sz="1400">
                    <a:latin typeface="Courier New" pitchFamily="49" charset="0"/>
                    <a:cs typeface="Courier New" pitchFamily="49" charset="0"/>
                  </a:defRPr>
                </a:pPr>
                <a:r>
                  <a:rPr lang="en-US" sz="1400">
                    <a:latin typeface="Courier New" pitchFamily="49" charset="0"/>
                    <a:cs typeface="Courier New" pitchFamily="49" charset="0"/>
                  </a:rPr>
                  <a:t>Species Rank</a:t>
                </a:r>
              </a:p>
            </c:rich>
          </c:tx>
          <c:layout/>
          <c:overlay val="0"/>
        </c:title>
        <c:majorTickMark val="none"/>
        <c:minorTickMark val="none"/>
        <c:tickLblPos val="nextTo"/>
        <c:txPr>
          <a:bodyPr/>
          <a:lstStyle/>
          <a:p>
            <a:pPr>
              <a:defRPr b="1"/>
            </a:pPr>
            <a:endParaRPr lang="en-US"/>
          </a:p>
        </c:txPr>
        <c:crossAx val="89907968"/>
        <c:crosses val="autoZero"/>
        <c:auto val="1"/>
        <c:lblAlgn val="ctr"/>
        <c:lblOffset val="100"/>
        <c:noMultiLvlLbl val="0"/>
      </c:catAx>
      <c:valAx>
        <c:axId val="89907968"/>
        <c:scaling>
          <c:orientation val="minMax"/>
        </c:scaling>
        <c:delete val="0"/>
        <c:axPos val="l"/>
        <c:majorGridlines/>
        <c:title>
          <c:tx>
            <c:rich>
              <a:bodyPr/>
              <a:lstStyle/>
              <a:p>
                <a:pPr>
                  <a:defRPr sz="1400">
                    <a:latin typeface="Courier New" pitchFamily="49" charset="0"/>
                    <a:cs typeface="Courier New" pitchFamily="49" charset="0"/>
                  </a:defRPr>
                </a:pPr>
                <a:r>
                  <a:rPr lang="en-US" sz="1400" dirty="0">
                    <a:latin typeface="Courier New" pitchFamily="49" charset="0"/>
                    <a:cs typeface="Courier New" pitchFamily="49" charset="0"/>
                  </a:rPr>
                  <a:t>Species Abundance</a:t>
                </a:r>
              </a:p>
            </c:rich>
          </c:tx>
          <c:layout>
            <c:manualLayout>
              <c:xMode val="edge"/>
              <c:yMode val="edge"/>
              <c:x val="0"/>
              <c:y val="0.16327687236769822"/>
            </c:manualLayout>
          </c:layout>
          <c:overlay val="0"/>
        </c:title>
        <c:numFmt formatCode="General" sourceLinked="1"/>
        <c:majorTickMark val="out"/>
        <c:minorTickMark val="none"/>
        <c:tickLblPos val="nextTo"/>
        <c:txPr>
          <a:bodyPr/>
          <a:lstStyle/>
          <a:p>
            <a:pPr>
              <a:defRPr b="1"/>
            </a:pPr>
            <a:endParaRPr lang="en-US"/>
          </a:p>
        </c:txPr>
        <c:crossAx val="89893504"/>
        <c:crosses val="autoZero"/>
        <c:crossBetween val="between"/>
      </c:valAx>
      <c:spPr>
        <a:gradFill>
          <a:gsLst>
            <a:gs pos="0">
              <a:srgbClr val="72A376">
                <a:tint val="66000"/>
                <a:satMod val="160000"/>
              </a:srgbClr>
            </a:gs>
            <a:gs pos="50000">
              <a:srgbClr val="72A376">
                <a:tint val="44500"/>
                <a:satMod val="160000"/>
              </a:srgbClr>
            </a:gs>
            <a:gs pos="100000">
              <a:srgbClr val="72A376">
                <a:tint val="23500"/>
                <a:satMod val="160000"/>
              </a:srgbClr>
            </a:gs>
          </a:gsLst>
          <a:lin ang="5400000" scaled="0"/>
        </a:gradFill>
      </c:spPr>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44112282574847"/>
          <c:y val="2.6329426844900201E-2"/>
          <c:w val="0.78430680539932507"/>
          <c:h val="0.74668166479190101"/>
        </c:manualLayout>
      </c:layout>
      <c:barChart>
        <c:barDir val="col"/>
        <c:grouping val="clustered"/>
        <c:varyColors val="0"/>
        <c:ser>
          <c:idx val="1"/>
          <c:order val="0"/>
          <c:tx>
            <c:v>Rank Abundance in Young Fields</c:v>
          </c:tx>
          <c:spPr>
            <a:solidFill>
              <a:schemeClr val="bg1"/>
            </a:solidFill>
          </c:spPr>
          <c:invertIfNegative val="0"/>
          <c:val>
            <c:numRef>
              <c:f>Sheet1!$F$1:$F$104</c:f>
              <c:numCache>
                <c:formatCode>General</c:formatCode>
                <c:ptCount val="104"/>
                <c:pt idx="1">
                  <c:v>0</c:v>
                </c:pt>
                <c:pt idx="2">
                  <c:v>1377</c:v>
                </c:pt>
                <c:pt idx="3">
                  <c:v>688</c:v>
                </c:pt>
                <c:pt idx="4">
                  <c:v>285</c:v>
                </c:pt>
                <c:pt idx="5">
                  <c:v>257</c:v>
                </c:pt>
                <c:pt idx="6" formatCode="0.0">
                  <c:v>236</c:v>
                </c:pt>
                <c:pt idx="7" formatCode="0.0">
                  <c:v>132</c:v>
                </c:pt>
                <c:pt idx="8">
                  <c:v>128</c:v>
                </c:pt>
                <c:pt idx="9">
                  <c:v>109</c:v>
                </c:pt>
                <c:pt idx="10">
                  <c:v>84</c:v>
                </c:pt>
                <c:pt idx="11">
                  <c:v>84</c:v>
                </c:pt>
                <c:pt idx="12">
                  <c:v>69</c:v>
                </c:pt>
                <c:pt idx="13">
                  <c:v>66</c:v>
                </c:pt>
                <c:pt idx="14">
                  <c:v>59</c:v>
                </c:pt>
                <c:pt idx="15">
                  <c:v>59</c:v>
                </c:pt>
                <c:pt idx="16">
                  <c:v>58</c:v>
                </c:pt>
                <c:pt idx="17" formatCode="0.0">
                  <c:v>40</c:v>
                </c:pt>
                <c:pt idx="18" formatCode="0.0">
                  <c:v>39</c:v>
                </c:pt>
                <c:pt idx="19">
                  <c:v>37</c:v>
                </c:pt>
                <c:pt idx="20">
                  <c:v>25</c:v>
                </c:pt>
                <c:pt idx="21">
                  <c:v>21</c:v>
                </c:pt>
                <c:pt idx="22">
                  <c:v>21</c:v>
                </c:pt>
                <c:pt idx="23">
                  <c:v>21</c:v>
                </c:pt>
                <c:pt idx="24">
                  <c:v>16</c:v>
                </c:pt>
                <c:pt idx="25">
                  <c:v>16</c:v>
                </c:pt>
                <c:pt idx="26">
                  <c:v>15</c:v>
                </c:pt>
                <c:pt idx="27">
                  <c:v>14</c:v>
                </c:pt>
                <c:pt idx="28">
                  <c:v>12</c:v>
                </c:pt>
                <c:pt idx="29">
                  <c:v>12</c:v>
                </c:pt>
                <c:pt idx="30">
                  <c:v>11</c:v>
                </c:pt>
                <c:pt idx="31">
                  <c:v>10</c:v>
                </c:pt>
                <c:pt idx="32" formatCode="0.0">
                  <c:v>10</c:v>
                </c:pt>
                <c:pt idx="33" formatCode="0.0">
                  <c:v>10</c:v>
                </c:pt>
                <c:pt idx="34">
                  <c:v>10</c:v>
                </c:pt>
                <c:pt idx="35">
                  <c:v>9</c:v>
                </c:pt>
                <c:pt idx="36">
                  <c:v>9</c:v>
                </c:pt>
                <c:pt idx="37">
                  <c:v>9</c:v>
                </c:pt>
                <c:pt idx="38">
                  <c:v>6</c:v>
                </c:pt>
                <c:pt idx="39">
                  <c:v>6</c:v>
                </c:pt>
                <c:pt idx="40">
                  <c:v>6</c:v>
                </c:pt>
                <c:pt idx="41">
                  <c:v>6</c:v>
                </c:pt>
                <c:pt idx="42">
                  <c:v>5</c:v>
                </c:pt>
                <c:pt idx="43" formatCode="0.0">
                  <c:v>4</c:v>
                </c:pt>
                <c:pt idx="44" formatCode="0.0">
                  <c:v>4</c:v>
                </c:pt>
                <c:pt idx="45">
                  <c:v>4</c:v>
                </c:pt>
                <c:pt idx="46">
                  <c:v>3</c:v>
                </c:pt>
                <c:pt idx="47">
                  <c:v>3</c:v>
                </c:pt>
                <c:pt idx="48">
                  <c:v>3</c:v>
                </c:pt>
                <c:pt idx="49">
                  <c:v>2</c:v>
                </c:pt>
                <c:pt idx="50">
                  <c:v>2</c:v>
                </c:pt>
                <c:pt idx="51">
                  <c:v>2</c:v>
                </c:pt>
                <c:pt idx="52">
                  <c:v>2</c:v>
                </c:pt>
                <c:pt idx="53">
                  <c:v>2</c:v>
                </c:pt>
                <c:pt idx="54">
                  <c:v>2</c:v>
                </c:pt>
                <c:pt idx="55">
                  <c:v>2</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numCache>
            </c:numRef>
          </c:val>
        </c:ser>
        <c:dLbls>
          <c:showLegendKey val="0"/>
          <c:showVal val="0"/>
          <c:showCatName val="0"/>
          <c:showSerName val="0"/>
          <c:showPercent val="0"/>
          <c:showBubbleSize val="0"/>
        </c:dLbls>
        <c:gapWidth val="150"/>
        <c:axId val="89817856"/>
        <c:axId val="89819776"/>
      </c:barChart>
      <c:catAx>
        <c:axId val="89817856"/>
        <c:scaling>
          <c:orientation val="minMax"/>
        </c:scaling>
        <c:delete val="0"/>
        <c:axPos val="b"/>
        <c:title>
          <c:tx>
            <c:rich>
              <a:bodyPr/>
              <a:lstStyle/>
              <a:p>
                <a:pPr>
                  <a:defRPr sz="1400">
                    <a:latin typeface="Courier New" pitchFamily="49" charset="0"/>
                    <a:cs typeface="Courier New" pitchFamily="49" charset="0"/>
                  </a:defRPr>
                </a:pPr>
                <a:r>
                  <a:rPr lang="en-US" sz="1400">
                    <a:latin typeface="Courier New" pitchFamily="49" charset="0"/>
                    <a:cs typeface="Courier New" pitchFamily="49" charset="0"/>
                  </a:rPr>
                  <a:t>Species Rank</a:t>
                </a:r>
              </a:p>
            </c:rich>
          </c:tx>
          <c:layout>
            <c:manualLayout>
              <c:xMode val="edge"/>
              <c:yMode val="edge"/>
              <c:x val="0.40988951739866797"/>
              <c:y val="0.9081709648910482"/>
            </c:manualLayout>
          </c:layout>
          <c:overlay val="0"/>
        </c:title>
        <c:majorTickMark val="none"/>
        <c:minorTickMark val="none"/>
        <c:tickLblPos val="nextTo"/>
        <c:txPr>
          <a:bodyPr/>
          <a:lstStyle/>
          <a:p>
            <a:pPr>
              <a:defRPr b="1"/>
            </a:pPr>
            <a:endParaRPr lang="en-US"/>
          </a:p>
        </c:txPr>
        <c:crossAx val="89819776"/>
        <c:crosses val="autoZero"/>
        <c:auto val="1"/>
        <c:lblAlgn val="ctr"/>
        <c:lblOffset val="100"/>
        <c:noMultiLvlLbl val="0"/>
      </c:catAx>
      <c:valAx>
        <c:axId val="89819776"/>
        <c:scaling>
          <c:orientation val="minMax"/>
        </c:scaling>
        <c:delete val="0"/>
        <c:axPos val="l"/>
        <c:majorGridlines/>
        <c:title>
          <c:tx>
            <c:rich>
              <a:bodyPr/>
              <a:lstStyle/>
              <a:p>
                <a:pPr>
                  <a:defRPr sz="1400">
                    <a:latin typeface="Courier New" pitchFamily="49" charset="0"/>
                    <a:cs typeface="Courier New" pitchFamily="49" charset="0"/>
                  </a:defRPr>
                </a:pPr>
                <a:r>
                  <a:rPr lang="en-US" sz="1400">
                    <a:latin typeface="Courier New" pitchFamily="49" charset="0"/>
                    <a:cs typeface="Courier New" pitchFamily="49" charset="0"/>
                  </a:rPr>
                  <a:t>Species Abundance</a:t>
                </a:r>
              </a:p>
            </c:rich>
          </c:tx>
          <c:layout>
            <c:manualLayout>
              <c:xMode val="edge"/>
              <c:yMode val="edge"/>
              <c:x val="1.3605365007340183E-2"/>
              <c:y val="0.1688253067203809"/>
            </c:manualLayout>
          </c:layout>
          <c:overlay val="0"/>
        </c:title>
        <c:numFmt formatCode="General" sourceLinked="1"/>
        <c:majorTickMark val="out"/>
        <c:minorTickMark val="none"/>
        <c:tickLblPos val="nextTo"/>
        <c:txPr>
          <a:bodyPr/>
          <a:lstStyle/>
          <a:p>
            <a:pPr>
              <a:defRPr b="1"/>
            </a:pPr>
            <a:endParaRPr lang="en-US"/>
          </a:p>
        </c:txPr>
        <c:crossAx val="89817856"/>
        <c:crosses val="autoZero"/>
        <c:crossBetween val="between"/>
      </c:valAx>
      <c:spPr>
        <a:gradFill>
          <a:gsLst>
            <a:gs pos="0">
              <a:srgbClr val="72A376">
                <a:tint val="66000"/>
                <a:satMod val="160000"/>
              </a:srgbClr>
            </a:gs>
            <a:gs pos="50000">
              <a:srgbClr val="72A376">
                <a:tint val="44500"/>
                <a:satMod val="160000"/>
              </a:srgbClr>
            </a:gs>
            <a:gs pos="100000">
              <a:srgbClr val="72A376">
                <a:tint val="23500"/>
                <a:satMod val="160000"/>
              </a:srgbClr>
            </a:gs>
          </a:gsLst>
          <a:lin ang="5400000" scaled="0"/>
        </a:gradFill>
      </c:spPr>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cdr:x>
      <cdr:y>0.11628</cdr:y>
    </cdr:from>
    <cdr:to>
      <cdr:x>0.89091</cdr:x>
      <cdr:y>0.2093</cdr:y>
    </cdr:to>
    <cdr:sp macro="" textlink="">
      <cdr:nvSpPr>
        <cdr:cNvPr id="2" name="TextBox 1"/>
        <cdr:cNvSpPr txBox="1"/>
      </cdr:nvSpPr>
      <cdr:spPr>
        <a:xfrm xmlns:a="http://schemas.openxmlformats.org/drawingml/2006/main">
          <a:off x="2514600" y="381000"/>
          <a:ext cx="1219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Arial" pitchFamily="34" charset="0"/>
              <a:cs typeface="Arial" pitchFamily="34" charset="0"/>
            </a:rPr>
            <a:t>Old Fields</a:t>
          </a:r>
          <a:endParaRPr lang="en-US" sz="1600" dirty="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54025"/>
          </a:xfrm>
          <a:prstGeom prst="rect">
            <a:avLst/>
          </a:prstGeom>
        </p:spPr>
        <p:txBody>
          <a:bodyPr vert="horz" lIns="91440" tIns="45720" rIns="91440" bIns="45720" rtlCol="0"/>
          <a:lstStyle>
            <a:lvl1pPr algn="r">
              <a:defRPr sz="1200"/>
            </a:lvl1pPr>
          </a:lstStyle>
          <a:p>
            <a:fld id="{F64CA00C-B85C-4CC8-80AF-CF85128B3539}" type="datetimeFigureOut">
              <a:rPr lang="en-US" smtClean="0"/>
              <a:pPr/>
              <a:t>2/4/2011</a:t>
            </a:fld>
            <a:endParaRPr lang="en-US"/>
          </a:p>
        </p:txBody>
      </p:sp>
      <p:sp>
        <p:nvSpPr>
          <p:cNvPr id="4" name="Slide Image Placeholder 3"/>
          <p:cNvSpPr>
            <a:spLocks noGrp="1" noRot="1" noChangeAspect="1"/>
          </p:cNvSpPr>
          <p:nvPr>
            <p:ph type="sldImg" idx="2"/>
          </p:nvPr>
        </p:nvSpPr>
        <p:spPr>
          <a:xfrm>
            <a:off x="1273175" y="681038"/>
            <a:ext cx="4540250" cy="3405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313238"/>
            <a:ext cx="5669280" cy="4086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24899"/>
            <a:ext cx="3070860" cy="4540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624899"/>
            <a:ext cx="3070860" cy="454025"/>
          </a:xfrm>
          <a:prstGeom prst="rect">
            <a:avLst/>
          </a:prstGeom>
        </p:spPr>
        <p:txBody>
          <a:bodyPr vert="horz" lIns="91440" tIns="45720" rIns="91440" bIns="45720" rtlCol="0" anchor="b"/>
          <a:lstStyle>
            <a:lvl1pPr algn="r">
              <a:defRPr sz="1200"/>
            </a:lvl1pPr>
          </a:lstStyle>
          <a:p>
            <a:fld id="{E7EC0992-66A5-444A-978E-2925D7D44281}" type="slidenum">
              <a:rPr lang="en-US" smtClean="0"/>
              <a:pPr/>
              <a:t>‹#›</a:t>
            </a:fld>
            <a:endParaRPr lang="en-US"/>
          </a:p>
        </p:txBody>
      </p:sp>
    </p:spTree>
    <p:extLst>
      <p:ext uri="{BB962C8B-B14F-4D97-AF65-F5344CB8AC3E}">
        <p14:creationId xmlns:p14="http://schemas.microsoft.com/office/powerpoint/2010/main" val="194123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Predators play an important</a:t>
            </a:r>
            <a:r>
              <a:rPr lang="en-US" sz="1200" kern="1200" baseline="0" dirty="0" smtClean="0">
                <a:solidFill>
                  <a:schemeClr val="tx1"/>
                </a:solidFill>
                <a:latin typeface="+mn-lt"/>
                <a:ea typeface="+mn-ea"/>
                <a:cs typeface="+mn-cs"/>
              </a:rPr>
              <a:t> role in ecosystems, because they </a:t>
            </a:r>
            <a:r>
              <a:rPr lang="en-US" sz="1200" kern="1200" dirty="0" smtClean="0">
                <a:solidFill>
                  <a:schemeClr val="tx1"/>
                </a:solidFill>
                <a:latin typeface="+mn-lt"/>
                <a:ea typeface="+mn-ea"/>
                <a:cs typeface="+mn-cs"/>
              </a:rPr>
              <a:t>regulate herbivores, which influence plant abundance, diversity</a:t>
            </a:r>
            <a:r>
              <a:rPr lang="en-US" sz="1200" kern="1200" baseline="0" dirty="0" smtClean="0">
                <a:solidFill>
                  <a:schemeClr val="tx1"/>
                </a:solidFill>
                <a:latin typeface="+mn-lt"/>
                <a:ea typeface="+mn-ea"/>
                <a:cs typeface="+mn-cs"/>
              </a:rPr>
              <a:t> and productivity</a:t>
            </a:r>
            <a:r>
              <a:rPr lang="en-US" sz="1200" kern="120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However the vegetative community can also impact predator occurrence: directly by providing shelter, creating a variety of microclimates, and influencing foraging efficiency, and also indirectly by supporting a diversity of prey populations and affecting nutritional quality of prey (</a:t>
            </a:r>
            <a:r>
              <a:rPr lang="en-US" sz="1200" kern="1200" baseline="0" dirty="0" err="1" smtClean="0">
                <a:solidFill>
                  <a:schemeClr val="tx1"/>
                </a:solidFill>
                <a:latin typeface="+mn-lt"/>
                <a:ea typeface="+mn-ea"/>
                <a:cs typeface="+mn-cs"/>
              </a:rPr>
              <a:t>Rypstra</a:t>
            </a:r>
            <a:r>
              <a:rPr lang="en-US" sz="1200" kern="1200" baseline="0" dirty="0" smtClean="0">
                <a:solidFill>
                  <a:schemeClr val="tx1"/>
                </a:solidFill>
                <a:latin typeface="+mn-lt"/>
                <a:ea typeface="+mn-ea"/>
                <a:cs typeface="+mn-cs"/>
              </a:rPr>
              <a:t> et al. 1999; </a:t>
            </a:r>
            <a:r>
              <a:rPr lang="en-US" sz="1200" kern="1200" baseline="0" dirty="0" err="1" smtClean="0">
                <a:solidFill>
                  <a:schemeClr val="tx1"/>
                </a:solidFill>
                <a:latin typeface="+mn-lt"/>
                <a:ea typeface="+mn-ea"/>
                <a:cs typeface="+mn-cs"/>
              </a:rPr>
              <a:t>Uetz</a:t>
            </a:r>
            <a:r>
              <a:rPr lang="en-US" sz="1200" kern="1200" baseline="0" dirty="0" smtClean="0">
                <a:solidFill>
                  <a:schemeClr val="tx1"/>
                </a:solidFill>
                <a:latin typeface="+mn-lt"/>
                <a:ea typeface="+mn-ea"/>
                <a:cs typeface="+mn-cs"/>
              </a:rPr>
              <a:t> 1991)</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EC0992-66A5-444A-978E-2925D7D4428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Chi-Square test </a:t>
            </a:r>
            <a:r>
              <a:rPr lang="en-US" sz="1400" dirty="0" smtClean="0">
                <a:latin typeface="Arial" pitchFamily="34" charset="0"/>
                <a:cs typeface="Arial" pitchFamily="34" charset="0"/>
              </a:rPr>
              <a:t>– was used to compare the observed distribution of spider families</a:t>
            </a:r>
            <a:r>
              <a:rPr lang="en-US" sz="1400" baseline="0" dirty="0" smtClean="0">
                <a:latin typeface="Arial" pitchFamily="34" charset="0"/>
                <a:cs typeface="Arial" pitchFamily="34" charset="0"/>
              </a:rPr>
              <a:t> between old and young sites, to see if they differed from the expected distribution of equal abundances between old and young</a:t>
            </a:r>
            <a:endParaRPr lang="en-US" sz="1400" dirty="0" smtClean="0">
              <a:latin typeface="Arial" pitchFamily="34" charset="0"/>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NMDS</a:t>
            </a:r>
            <a:r>
              <a:rPr lang="en-US" sz="1400" dirty="0" smtClean="0">
                <a:latin typeface="Arial" pitchFamily="34" charset="0"/>
                <a:cs typeface="Arial" pitchFamily="34" charset="0"/>
              </a:rPr>
              <a:t> –Method</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used to visualize differences in species composition between sampling plots.</a:t>
            </a:r>
            <a:r>
              <a:rPr lang="en-US" sz="1400" baseline="0" dirty="0" smtClean="0">
                <a:latin typeface="Arial" pitchFamily="34" charset="0"/>
                <a:cs typeface="Arial" pitchFamily="34" charset="0"/>
              </a:rPr>
              <a:t> NMDS uses ordination to display differences based on a ranked </a:t>
            </a:r>
            <a:r>
              <a:rPr lang="en-US" sz="1400" dirty="0" smtClean="0">
                <a:latin typeface="Arial" pitchFamily="34" charset="0"/>
                <a:cs typeface="Arial" pitchFamily="34" charset="0"/>
              </a:rPr>
              <a:t>dissimilarity matrix – Bray Curtis dissimilarity (not biased</a:t>
            </a:r>
            <a:r>
              <a:rPr lang="en-US" sz="1400" baseline="0" dirty="0" smtClean="0">
                <a:latin typeface="Arial" pitchFamily="34" charset="0"/>
                <a:cs typeface="Arial" pitchFamily="34" charset="0"/>
              </a:rPr>
              <a:t> by zeros)</a:t>
            </a:r>
            <a:r>
              <a:rPr lang="en-US" sz="1400" dirty="0" smtClean="0">
                <a:latin typeface="Arial" pitchFamily="34" charset="0"/>
                <a:cs typeface="Arial" pitchFamily="34" charset="0"/>
              </a:rPr>
              <a:t>, log+1 transformation and double-</a:t>
            </a:r>
            <a:r>
              <a:rPr lang="en-US" sz="1400" dirty="0" err="1" smtClean="0">
                <a:latin typeface="Arial" pitchFamily="34" charset="0"/>
                <a:cs typeface="Arial" pitchFamily="34" charset="0"/>
              </a:rPr>
              <a:t>wisconsin</a:t>
            </a:r>
            <a:r>
              <a:rPr lang="en-US" sz="1400" dirty="0" smtClean="0">
                <a:latin typeface="Arial" pitchFamily="34" charset="0"/>
                <a:cs typeface="Arial" pitchFamily="34" charset="0"/>
              </a:rPr>
              <a:t> standardization, repeated random starting configurations to find stable 2 dimensional ordination, In order to reduce</a:t>
            </a:r>
            <a:r>
              <a:rPr lang="en-US" sz="1400" baseline="0" dirty="0" smtClean="0">
                <a:latin typeface="Arial" pitchFamily="34" charset="0"/>
                <a:cs typeface="Arial" pitchFamily="34" charset="0"/>
              </a:rPr>
              <a:t> effect of rare species, we </a:t>
            </a:r>
            <a:r>
              <a:rPr lang="en-US" sz="1400" dirty="0" smtClean="0">
                <a:latin typeface="Arial" pitchFamily="34" charset="0"/>
                <a:cs typeface="Arial" pitchFamily="34" charset="0"/>
              </a:rPr>
              <a:t>only included</a:t>
            </a:r>
            <a:r>
              <a:rPr lang="en-US" sz="1400" baseline="0" dirty="0" smtClean="0">
                <a:latin typeface="Arial" pitchFamily="34" charset="0"/>
                <a:cs typeface="Arial" pitchFamily="34" charset="0"/>
              </a:rPr>
              <a:t> those that occurred in &gt;3% abundance at any site.</a:t>
            </a:r>
            <a:endParaRPr lang="en-US" sz="1400" dirty="0" smtClean="0">
              <a:latin typeface="Arial" pitchFamily="34" charset="0"/>
              <a:cs typeface="Arial" pitchFamily="34" charset="0"/>
            </a:endParaRPr>
          </a:p>
          <a:p>
            <a:endParaRPr lang="en-US" dirty="0" smtClean="0"/>
          </a:p>
          <a:p>
            <a:endParaRPr lang="en-US" baseline="0" dirty="0" smtClean="0">
              <a:solidFill>
                <a:srgbClr val="FF0000"/>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b="1" baseline="0" dirty="0" smtClean="0"/>
              <a:t>NPMANOVA or </a:t>
            </a:r>
            <a:r>
              <a:rPr lang="en-US" b="1" baseline="0" dirty="0" err="1" smtClean="0"/>
              <a:t>PerMANOVA</a:t>
            </a:r>
            <a:r>
              <a:rPr lang="en-US" b="1" baseline="0" dirty="0" smtClean="0"/>
              <a:t> </a:t>
            </a:r>
            <a:r>
              <a:rPr lang="en-US" baseline="0" dirty="0" smtClean="0"/>
              <a:t>– </a:t>
            </a:r>
            <a:r>
              <a:rPr lang="en-US" sz="1400" u="sng" dirty="0" smtClean="0">
                <a:latin typeface="Arial" pitchFamily="34" charset="0"/>
                <a:cs typeface="Arial" pitchFamily="34" charset="0"/>
              </a:rPr>
              <a:t>Test</a:t>
            </a:r>
            <a:r>
              <a:rPr lang="en-US" sz="1400" dirty="0" smtClean="0">
                <a:latin typeface="Arial" pitchFamily="34" charset="0"/>
                <a:cs typeface="Arial" pitchFamily="34" charset="0"/>
              </a:rPr>
              <a:t> for differences in species composition between</a:t>
            </a:r>
            <a:r>
              <a:rPr lang="en-US" sz="1400" baseline="0" dirty="0" smtClean="0">
                <a:latin typeface="Arial" pitchFamily="34" charset="0"/>
                <a:cs typeface="Arial" pitchFamily="34" charset="0"/>
              </a:rPr>
              <a:t> old and young CRP </a:t>
            </a:r>
            <a:r>
              <a:rPr lang="en-US" sz="1400" dirty="0" smtClean="0">
                <a:latin typeface="Arial" pitchFamily="34" charset="0"/>
                <a:cs typeface="Arial" pitchFamily="34" charset="0"/>
              </a:rPr>
              <a:t>sites.</a:t>
            </a:r>
            <a:r>
              <a:rPr lang="en-US" sz="1400" baseline="0" dirty="0" smtClean="0">
                <a:latin typeface="Arial" pitchFamily="34" charset="0"/>
                <a:cs typeface="Arial" pitchFamily="34" charset="0"/>
              </a:rPr>
              <a:t> Basically a non-parametric </a:t>
            </a:r>
            <a:r>
              <a:rPr lang="en-US" sz="1400" baseline="0" dirty="0" err="1" smtClean="0">
                <a:latin typeface="Arial" pitchFamily="34" charset="0"/>
                <a:cs typeface="Arial" pitchFamily="34" charset="0"/>
              </a:rPr>
              <a:t>equavalent</a:t>
            </a:r>
            <a:r>
              <a:rPr lang="en-US" sz="1400" baseline="0" dirty="0" smtClean="0">
                <a:latin typeface="Arial" pitchFamily="34" charset="0"/>
                <a:cs typeface="Arial" pitchFamily="34" charset="0"/>
              </a:rPr>
              <a:t> of ANOVA. </a:t>
            </a:r>
            <a:r>
              <a:rPr lang="en-US" sz="1400" i="1" baseline="0" dirty="0" smtClean="0">
                <a:latin typeface="Arial" pitchFamily="34" charset="0"/>
                <a:cs typeface="Arial" pitchFamily="34" charset="0"/>
              </a:rPr>
              <a:t>With this test we</a:t>
            </a:r>
            <a:r>
              <a:rPr lang="en-US" i="1" baseline="0" dirty="0" smtClean="0"/>
              <a:t> take the dissimilarity matrix used in the NMDS, and compare the sums of squared of differences between and within groups (age groups). This is a permutation test, so it calculates a p-value based randomly re-shuffling the data many times and comparing to a pseudo-F distribution.</a:t>
            </a:r>
          </a:p>
          <a:p>
            <a:endParaRPr lang="en-US" baseline="0" dirty="0" smtClean="0"/>
          </a:p>
          <a:p>
            <a:r>
              <a:rPr lang="en-US" baseline="0" dirty="0" smtClean="0"/>
              <a:t>Wanted to see if we could relate differences seen by age to environmental characteristics</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b="1" baseline="0" dirty="0" smtClean="0"/>
              <a:t>Mantel’s Test </a:t>
            </a:r>
            <a:r>
              <a:rPr lang="en-US" baseline="0" dirty="0" smtClean="0"/>
              <a:t>–  </a:t>
            </a:r>
            <a:r>
              <a:rPr lang="en-US" sz="1400" dirty="0" smtClean="0">
                <a:latin typeface="Arial" pitchFamily="34" charset="0"/>
                <a:cs typeface="Arial" pitchFamily="34" charset="0"/>
              </a:rPr>
              <a:t>Test for relationship between species composition and environmental characteristics. </a:t>
            </a:r>
            <a:r>
              <a:rPr lang="en-US" baseline="0" dirty="0" smtClean="0"/>
              <a:t>Takes bray-</a:t>
            </a:r>
            <a:r>
              <a:rPr lang="en-US" baseline="0" dirty="0" err="1" smtClean="0"/>
              <a:t>curtis</a:t>
            </a:r>
            <a:r>
              <a:rPr lang="en-US" baseline="0" dirty="0" smtClean="0"/>
              <a:t> dissimilarity matrix for spider species used in the NMDS and a </a:t>
            </a:r>
            <a:r>
              <a:rPr lang="en-US" baseline="0" dirty="0" err="1" smtClean="0"/>
              <a:t>euclidean</a:t>
            </a:r>
            <a:r>
              <a:rPr lang="en-US" baseline="0" dirty="0" smtClean="0"/>
              <a:t> dissimilarity matrix based on vegetation data and tests for a correlation</a:t>
            </a:r>
            <a:r>
              <a:rPr lang="en-US" i="1" baseline="0" dirty="0" smtClean="0"/>
              <a:t>.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r>
              <a:rPr lang="en-US" dirty="0" smtClean="0"/>
              <a:t>I</a:t>
            </a:r>
            <a:r>
              <a:rPr lang="en-US" baseline="0" dirty="0" smtClean="0"/>
              <a:t> haven’t yet figured out the best method to test for relationship with individual vegetation characteristics, but I did examine correlations with the NMDS axes, which doesn’t provide a direct test, but can at least suggest which vegetations characters are likely to be most important.</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Over 800 more specimens collected in young than old fields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latin typeface="+mn-lt"/>
                <a:ea typeface="+mn-ea"/>
                <a:cs typeface="+mn-cs"/>
              </a:rPr>
              <a:t>Hypsosinga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albovittata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Westring</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is new to the </a:t>
            </a:r>
            <a:r>
              <a:rPr lang="en-US" sz="1200" kern="1200" baseline="0" dirty="0" err="1" smtClean="0">
                <a:solidFill>
                  <a:schemeClr val="tx1"/>
                </a:solidFill>
                <a:latin typeface="+mn-lt"/>
                <a:ea typeface="+mn-ea"/>
                <a:cs typeface="+mn-cs"/>
              </a:rPr>
              <a:t>Nearctic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known from Europe, North Africa, Russia, and Ukraine (</a:t>
            </a:r>
            <a:r>
              <a:rPr lang="en-US" sz="1200" kern="1200" dirty="0" err="1" smtClean="0">
                <a:solidFill>
                  <a:schemeClr val="tx1"/>
                </a:solidFill>
                <a:latin typeface="+mn-lt"/>
                <a:ea typeface="+mn-ea"/>
                <a:cs typeface="+mn-cs"/>
              </a:rPr>
              <a:t>Platnick</a:t>
            </a:r>
            <a:r>
              <a:rPr lang="en-US" sz="1200" kern="1200" dirty="0" smtClean="0">
                <a:solidFill>
                  <a:schemeClr val="tx1"/>
                </a:solidFill>
                <a:latin typeface="+mn-lt"/>
                <a:ea typeface="+mn-ea"/>
                <a:cs typeface="+mn-cs"/>
              </a:rPr>
              <a:t> 2010)</a:t>
            </a:r>
            <a:endParaRPr lang="en-US"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Sampling was started much later in 2006 than in 2007 – June 6 vs. 18 May.</a:t>
            </a:r>
          </a:p>
          <a:p>
            <a:r>
              <a:rPr lang="en-US" baseline="0" dirty="0" smtClean="0"/>
              <a:t>Spiders appear to be active early in the spring, before ground is fully thawed.</a:t>
            </a:r>
          </a:p>
          <a:p>
            <a:r>
              <a:rPr lang="en-US" baseline="0" dirty="0" smtClean="0"/>
              <a:t>Spiders peak in early summer (mid June) – In 2006 abundance negligible after the end of August, and in 2007 they disappeared a little earlier, around early August. So not affected by late season mowing, which usually occurs around mid to late August.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Note: in the fall of both years there was an occasion when trap samples were not collected, and thus represent &gt;7 days sampling, resulting in a small peak in the graph, especially noticeable in 2007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2007 much higher abundance</a:t>
            </a:r>
            <a:r>
              <a:rPr lang="en-US" sz="1200" kern="1200" baseline="0" dirty="0" smtClean="0">
                <a:solidFill>
                  <a:schemeClr val="tx1"/>
                </a:solidFill>
                <a:latin typeface="+mn-lt"/>
                <a:ea typeface="+mn-ea"/>
                <a:cs typeface="+mn-cs"/>
              </a:rPr>
              <a:t> than 2006, even if you only compare samples from the same collection dates. The highest catch per sampling date was </a:t>
            </a:r>
            <a:r>
              <a:rPr lang="en-US" sz="1200" kern="1200" baseline="0" dirty="0" err="1" smtClean="0">
                <a:solidFill>
                  <a:schemeClr val="tx1"/>
                </a:solidFill>
                <a:latin typeface="+mn-lt"/>
                <a:ea typeface="+mn-ea"/>
                <a:cs typeface="+mn-cs"/>
              </a:rPr>
              <a:t>aboug</a:t>
            </a:r>
            <a:r>
              <a:rPr lang="en-US" sz="1200" kern="1200" baseline="0" dirty="0" smtClean="0">
                <a:solidFill>
                  <a:schemeClr val="tx1"/>
                </a:solidFill>
                <a:latin typeface="+mn-lt"/>
                <a:ea typeface="+mn-ea"/>
                <a:cs typeface="+mn-cs"/>
              </a:rPr>
              <a:t> 950 in 2007 as compared to 550 in 2006.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EC0992-66A5-444A-978E-2925D7D44281}"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Because</a:t>
            </a:r>
            <a:r>
              <a:rPr lang="en-US" sz="1200" kern="1200" baseline="0" dirty="0" smtClean="0">
                <a:solidFill>
                  <a:schemeClr val="tx1"/>
                </a:solidFill>
                <a:latin typeface="+mn-lt"/>
                <a:ea typeface="+mn-ea"/>
                <a:cs typeface="+mn-cs"/>
              </a:rPr>
              <a:t> there wasn’t a clear difference in the calculated species richness, I decided to take a weight-of-evidence approach and compare different measures of species richness. Mean and calculated species richness equal for old and young, however, more specimens were collected in young than in old sites ( ), so if you scale the number of species by catch size, then it really is slightly higher in young fields.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dirty="0" smtClean="0"/>
              <a:t>Species</a:t>
            </a:r>
            <a:r>
              <a:rPr lang="en-US" baseline="0" dirty="0" smtClean="0"/>
              <a:t> richness estimators: from 73-81 for old, from 77-87 for young, but all of them were consistent in estimating more species in young than old. Chao 1 and 2 came up with the same numbers, 76 for old and 82 for young, and were about midway between the other estimators. </a:t>
            </a:r>
          </a:p>
          <a:p>
            <a:r>
              <a:rPr lang="en-US" baseline="0" dirty="0" smtClean="0"/>
              <a:t>Old – Bootstrap 73, ACE 75, ICE 75, </a:t>
            </a:r>
            <a:r>
              <a:rPr lang="en-US" b="1" baseline="0" dirty="0" smtClean="0"/>
              <a:t>Chao1 76</a:t>
            </a:r>
            <a:r>
              <a:rPr lang="en-US" baseline="0" dirty="0" smtClean="0"/>
              <a:t>, Chao2 76, Jack1 78, Jack2 81, </a:t>
            </a:r>
          </a:p>
          <a:p>
            <a:r>
              <a:rPr lang="en-US" baseline="0" dirty="0" smtClean="0"/>
              <a:t>Young – Bootstrap 77, ACE 81, ICE 81, </a:t>
            </a:r>
            <a:r>
              <a:rPr lang="en-US" b="1" baseline="0" dirty="0" smtClean="0"/>
              <a:t>Chao1 82</a:t>
            </a:r>
            <a:r>
              <a:rPr lang="en-US" baseline="0" dirty="0" smtClean="0"/>
              <a:t>, Chao2 82, Jack1 83, Jack2 87</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Actual number of species collected: 78 in OLD and 82 in Young. These numbers seem to suggest that we sampled thoroughly enough at least to have a fair representation of the spider community in these fields.</a:t>
            </a:r>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Species rarefaction</a:t>
            </a:r>
            <a:r>
              <a:rPr lang="en-US" baseline="0" dirty="0" smtClean="0"/>
              <a:t> curves, sample based, but scaled to number of individuals to show difference, show the accumulation of species across sampling time. Keep in mind that the species richness is calculated based on </a:t>
            </a:r>
            <a:r>
              <a:rPr lang="en-US" baseline="0" dirty="0" err="1" smtClean="0"/>
              <a:t>resampling</a:t>
            </a:r>
            <a:r>
              <a:rPr lang="en-US" baseline="0" dirty="0" smtClean="0"/>
              <a:t> with replacement from the pooled data, so it is not the same as the actual number of species collected. Both old and young come up with the same number of species = 73. However, for the same number of individuals collected, old has a slightly higher richness (73 vs. 69). </a:t>
            </a:r>
            <a:endParaRPr lang="en-US" dirty="0" smtClean="0"/>
          </a:p>
          <a:p>
            <a:endParaRPr lang="en-US" baseline="0" dirty="0" smtClean="0"/>
          </a:p>
          <a:p>
            <a:endParaRPr lang="en-US" baseline="0" dirty="0" smtClean="0"/>
          </a:p>
          <a:p>
            <a:endParaRPr lang="en-US" baseline="0" dirty="0" smtClean="0"/>
          </a:p>
          <a:p>
            <a:r>
              <a:rPr lang="en-US" baseline="0" dirty="0" smtClean="0"/>
              <a:t>Not sure why the estimated species richness would be higher for young than old, it may be that young sites actually do have higher richness, but that’s not what we would expect to see. </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Young CRP Fields</a:t>
            </a:r>
            <a:r>
              <a:rPr lang="en-US" baseline="0" dirty="0" smtClean="0"/>
              <a:t> appear less even, with a steeper species curve- 2</a:t>
            </a:r>
            <a:r>
              <a:rPr lang="en-US" dirty="0" smtClean="0"/>
              <a:t>8 singletons compared to old fields</a:t>
            </a:r>
            <a:endParaRPr lang="en-US" baseline="0" dirty="0" smtClean="0"/>
          </a:p>
          <a:p>
            <a:r>
              <a:rPr lang="en-US" baseline="0" dirty="0" smtClean="0"/>
              <a:t>Old CRP Fields - 17 singletons</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Switch in dominance</a:t>
            </a:r>
            <a:r>
              <a:rPr lang="en-US" baseline="0" dirty="0" smtClean="0"/>
              <a:t> between the two most abundant species overall, both of which were </a:t>
            </a:r>
            <a:r>
              <a:rPr lang="en-US" baseline="0" dirty="0" err="1" smtClean="0"/>
              <a:t>lycosids</a:t>
            </a:r>
            <a:r>
              <a:rPr lang="en-US" baseline="0" dirty="0" smtClean="0"/>
              <a:t>. </a:t>
            </a:r>
            <a:r>
              <a:rPr lang="en-US" baseline="0" dirty="0" err="1" smtClean="0"/>
              <a:t>Pardosa</a:t>
            </a:r>
            <a:r>
              <a:rPr lang="en-US" baseline="0" dirty="0" smtClean="0"/>
              <a:t> </a:t>
            </a:r>
            <a:r>
              <a:rPr lang="en-US" baseline="0" dirty="0" err="1" smtClean="0"/>
              <a:t>moesta</a:t>
            </a:r>
            <a:r>
              <a:rPr lang="en-US" baseline="0" dirty="0" smtClean="0"/>
              <a:t> was dominant in young with 1377 specimens, followed by P. </a:t>
            </a:r>
            <a:r>
              <a:rPr lang="en-US" baseline="0" dirty="0" err="1" smtClean="0"/>
              <a:t>concinna</a:t>
            </a:r>
            <a:r>
              <a:rPr lang="en-US" baseline="0" dirty="0" smtClean="0"/>
              <a:t> with about 688. In old fields P. </a:t>
            </a:r>
            <a:r>
              <a:rPr lang="en-US" baseline="0" dirty="0" err="1" smtClean="0"/>
              <a:t>concinna</a:t>
            </a:r>
            <a:r>
              <a:rPr lang="en-US" baseline="0" dirty="0" smtClean="0"/>
              <a:t> dominant with over 416 specimens, followed by A. </a:t>
            </a:r>
            <a:r>
              <a:rPr lang="en-US" baseline="0" dirty="0" err="1" smtClean="0"/>
              <a:t>utahana</a:t>
            </a:r>
            <a:r>
              <a:rPr lang="en-US" baseline="0" dirty="0" smtClean="0"/>
              <a:t> as the next most abundant, and P. </a:t>
            </a:r>
            <a:r>
              <a:rPr lang="en-US" baseline="0" dirty="0" err="1" smtClean="0"/>
              <a:t>moesta</a:t>
            </a:r>
            <a:r>
              <a:rPr lang="en-US" baseline="0" dirty="0" smtClean="0"/>
              <a:t> in 7</a:t>
            </a:r>
            <a:r>
              <a:rPr lang="en-US" baseline="30000" dirty="0" smtClean="0"/>
              <a:t>th</a:t>
            </a:r>
            <a:r>
              <a:rPr lang="en-US" baseline="0" dirty="0" smtClean="0"/>
              <a:t> with only 187 specimens.</a:t>
            </a:r>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Change in </a:t>
            </a:r>
            <a:r>
              <a:rPr lang="en-US" sz="1200" kern="1200" dirty="0" err="1" smtClean="0">
                <a:solidFill>
                  <a:schemeClr val="tx1"/>
                </a:solidFill>
                <a:latin typeface="+mn-lt"/>
                <a:ea typeface="+mn-ea"/>
                <a:cs typeface="+mn-cs"/>
              </a:rPr>
              <a:t>proprortions</a:t>
            </a:r>
            <a:r>
              <a:rPr lang="en-US" sz="1200" kern="1200" dirty="0" smtClean="0">
                <a:solidFill>
                  <a:schemeClr val="tx1"/>
                </a:solidFill>
                <a:latin typeface="+mn-lt"/>
                <a:ea typeface="+mn-ea"/>
                <a:cs typeface="+mn-cs"/>
              </a:rPr>
              <a:t> - Between young and old CRP fields, the percentage of </a:t>
            </a:r>
            <a:r>
              <a:rPr lang="en-US" sz="1200" kern="1200" dirty="0" err="1" smtClean="0">
                <a:solidFill>
                  <a:schemeClr val="tx1"/>
                </a:solidFill>
                <a:latin typeface="+mn-lt"/>
                <a:ea typeface="+mn-ea"/>
                <a:cs typeface="+mn-cs"/>
              </a:rPr>
              <a:t>Lycosids</a:t>
            </a:r>
            <a:r>
              <a:rPr lang="en-US" sz="1200" kern="1200" dirty="0" smtClean="0">
                <a:solidFill>
                  <a:schemeClr val="tx1"/>
                </a:solidFill>
                <a:latin typeface="+mn-lt"/>
                <a:ea typeface="+mn-ea"/>
                <a:cs typeface="+mn-cs"/>
              </a:rPr>
              <a:t> decreased by </a:t>
            </a:r>
            <a:r>
              <a:rPr lang="en-US" sz="1200" b="1" kern="12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Agelenids</a:t>
            </a:r>
            <a:r>
              <a:rPr lang="en-US" sz="1200" kern="1200" dirty="0" smtClean="0">
                <a:solidFill>
                  <a:schemeClr val="tx1"/>
                </a:solidFill>
                <a:latin typeface="+mn-lt"/>
                <a:ea typeface="+mn-ea"/>
                <a:cs typeface="+mn-cs"/>
              </a:rPr>
              <a:t> increased by </a:t>
            </a:r>
            <a:r>
              <a:rPr lang="en-US" sz="1200" b="1" kern="1200" dirty="0" smtClean="0">
                <a:solidFill>
                  <a:schemeClr val="tx1"/>
                </a:solidFill>
                <a:latin typeface="+mn-lt"/>
                <a:ea typeface="+mn-ea"/>
                <a:cs typeface="+mn-cs"/>
              </a:rPr>
              <a:t>8.8%,</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Thomisids</a:t>
            </a:r>
            <a:r>
              <a:rPr lang="en-US" sz="1200" kern="1200" dirty="0" smtClean="0">
                <a:solidFill>
                  <a:schemeClr val="tx1"/>
                </a:solidFill>
                <a:latin typeface="+mn-lt"/>
                <a:ea typeface="+mn-ea"/>
                <a:cs typeface="+mn-cs"/>
              </a:rPr>
              <a:t> increased by </a:t>
            </a:r>
            <a:r>
              <a:rPr lang="en-US" sz="1200" b="1" kern="1200" dirty="0" smtClean="0">
                <a:solidFill>
                  <a:schemeClr val="tx1"/>
                </a:solidFill>
                <a:latin typeface="+mn-lt"/>
                <a:ea typeface="+mn-ea"/>
                <a:cs typeface="+mn-cs"/>
              </a:rPr>
              <a:t>8.0%.</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Linyphiids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Gnaphosids</a:t>
            </a:r>
            <a:r>
              <a:rPr lang="en-US" sz="1200" kern="1200" dirty="0" smtClean="0">
                <a:solidFill>
                  <a:schemeClr val="tx1"/>
                </a:solidFill>
                <a:latin typeface="+mn-lt"/>
                <a:ea typeface="+mn-ea"/>
                <a:cs typeface="+mn-cs"/>
              </a:rPr>
              <a:t> showed only </a:t>
            </a:r>
            <a:r>
              <a:rPr lang="en-US" sz="1200" b="1" kern="1200" dirty="0" smtClean="0">
                <a:solidFill>
                  <a:schemeClr val="tx1"/>
                </a:solidFill>
                <a:latin typeface="+mn-lt"/>
                <a:ea typeface="+mn-ea"/>
                <a:cs typeface="+mn-cs"/>
              </a:rPr>
              <a:t>very slight increases </a:t>
            </a:r>
            <a:r>
              <a:rPr lang="en-US" sz="1200" kern="1200" dirty="0" smtClean="0">
                <a:solidFill>
                  <a:schemeClr val="tx1"/>
                </a:solidFill>
                <a:latin typeface="+mn-lt"/>
                <a:ea typeface="+mn-ea"/>
                <a:cs typeface="+mn-cs"/>
              </a:rPr>
              <a:t>of </a:t>
            </a:r>
            <a:r>
              <a:rPr lang="en-US" sz="1200" b="1" kern="1200" dirty="0" smtClean="0">
                <a:solidFill>
                  <a:schemeClr val="tx1"/>
                </a:solidFill>
                <a:latin typeface="+mn-lt"/>
                <a:ea typeface="+mn-ea"/>
                <a:cs typeface="+mn-cs"/>
              </a:rPr>
              <a:t>3.4% </a:t>
            </a:r>
            <a:r>
              <a:rPr lang="en-US" sz="120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2.7% </a:t>
            </a:r>
            <a:r>
              <a:rPr lang="en-US" sz="1200" kern="1200" dirty="0" smtClean="0">
                <a:solidFill>
                  <a:schemeClr val="tx1"/>
                </a:solidFill>
                <a:latin typeface="+mn-lt"/>
                <a:ea typeface="+mn-ea"/>
                <a:cs typeface="+mn-cs"/>
              </a:rPr>
              <a:t>respectively, with standard deviations greater than the differences between young and old.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terms of guilds – </a:t>
            </a:r>
            <a:r>
              <a:rPr lang="en-US" sz="1200" dirty="0" err="1" smtClean="0"/>
              <a:t>Lycsoids</a:t>
            </a:r>
            <a:r>
              <a:rPr lang="en-US" sz="1200" baseline="0" dirty="0" smtClean="0"/>
              <a:t> and </a:t>
            </a:r>
            <a:r>
              <a:rPr lang="en-US" sz="1200" baseline="0" dirty="0" err="1" smtClean="0"/>
              <a:t>Gnaphosids</a:t>
            </a:r>
            <a:r>
              <a:rPr lang="en-US" sz="1200" baseline="0" dirty="0" smtClean="0"/>
              <a:t> are </a:t>
            </a:r>
            <a:r>
              <a:rPr lang="en-US" sz="1200" baseline="0" dirty="0" err="1" smtClean="0"/>
              <a:t>cursorial</a:t>
            </a:r>
            <a:r>
              <a:rPr lang="en-US" sz="1200" baseline="0" dirty="0" smtClean="0"/>
              <a:t> hunting spiders, </a:t>
            </a:r>
            <a:r>
              <a:rPr lang="en-US" sz="1200" baseline="0" dirty="0" err="1" smtClean="0"/>
              <a:t>Agelenids</a:t>
            </a:r>
            <a:r>
              <a:rPr lang="en-US" sz="1200" baseline="0" dirty="0" smtClean="0"/>
              <a:t> are vagrant sheet-web builders, and </a:t>
            </a:r>
            <a:r>
              <a:rPr lang="en-US" sz="1200" baseline="0" dirty="0" err="1" smtClean="0"/>
              <a:t>Linyphiids</a:t>
            </a:r>
            <a:r>
              <a:rPr lang="en-US" sz="1200" baseline="0" dirty="0" smtClean="0"/>
              <a:t> are vagrant tangle web weavers, and </a:t>
            </a:r>
            <a:r>
              <a:rPr lang="en-US" sz="1200" baseline="0" dirty="0" err="1" smtClean="0"/>
              <a:t>Thomisids</a:t>
            </a:r>
            <a:r>
              <a:rPr lang="en-US" sz="1200" baseline="0" dirty="0" smtClean="0"/>
              <a:t> are sit-and-wait predators.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Young Plot 37 more similar to old sites than other</a:t>
            </a:r>
            <a:r>
              <a:rPr lang="en-US" baseline="0" dirty="0" smtClean="0"/>
              <a:t> young sites. </a:t>
            </a:r>
          </a:p>
          <a:p>
            <a:endParaRPr lang="en-US" baseline="0" dirty="0" smtClean="0"/>
          </a:p>
          <a:p>
            <a:r>
              <a:rPr lang="en-US" sz="1200" kern="1200" dirty="0" err="1" smtClean="0">
                <a:solidFill>
                  <a:schemeClr val="tx1"/>
                </a:solidFill>
                <a:latin typeface="+mn-lt"/>
                <a:ea typeface="+mn-ea"/>
                <a:cs typeface="+mn-cs"/>
              </a:rPr>
              <a:t>Kruskal’s</a:t>
            </a:r>
            <a:r>
              <a:rPr lang="en-US" sz="1200" kern="1200" dirty="0" smtClean="0">
                <a:solidFill>
                  <a:schemeClr val="tx1"/>
                </a:solidFill>
                <a:latin typeface="+mn-lt"/>
                <a:ea typeface="+mn-ea"/>
                <a:cs typeface="+mn-cs"/>
              </a:rPr>
              <a:t> stress for the ordination was 11.064%, measure of “badness of fit”, Clarke</a:t>
            </a:r>
            <a:r>
              <a:rPr lang="en-US" sz="1200" kern="1200" baseline="0" dirty="0" smtClean="0">
                <a:solidFill>
                  <a:schemeClr val="tx1"/>
                </a:solidFill>
                <a:latin typeface="+mn-lt"/>
                <a:ea typeface="+mn-ea"/>
                <a:cs typeface="+mn-cs"/>
              </a:rPr>
              <a:t> 1993 – suggest that &lt;10% is ideal, less than 20% is OK, and greater than 20% is not reliable</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blue arrows</a:t>
            </a:r>
            <a:r>
              <a:rPr lang="en-US" baseline="0" dirty="0" smtClean="0"/>
              <a:t> show relationships between vegetation variables and the NMDS axis (based on spider species composition  dissimilarity between collection sites). Appear to be separating more along differences in vegetation than by Age.</a:t>
            </a:r>
            <a:endParaRPr lang="en-US" dirty="0" smtClean="0"/>
          </a:p>
          <a:p>
            <a:endParaRPr lang="en-US" dirty="0" smtClean="0"/>
          </a:p>
          <a:p>
            <a:r>
              <a:rPr lang="en-US" dirty="0" smtClean="0"/>
              <a:t>Along</a:t>
            </a:r>
            <a:r>
              <a:rPr lang="en-US" baseline="0" dirty="0" smtClean="0"/>
              <a:t> axis 1 (from left to right)  Age, plant species richness and % cover of forbs and shrubs decrease, and % cover of litter and grass increase. Along axis 2 (from bottom to top) Age, richness and grasses decrease, and forbs, shrubs and litter increase. % Forbs has strongest correlation with axis 1, although it’s closely followed by age, then litter and shrubs. Also, if you run a correlations between the variables, they’re al highly correlated with each other.</a:t>
            </a:r>
          </a:p>
          <a:p>
            <a:endParaRPr lang="en-US" baseline="0" dirty="0" smtClean="0"/>
          </a:p>
          <a:p>
            <a:r>
              <a:rPr lang="en-US" baseline="0" dirty="0" smtClean="0"/>
              <a:t>Richness most important to axis two, although not a strong relationship with any of the variables.</a:t>
            </a:r>
          </a:p>
          <a:p>
            <a:endParaRPr lang="en-US" baseline="0" dirty="0" smtClean="0"/>
          </a:p>
          <a:p>
            <a:r>
              <a:rPr lang="en-US" baseline="0" dirty="0" smtClean="0"/>
              <a:t>The Young fields had higher % cover of litter than the old fields, which is rather counter-intuitive (but its NOT depth, it’s cover),Since the younger field are still primarily grass covered, and are mowed every few years without baling or grazing to pick up the cut grass, they have thick mats of dead grass cover. In older fields, the dead grass has probably de-composed more and thus does not compose an obvious mat-cover on the ground. </a:t>
            </a:r>
          </a:p>
          <a:p>
            <a:endParaRPr lang="en-US" baseline="0" dirty="0" smtClean="0"/>
          </a:p>
          <a:p>
            <a:r>
              <a:rPr lang="en-US" baseline="0" dirty="0" smtClean="0"/>
              <a:t>Plot 37 was higher in forbs </a:t>
            </a:r>
          </a:p>
        </p:txBody>
      </p:sp>
      <p:sp>
        <p:nvSpPr>
          <p:cNvPr id="4" name="Slide Number Placeholder 3"/>
          <p:cNvSpPr>
            <a:spLocks noGrp="1"/>
          </p:cNvSpPr>
          <p:nvPr>
            <p:ph type="sldNum" sz="quarter" idx="10"/>
          </p:nvPr>
        </p:nvSpPr>
        <p:spPr/>
        <p:txBody>
          <a:bodyPr/>
          <a:lstStyle/>
          <a:p>
            <a:fld id="{E7EC0992-66A5-444A-978E-2925D7D44281}"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has been demonstrated that web spider diversity increases with increasing plant heterogeneity, such as is usually seen across </a:t>
            </a:r>
            <a:r>
              <a:rPr lang="en-US" sz="1200" kern="1200" baseline="0" dirty="0" err="1" smtClean="0">
                <a:solidFill>
                  <a:schemeClr val="tx1"/>
                </a:solidFill>
                <a:latin typeface="+mn-lt"/>
                <a:ea typeface="+mn-ea"/>
                <a:cs typeface="+mn-cs"/>
              </a:rPr>
              <a:t>successional</a:t>
            </a:r>
            <a:r>
              <a:rPr lang="en-US" sz="1200" kern="1200" baseline="0" dirty="0" smtClean="0">
                <a:solidFill>
                  <a:schemeClr val="tx1"/>
                </a:solidFill>
                <a:latin typeface="+mn-lt"/>
                <a:ea typeface="+mn-ea"/>
                <a:cs typeface="+mn-cs"/>
              </a:rPr>
              <a:t> gradients. Vegetation structure and complexity is important for supporting a diversity community of web building spider species, by providing a variety of web-building locations and microhabitats.  (Greenstone 1984, </a:t>
            </a:r>
            <a:r>
              <a:rPr lang="en-US" sz="1200" kern="1200" baseline="0" dirty="0" err="1" smtClean="0">
                <a:solidFill>
                  <a:schemeClr val="tx1"/>
                </a:solidFill>
                <a:latin typeface="+mn-lt"/>
                <a:ea typeface="+mn-ea"/>
                <a:cs typeface="+mn-cs"/>
              </a:rPr>
              <a:t>Rypstra</a:t>
            </a:r>
            <a:r>
              <a:rPr lang="en-US" sz="1200" kern="1200" baseline="0" dirty="0" smtClean="0">
                <a:solidFill>
                  <a:schemeClr val="tx1"/>
                </a:solidFill>
                <a:latin typeface="+mn-lt"/>
                <a:ea typeface="+mn-ea"/>
                <a:cs typeface="+mn-cs"/>
              </a:rPr>
              <a:t> et al. 1999, </a:t>
            </a:r>
            <a:r>
              <a:rPr lang="en-US" sz="1200" kern="1200" baseline="0" dirty="0" err="1" smtClean="0">
                <a:solidFill>
                  <a:schemeClr val="tx1"/>
                </a:solidFill>
                <a:latin typeface="+mn-lt"/>
                <a:ea typeface="+mn-ea"/>
                <a:cs typeface="+mn-cs"/>
              </a:rPr>
              <a:t>Mrzljak</a:t>
            </a:r>
            <a:r>
              <a:rPr lang="en-US" sz="1200" kern="1200" baseline="0" dirty="0" smtClean="0">
                <a:solidFill>
                  <a:schemeClr val="tx1"/>
                </a:solidFill>
                <a:latin typeface="+mn-lt"/>
                <a:ea typeface="+mn-ea"/>
                <a:cs typeface="+mn-cs"/>
              </a:rPr>
              <a:t> &amp; </a:t>
            </a:r>
            <a:r>
              <a:rPr lang="en-US" sz="1200" kern="1200" baseline="0" dirty="0" err="1" smtClean="0">
                <a:solidFill>
                  <a:schemeClr val="tx1"/>
                </a:solidFill>
                <a:latin typeface="+mn-lt"/>
                <a:ea typeface="+mn-ea"/>
                <a:cs typeface="+mn-cs"/>
              </a:rPr>
              <a:t>Wiegleb</a:t>
            </a:r>
            <a:r>
              <a:rPr lang="en-US" sz="1200" kern="1200" baseline="0" dirty="0" smtClean="0">
                <a:solidFill>
                  <a:schemeClr val="tx1"/>
                </a:solidFill>
                <a:latin typeface="+mn-lt"/>
                <a:ea typeface="+mn-ea"/>
                <a:cs typeface="+mn-cs"/>
              </a:rPr>
              <a:t> 2000, others…)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similar relationship between vegetation heterogeneity and/or </a:t>
            </a:r>
            <a:r>
              <a:rPr lang="en-US" sz="1200" kern="1200" baseline="0" dirty="0" err="1" smtClean="0">
                <a:solidFill>
                  <a:schemeClr val="tx1"/>
                </a:solidFill>
                <a:latin typeface="+mn-lt"/>
                <a:ea typeface="+mn-ea"/>
                <a:cs typeface="+mn-cs"/>
              </a:rPr>
              <a:t>successional</a:t>
            </a:r>
            <a:r>
              <a:rPr lang="en-US" sz="1200" kern="1200" baseline="0" dirty="0" smtClean="0">
                <a:solidFill>
                  <a:schemeClr val="tx1"/>
                </a:solidFill>
                <a:latin typeface="+mn-lt"/>
                <a:ea typeface="+mn-ea"/>
                <a:cs typeface="+mn-cs"/>
              </a:rPr>
              <a:t> age of habitat, with species diversity has been suggested for ground-active spiders, however, the relationship is less clear. </a:t>
            </a:r>
            <a:r>
              <a:rPr lang="en-US" sz="1200" kern="1200" baseline="0" dirty="0" err="1" smtClean="0">
                <a:solidFill>
                  <a:schemeClr val="tx1"/>
                </a:solidFill>
                <a:latin typeface="+mn-lt"/>
                <a:ea typeface="+mn-ea"/>
                <a:cs typeface="+mn-cs"/>
              </a:rPr>
              <a:t>Bultman</a:t>
            </a:r>
            <a:r>
              <a:rPr lang="en-US" sz="1200" kern="1200" baseline="0" dirty="0" smtClean="0">
                <a:solidFill>
                  <a:schemeClr val="tx1"/>
                </a:solidFill>
                <a:latin typeface="+mn-lt"/>
                <a:ea typeface="+mn-ea"/>
                <a:cs typeface="+mn-cs"/>
              </a:rPr>
              <a:t> et al. 1982, and M found evidence to support general theory of increasing diversity with </a:t>
            </a:r>
            <a:r>
              <a:rPr lang="en-US" sz="1200" kern="1200" baseline="0" dirty="0" err="1" smtClean="0">
                <a:solidFill>
                  <a:schemeClr val="tx1"/>
                </a:solidFill>
                <a:latin typeface="+mn-lt"/>
                <a:ea typeface="+mn-ea"/>
                <a:cs typeface="+mn-cs"/>
              </a:rPr>
              <a:t>successional</a:t>
            </a:r>
            <a:r>
              <a:rPr lang="en-US" sz="1200" kern="1200" baseline="0" dirty="0" smtClean="0">
                <a:solidFill>
                  <a:schemeClr val="tx1"/>
                </a:solidFill>
                <a:latin typeface="+mn-lt"/>
                <a:ea typeface="+mn-ea"/>
                <a:cs typeface="+mn-cs"/>
              </a:rPr>
              <a:t> age. One study found ground-active spider diversity to be lower in old fields than young fields (</a:t>
            </a:r>
            <a:r>
              <a:rPr lang="en-US" sz="1200" kern="1200" baseline="0" dirty="0" err="1" smtClean="0">
                <a:solidFill>
                  <a:schemeClr val="tx1"/>
                </a:solidFill>
                <a:latin typeface="+mn-lt"/>
                <a:ea typeface="+mn-ea"/>
                <a:cs typeface="+mn-cs"/>
              </a:rPr>
              <a:t>Hurd</a:t>
            </a:r>
            <a:r>
              <a:rPr lang="en-US" sz="1200" kern="1200" baseline="0" dirty="0" smtClean="0">
                <a:solidFill>
                  <a:schemeClr val="tx1"/>
                </a:solidFill>
                <a:latin typeface="+mn-lt"/>
                <a:ea typeface="+mn-ea"/>
                <a:cs typeface="+mn-cs"/>
              </a:rPr>
              <a:t> and Fagan 1992), but was higher in more woody habitats as opposed to </a:t>
            </a:r>
            <a:r>
              <a:rPr lang="en-US" sz="1200" kern="1200" baseline="0" dirty="0" err="1" smtClean="0">
                <a:solidFill>
                  <a:schemeClr val="tx1"/>
                </a:solidFill>
                <a:latin typeface="+mn-lt"/>
                <a:ea typeface="+mn-ea"/>
                <a:cs typeface="+mn-cs"/>
              </a:rPr>
              <a:t>herbacious</a:t>
            </a:r>
            <a:r>
              <a:rPr lang="en-US" sz="1200" kern="1200" baseline="0" dirty="0" smtClean="0">
                <a:solidFill>
                  <a:schemeClr val="tx1"/>
                </a:solidFill>
                <a:latin typeface="+mn-lt"/>
                <a:ea typeface="+mn-ea"/>
                <a:cs typeface="+mn-cs"/>
              </a:rPr>
              <a:t>, and another (</a:t>
            </a:r>
            <a:r>
              <a:rPr lang="en-US" sz="1200" kern="1200" baseline="0" dirty="0" err="1" smtClean="0">
                <a:solidFill>
                  <a:schemeClr val="tx1"/>
                </a:solidFill>
                <a:latin typeface="+mn-lt"/>
                <a:ea typeface="+mn-ea"/>
                <a:cs typeface="+mn-cs"/>
              </a:rPr>
              <a:t>Mallis</a:t>
            </a:r>
            <a:r>
              <a:rPr lang="en-US" sz="1200" kern="1200" baseline="0" dirty="0" smtClean="0">
                <a:solidFill>
                  <a:schemeClr val="tx1"/>
                </a:solidFill>
                <a:latin typeface="+mn-lt"/>
                <a:ea typeface="+mn-ea"/>
                <a:cs typeface="+mn-cs"/>
              </a:rPr>
              <a:t> &amp; </a:t>
            </a:r>
            <a:r>
              <a:rPr lang="en-US" sz="1200" kern="1200" baseline="0" dirty="0" err="1" smtClean="0">
                <a:solidFill>
                  <a:schemeClr val="tx1"/>
                </a:solidFill>
                <a:latin typeface="+mn-lt"/>
                <a:ea typeface="+mn-ea"/>
                <a:cs typeface="+mn-cs"/>
              </a:rPr>
              <a:t>Hurd</a:t>
            </a:r>
            <a:r>
              <a:rPr lang="en-US" sz="1200" kern="1200" baseline="0" dirty="0" smtClean="0">
                <a:solidFill>
                  <a:schemeClr val="tx1"/>
                </a:solidFill>
                <a:latin typeface="+mn-lt"/>
                <a:ea typeface="+mn-ea"/>
                <a:cs typeface="+mn-cs"/>
              </a:rPr>
              <a:t> 2005) found no relationship between spider diversity and vegetation structure or </a:t>
            </a:r>
            <a:r>
              <a:rPr lang="en-US" sz="1200" kern="1200" baseline="0" dirty="0" err="1" smtClean="0">
                <a:solidFill>
                  <a:schemeClr val="tx1"/>
                </a:solidFill>
                <a:latin typeface="+mn-lt"/>
                <a:ea typeface="+mn-ea"/>
                <a:cs typeface="+mn-cs"/>
              </a:rPr>
              <a:t>successional</a:t>
            </a:r>
            <a:r>
              <a:rPr lang="en-US" sz="1200" kern="1200" baseline="0" dirty="0" smtClean="0">
                <a:solidFill>
                  <a:schemeClr val="tx1"/>
                </a:solidFill>
                <a:latin typeface="+mn-lt"/>
                <a:ea typeface="+mn-ea"/>
                <a:cs typeface="+mn-cs"/>
              </a:rPr>
              <a:t> age.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is also not clearly understood if spider communities undergo succession. Some authors show that habitats along a </a:t>
            </a:r>
            <a:r>
              <a:rPr lang="en-US" sz="1200" kern="1200" baseline="0" dirty="0" err="1" smtClean="0">
                <a:solidFill>
                  <a:schemeClr val="tx1"/>
                </a:solidFill>
                <a:latin typeface="+mn-lt"/>
                <a:ea typeface="+mn-ea"/>
                <a:cs typeface="+mn-cs"/>
              </a:rPr>
              <a:t>successional</a:t>
            </a:r>
            <a:r>
              <a:rPr lang="en-US" sz="1200" kern="1200" baseline="0" dirty="0" smtClean="0">
                <a:solidFill>
                  <a:schemeClr val="tx1"/>
                </a:solidFill>
                <a:latin typeface="+mn-lt"/>
                <a:ea typeface="+mn-ea"/>
                <a:cs typeface="+mn-cs"/>
              </a:rPr>
              <a:t> gradient or with differing levels of vegetation complexity (</a:t>
            </a:r>
            <a:r>
              <a:rPr lang="en-US" sz="1200" kern="1200" baseline="0" dirty="0" err="1" smtClean="0">
                <a:solidFill>
                  <a:schemeClr val="tx1"/>
                </a:solidFill>
                <a:latin typeface="+mn-lt"/>
                <a:ea typeface="+mn-ea"/>
                <a:cs typeface="+mn-cs"/>
              </a:rPr>
              <a:t>Bultman</a:t>
            </a:r>
            <a:r>
              <a:rPr lang="en-US" sz="1200" kern="1200" baseline="0" dirty="0" smtClean="0">
                <a:solidFill>
                  <a:schemeClr val="tx1"/>
                </a:solidFill>
                <a:latin typeface="+mn-lt"/>
                <a:ea typeface="+mn-ea"/>
                <a:cs typeface="+mn-cs"/>
              </a:rPr>
              <a:t> et al. and refs therein) are characteristically different. Other authors, however, such as </a:t>
            </a:r>
            <a:r>
              <a:rPr lang="en-US" sz="1200" kern="1200" baseline="0" dirty="0" err="1" smtClean="0">
                <a:solidFill>
                  <a:schemeClr val="tx1"/>
                </a:solidFill>
                <a:latin typeface="+mn-lt"/>
                <a:ea typeface="+mn-ea"/>
                <a:cs typeface="+mn-cs"/>
              </a:rPr>
              <a:t>Mallis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Hurd</a:t>
            </a:r>
            <a:r>
              <a:rPr lang="en-US" sz="1200" kern="1200" baseline="0" dirty="0" smtClean="0">
                <a:solidFill>
                  <a:schemeClr val="tx1"/>
                </a:solidFill>
                <a:latin typeface="+mn-lt"/>
                <a:ea typeface="+mn-ea"/>
                <a:cs typeface="+mn-cs"/>
              </a:rPr>
              <a:t> 1992, suggested that spider assemblages do not undergo succession, and their composition is based largely on stochastic colonization events and specific habitat requirements.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EC0992-66A5-444A-978E-2925D7D4428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37</a:t>
            </a:r>
            <a:r>
              <a:rPr lang="en-US" baseline="0" dirty="0" smtClean="0"/>
              <a:t> outlier in</a:t>
            </a:r>
            <a:r>
              <a:rPr lang="en-US" dirty="0" smtClean="0"/>
              <a:t> </a:t>
            </a:r>
            <a:r>
              <a:rPr lang="en-US" baseline="0" dirty="0" err="1" smtClean="0"/>
              <a:t>Seefledt</a:t>
            </a:r>
            <a:r>
              <a:rPr lang="en-US" baseline="0" dirty="0" smtClean="0"/>
              <a:t> et al. 2010 study – 37 higher in total </a:t>
            </a:r>
            <a:r>
              <a:rPr lang="en-US" baseline="0" dirty="0" err="1" smtClean="0"/>
              <a:t>herbacious</a:t>
            </a:r>
            <a:r>
              <a:rPr lang="en-US" baseline="0" dirty="0" smtClean="0"/>
              <a:t> and total perennial cover than average for Young fields,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Young Site 37 was on average higher in Forbs and Shrubs, and lower in litter than other young fields.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37 and Old 27 outliers</a:t>
            </a:r>
            <a:r>
              <a:rPr lang="en-US" baseline="0" dirty="0" smtClean="0"/>
              <a:t> in </a:t>
            </a:r>
            <a:r>
              <a:rPr lang="en-US" baseline="0" dirty="0" err="1" smtClean="0"/>
              <a:t>Seefledt</a:t>
            </a:r>
            <a:r>
              <a:rPr lang="en-US" baseline="0" dirty="0" smtClean="0"/>
              <a:t> et al. 2010 study – 37 higher in total </a:t>
            </a:r>
            <a:r>
              <a:rPr lang="en-US" baseline="0" dirty="0" err="1" smtClean="0"/>
              <a:t>herbacious</a:t>
            </a:r>
            <a:r>
              <a:rPr lang="en-US" baseline="0" dirty="0" smtClean="0"/>
              <a:t> and total perennial cover than average for Young fields, 27 twice as much cover of </a:t>
            </a:r>
            <a:r>
              <a:rPr lang="en-US" baseline="0" dirty="0" err="1" smtClean="0"/>
              <a:t>Populus</a:t>
            </a:r>
            <a:r>
              <a:rPr lang="en-US" baseline="0" dirty="0" smtClean="0"/>
              <a:t> seedlings than </a:t>
            </a:r>
            <a:r>
              <a:rPr lang="en-US" baseline="0" dirty="0" err="1" smtClean="0"/>
              <a:t>than</a:t>
            </a:r>
            <a:r>
              <a:rPr lang="en-US" baseline="0" dirty="0" smtClean="0"/>
              <a:t> other old </a:t>
            </a:r>
            <a:r>
              <a:rPr lang="en-US" baseline="0" dirty="0" err="1" smtClean="0"/>
              <a:t>feelds</a:t>
            </a:r>
            <a:r>
              <a:rPr lang="en-US" baseline="0" dirty="0" smtClean="0"/>
              <a:t>. 27 is odd, in that the two years are far apart on axis 2 – probably due to difference in plant species richness at that sight between 2005 and 2008 (33 vs. 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Young Site 37 was on average higher in Forbs and Shrubs, and lower in litter than other young fields. In 2005 it was</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Young 37 and Old 27 outliers</a:t>
            </a:r>
            <a:r>
              <a:rPr lang="en-US" baseline="0" smtClean="0"/>
              <a:t> in Seefledt et al. 2010 study – 37 higher in total herbacious and total perennial cover than average for Young fields, 27 twice as much cover of Populus seedlings than than other old feelds. 27 is odd, in that the two years are far apart on axis 2 – probably due to difference in plant species richness at that sight between 2005 and 2008 (33 vs. 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Young Site 37 was on average higher in Forbs and Shrubs, and lower in litter than other young fields. In 2005 it was</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a:t>
            </a:r>
            <a:r>
              <a:rPr lang="en-US" dirty="0" err="1" smtClean="0"/>
              <a:t>Lycosids</a:t>
            </a:r>
            <a:r>
              <a:rPr lang="en-US" dirty="0" smtClean="0"/>
              <a:t> overall were more abundant in young sites, few </a:t>
            </a:r>
            <a:r>
              <a:rPr lang="en-US" dirty="0" err="1" smtClean="0"/>
              <a:t>Lycosid</a:t>
            </a:r>
            <a:r>
              <a:rPr lang="en-US" baseline="0" dirty="0" smtClean="0"/>
              <a:t> species individually were very important to separation of the NMDS clusters (one-</a:t>
            </a:r>
            <a:r>
              <a:rPr lang="en-US" baseline="0" dirty="0" err="1" smtClean="0"/>
              <a:t>P.fuscula</a:t>
            </a:r>
            <a:r>
              <a:rPr lang="en-US" baseline="0" dirty="0" smtClean="0"/>
              <a:t>)/ </a:t>
            </a:r>
            <a:r>
              <a:rPr lang="en-US" dirty="0" err="1" smtClean="0"/>
              <a:t>Pardosa</a:t>
            </a:r>
            <a:r>
              <a:rPr lang="en-US" dirty="0" smtClean="0"/>
              <a:t> </a:t>
            </a:r>
            <a:r>
              <a:rPr lang="en-US" dirty="0" err="1" smtClean="0"/>
              <a:t>moesta</a:t>
            </a:r>
            <a:r>
              <a:rPr lang="en-US" dirty="0" smtClean="0"/>
              <a:t> and </a:t>
            </a:r>
            <a:r>
              <a:rPr lang="en-US" dirty="0" err="1" smtClean="0"/>
              <a:t>concinna</a:t>
            </a:r>
            <a:r>
              <a:rPr lang="en-US" dirty="0" smtClean="0"/>
              <a:t>, the two</a:t>
            </a:r>
            <a:r>
              <a:rPr lang="en-US" baseline="0" dirty="0" smtClean="0"/>
              <a:t> most abundance species, were among those that are relatively un-important to separation of the NMDS clusters because they were present in all sites, even though P. </a:t>
            </a:r>
            <a:r>
              <a:rPr lang="en-US" baseline="0" dirty="0" err="1" smtClean="0"/>
              <a:t>moesta</a:t>
            </a:r>
            <a:r>
              <a:rPr lang="en-US" baseline="0" dirty="0" smtClean="0"/>
              <a:t> was quite a bit more abundant in young sites.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Weighted average = how much they contributed to the dissimilarity</a:t>
            </a:r>
            <a:r>
              <a:rPr lang="en-US" baseline="0" dirty="0" smtClean="0"/>
              <a:t> coefficient for each pair of sites.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species</a:t>
            </a:r>
            <a:r>
              <a:rPr lang="en-US" baseline="0" dirty="0" smtClean="0"/>
              <a:t> that I would expect to be most important based on change in abundance between young and old fields were not necessarily the same as those most important to the separation of sites, because this takes into account their presence or absence in all collecting sites, not just pooled between young and old. </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found at all in young sites except the outlier site 37, which may suggest that their distribution is more influenced by vegetation characteristics than field age alone. </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a:t>
            </a:r>
            <a:r>
              <a:rPr lang="en-US" baseline="0" dirty="0" err="1" smtClean="0"/>
              <a:t>Lycosid</a:t>
            </a:r>
            <a:r>
              <a:rPr lang="en-US" baseline="0" dirty="0" smtClean="0"/>
              <a:t>, not found at all in old sites, and only found in very low abundance one year in the outlier site young 37. </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Mantel’s test shows that vegetation characteristics are influencing</a:t>
            </a:r>
            <a:r>
              <a:rPr lang="en-US" baseline="0" dirty="0" smtClean="0"/>
              <a:t> species composition</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Perhaps more time is required to see a marked increase the spider species richness as compared to the increase than it does for the plant species richness, and other vegetation characteristics. </a:t>
            </a:r>
          </a:p>
          <a:p>
            <a:pPr>
              <a:buFontTx/>
              <a:buNone/>
            </a:pPr>
            <a:endParaRPr lang="en-US" baseline="0" dirty="0" smtClean="0"/>
          </a:p>
          <a:p>
            <a:pPr>
              <a:buFontTx/>
              <a:buNone/>
            </a:pPr>
            <a:r>
              <a:rPr lang="en-US" baseline="0" dirty="0" smtClean="0"/>
              <a:t>Discuss findings of other studies</a:t>
            </a:r>
          </a:p>
          <a:p>
            <a:pPr>
              <a:buFontTx/>
              <a:buChar char="-"/>
            </a:pPr>
            <a:endParaRPr lang="en-US" baseline="0" dirty="0" smtClean="0"/>
          </a:p>
          <a:p>
            <a:pPr>
              <a:buFontTx/>
              <a:buChar char="-"/>
            </a:pPr>
            <a:endParaRPr lang="en-US" baseline="0" dirty="0" smtClean="0"/>
          </a:p>
          <a:p>
            <a:pPr>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CRP</a:t>
            </a:r>
            <a:r>
              <a:rPr lang="en-US" baseline="0" dirty="0" smtClean="0"/>
              <a:t> is a federal program that provides incentive for farmers to take highly erode-able croplands out of production, plant them with a vegetative cover, and maintain them as managed grasslands that are available for future use.</a:t>
            </a:r>
          </a:p>
          <a:p>
            <a:endParaRPr lang="en-US" dirty="0" smtClean="0"/>
          </a:p>
          <a:p>
            <a:r>
              <a:rPr lang="en-US" dirty="0" smtClean="0"/>
              <a:t>In</a:t>
            </a:r>
            <a:r>
              <a:rPr lang="en-US" baseline="0" dirty="0" smtClean="0"/>
              <a:t> addition to its original purpose of reserving croplands in a ready state for future agricultural production, the current goals of the CRP </a:t>
            </a:r>
            <a:r>
              <a:rPr lang="en-US" dirty="0" smtClean="0"/>
              <a:t>include </a:t>
            </a:r>
            <a:r>
              <a:rPr lang="en-US" u="sng" dirty="0" smtClean="0"/>
              <a:t>providing wildlife habitat </a:t>
            </a:r>
            <a:r>
              <a:rPr lang="en-US" dirty="0" smtClean="0"/>
              <a:t>and </a:t>
            </a:r>
            <a:r>
              <a:rPr lang="en-US" u="sng" dirty="0" smtClean="0"/>
              <a:t>protecting natural resources</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Compliance with the CRP objectives requires maintenance for ease of conversion back to cropland -&gt; In</a:t>
            </a:r>
            <a:r>
              <a:rPr lang="en-US" sz="1200" baseline="0" dirty="0" smtClean="0"/>
              <a:t> Delta, the CRP enrolled fields are managed primarily by mowing every 2-3 yrs in the fall after the bird breeding season is over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err="1" smtClean="0"/>
              <a:t>Seefeldt</a:t>
            </a:r>
            <a:r>
              <a:rPr lang="en-US" sz="1200" baseline="0" dirty="0" smtClean="0"/>
              <a:t> et al. surveyed vegetation in CRP fields in Delta and found that between young and old CRP fields, there was an increase in native grass, </a:t>
            </a:r>
            <a:r>
              <a:rPr lang="en-US" sz="1200" baseline="0" dirty="0" err="1" smtClean="0"/>
              <a:t>forb</a:t>
            </a:r>
            <a:r>
              <a:rPr lang="en-US" sz="1200" baseline="0" dirty="0" smtClean="0"/>
              <a:t>, shrub and tree species, and a decrease in the planted introduced grasses. </a:t>
            </a:r>
            <a:r>
              <a:rPr lang="en-US" sz="1200" kern="1200" dirty="0" smtClean="0">
                <a:solidFill>
                  <a:schemeClr val="tx1"/>
                </a:solidFill>
                <a:latin typeface="+mn-lt"/>
                <a:ea typeface="+mn-ea"/>
                <a:cs typeface="+mn-cs"/>
              </a:rPr>
              <a:t>Despite the management of these fields by regular mowing</a:t>
            </a:r>
            <a:r>
              <a:rPr lang="en-US" sz="1200" kern="1200" baseline="0" dirty="0" smtClean="0">
                <a:solidFill>
                  <a:schemeClr val="tx1"/>
                </a:solidFill>
                <a:latin typeface="+mn-lt"/>
                <a:ea typeface="+mn-ea"/>
                <a:cs typeface="+mn-cs"/>
              </a:rPr>
              <a:t>, they</a:t>
            </a:r>
            <a:r>
              <a:rPr lang="en-US" sz="1200" kern="1200" dirty="0" smtClean="0">
                <a:solidFill>
                  <a:schemeClr val="tx1"/>
                </a:solidFill>
                <a:latin typeface="+mn-lt"/>
                <a:ea typeface="+mn-ea"/>
                <a:cs typeface="+mn-cs"/>
              </a:rPr>
              <a:t> found that time in the CRP (i.e. years since planting) was the only factor consistently influencing plant succession</a:t>
            </a:r>
            <a:endParaRPr lang="en-US" dirty="0" smtClean="0"/>
          </a:p>
        </p:txBody>
      </p:sp>
      <p:sp>
        <p:nvSpPr>
          <p:cNvPr id="4" name="Slide Number Placeholder 3"/>
          <p:cNvSpPr>
            <a:spLocks noGrp="1"/>
          </p:cNvSpPr>
          <p:nvPr>
            <p:ph type="sldNum" sz="quarter" idx="10"/>
          </p:nvPr>
        </p:nvSpPr>
        <p:spPr/>
        <p:txBody>
          <a:bodyPr/>
          <a:lstStyle/>
          <a:p>
            <a:fld id="{E7EC0992-66A5-444A-978E-2925D7D44281}"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There were shifts in the abundance of some of the dominant families in CRP fields. </a:t>
            </a:r>
            <a:r>
              <a:rPr lang="en-US" baseline="0" dirty="0" smtClean="0"/>
              <a:t>The differences observed at the family level were also seen in other studies. </a:t>
            </a:r>
            <a:r>
              <a:rPr lang="en-US" baseline="0" dirty="0" err="1" smtClean="0"/>
              <a:t>Hurd</a:t>
            </a:r>
            <a:r>
              <a:rPr lang="en-US" baseline="0" dirty="0" smtClean="0"/>
              <a:t> and Fagan 1992, and </a:t>
            </a:r>
            <a:r>
              <a:rPr lang="en-US" baseline="0" dirty="0" err="1" smtClean="0"/>
              <a:t>Koponen</a:t>
            </a:r>
            <a:r>
              <a:rPr lang="en-US" baseline="0" dirty="0" smtClean="0"/>
              <a:t> 2005 also saw trends for a decrease in the abundance of </a:t>
            </a:r>
            <a:r>
              <a:rPr lang="en-US" baseline="0" dirty="0" err="1" smtClean="0"/>
              <a:t>Lycosids</a:t>
            </a:r>
            <a:r>
              <a:rPr lang="en-US" baseline="0" dirty="0" smtClean="0"/>
              <a:t> over </a:t>
            </a:r>
            <a:r>
              <a:rPr lang="en-US" baseline="0" dirty="0" err="1" smtClean="0"/>
              <a:t>successional</a:t>
            </a:r>
            <a:r>
              <a:rPr lang="en-US" baseline="0" dirty="0" smtClean="0"/>
              <a:t> time, and </a:t>
            </a:r>
            <a:r>
              <a:rPr lang="en-US" baseline="0" dirty="0" err="1" smtClean="0"/>
              <a:t>Bultman</a:t>
            </a:r>
            <a:r>
              <a:rPr lang="en-US" baseline="0" dirty="0" smtClean="0"/>
              <a:t> et al. 1982 saw a decrease in </a:t>
            </a:r>
            <a:r>
              <a:rPr lang="en-US" baseline="0" dirty="0" err="1" smtClean="0"/>
              <a:t>Lycosids</a:t>
            </a:r>
            <a:r>
              <a:rPr lang="en-US" baseline="0" dirty="0" smtClean="0"/>
              <a:t>, as well as an increase in vagrant web-builders (</a:t>
            </a:r>
            <a:r>
              <a:rPr lang="en-US" baseline="0" dirty="0" err="1" smtClean="0"/>
              <a:t>Hahniidae</a:t>
            </a:r>
            <a:r>
              <a:rPr lang="en-US" baseline="0" dirty="0" smtClean="0"/>
              <a:t>, the same guild as the </a:t>
            </a:r>
            <a:r>
              <a:rPr lang="en-US" baseline="0" dirty="0" err="1" smtClean="0"/>
              <a:t>Agelenidae</a:t>
            </a:r>
            <a:r>
              <a:rPr lang="en-US" baseline="0" dirty="0" smtClean="0"/>
              <a:t>) and for the sit-and-wait predators, </a:t>
            </a:r>
            <a:r>
              <a:rPr lang="en-US" baseline="0" dirty="0" err="1" smtClean="0"/>
              <a:t>Thomisidae</a:t>
            </a:r>
            <a:r>
              <a:rPr lang="en-US" baseline="0" dirty="0" smtClean="0"/>
              <a:t>.</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 the exception</a:t>
            </a:r>
            <a:r>
              <a:rPr lang="en-US" sz="1200" kern="1200" baseline="0" dirty="0" smtClean="0">
                <a:solidFill>
                  <a:schemeClr val="tx1"/>
                </a:solidFill>
                <a:latin typeface="+mn-lt"/>
                <a:ea typeface="+mn-ea"/>
                <a:cs typeface="+mn-cs"/>
              </a:rPr>
              <a:t> of one outlier field, those fields from the same age group were more similar to each other than to those of the opposing age.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were 21 unique species in old plots, and 23 in young plots.</a:t>
            </a:r>
            <a:r>
              <a:rPr lang="en-US" sz="1200" kern="1200" baseline="0" dirty="0" smtClean="0">
                <a:solidFill>
                  <a:schemeClr val="tx1"/>
                </a:solidFill>
                <a:latin typeface="+mn-lt"/>
                <a:ea typeface="+mn-ea"/>
                <a:cs typeface="+mn-cs"/>
              </a:rPr>
              <a:t> If you compare the number of shared species, there was considerable variation within age groups, however there were still more shared species within (62%) than between age groups (56%). By within I mean occurred in 2 or more plots, and by between I mean occurred in at least one old and one young plot. O</a:t>
            </a:r>
            <a:r>
              <a:rPr lang="en-US" sz="1200" kern="1200" dirty="0" smtClean="0">
                <a:solidFill>
                  <a:schemeClr val="tx1"/>
                </a:solidFill>
                <a:latin typeface="+mn-lt"/>
                <a:ea typeface="+mn-ea"/>
                <a:cs typeface="+mn-cs"/>
              </a:rPr>
              <a:t>nly ~ 14%</a:t>
            </a:r>
            <a:r>
              <a:rPr lang="en-US" sz="1200" kern="1200" baseline="0" dirty="0" smtClean="0">
                <a:solidFill>
                  <a:schemeClr val="tx1"/>
                </a:solidFill>
                <a:latin typeface="+mn-lt"/>
                <a:ea typeface="+mn-ea"/>
                <a:cs typeface="+mn-cs"/>
              </a:rPr>
              <a:t> of species were found in all sites.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Correlated with </a:t>
            </a:r>
            <a:r>
              <a:rPr lang="en-US" sz="1200" kern="1200" dirty="0" err="1" smtClean="0">
                <a:solidFill>
                  <a:schemeClr val="tx1"/>
                </a:solidFill>
                <a:latin typeface="+mn-lt"/>
                <a:ea typeface="+mn-ea"/>
                <a:cs typeface="+mn-cs"/>
              </a:rPr>
              <a:t>vegetatin</a:t>
            </a:r>
            <a:r>
              <a:rPr lang="en-US" sz="1200" kern="1200" dirty="0" smtClean="0">
                <a:solidFill>
                  <a:schemeClr val="tx1"/>
                </a:solidFill>
                <a:latin typeface="+mn-lt"/>
                <a:ea typeface="+mn-ea"/>
                <a:cs typeface="+mn-cs"/>
              </a:rPr>
              <a:t> characteristics -&gt; didn’t test which</a:t>
            </a:r>
            <a:r>
              <a:rPr lang="en-US" sz="1200" kern="1200" baseline="0" dirty="0" smtClean="0">
                <a:solidFill>
                  <a:schemeClr val="tx1"/>
                </a:solidFill>
                <a:latin typeface="+mn-lt"/>
                <a:ea typeface="+mn-ea"/>
                <a:cs typeface="+mn-cs"/>
              </a:rPr>
              <a:t> ones specifically, but forbs had the had the highest correlation with the NMDS axes, followed by plant species richness, and shrubs.</a:t>
            </a:r>
            <a:endParaRPr lang="en-US" sz="1200" kern="1200" dirty="0" smtClean="0">
              <a:solidFill>
                <a:schemeClr val="tx1"/>
              </a:solidFill>
              <a:latin typeface="+mn-lt"/>
              <a:ea typeface="+mn-ea"/>
              <a:cs typeface="+mn-cs"/>
            </a:endParaRPr>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This research provides evidence in support of the hypothesis of </a:t>
            </a:r>
            <a:r>
              <a:rPr lang="en-US" dirty="0" err="1" smtClean="0"/>
              <a:t>successional</a:t>
            </a:r>
            <a:r>
              <a:rPr lang="en-US" dirty="0" smtClean="0"/>
              <a:t> spider communities for some species that are habitat specialists, preferring older or younger sites, in effect choosing sites with more or less vegetation structure and complexity, depending on their habitat requirements. At the family level, this research corroborates the findings of some previous studies that suggest a trend of decreasing </a:t>
            </a:r>
            <a:r>
              <a:rPr lang="en-US" dirty="0" err="1" smtClean="0"/>
              <a:t>cursorial</a:t>
            </a:r>
            <a:r>
              <a:rPr lang="en-US" dirty="0" smtClean="0"/>
              <a:t> wandering spiders (</a:t>
            </a:r>
            <a:r>
              <a:rPr lang="en-US" dirty="0" err="1" smtClean="0"/>
              <a:t>Lycosidae</a:t>
            </a:r>
            <a:r>
              <a:rPr lang="en-US" dirty="0" smtClean="0"/>
              <a:t>), and increasing vagrant web builders (</a:t>
            </a:r>
            <a:r>
              <a:rPr lang="en-US" dirty="0" err="1" smtClean="0"/>
              <a:t>Agelenidae</a:t>
            </a:r>
            <a:r>
              <a:rPr lang="en-US" dirty="0" smtClean="0"/>
              <a:t>) and litter-dwelling sit-and-wait predators (</a:t>
            </a:r>
            <a:r>
              <a:rPr lang="en-US" dirty="0" err="1" smtClean="0"/>
              <a:t>Thomisidae</a:t>
            </a:r>
            <a:r>
              <a:rPr lang="en-US" dirty="0" smtClean="0"/>
              <a:t>).</a:t>
            </a:r>
          </a:p>
          <a:p>
            <a:endParaRPr lang="en-US" dirty="0" smtClean="0"/>
          </a:p>
          <a:p>
            <a:r>
              <a:rPr lang="en-US" dirty="0" smtClean="0"/>
              <a:t>The relationship between </a:t>
            </a:r>
            <a:r>
              <a:rPr lang="en-US" dirty="0" err="1" smtClean="0"/>
              <a:t>successional</a:t>
            </a:r>
            <a:r>
              <a:rPr lang="en-US" dirty="0" smtClean="0"/>
              <a:t> age, vegetative complexity of habitats and ground spider species diversity is still unclear. This question would benefit from studies that look at a broader range of habitats across succession gradients and time (high inter-annual variability), as well as experimental studies that separate the effects of various factors to determine which specific habitat characteristics influence spider diversity.</a:t>
            </a:r>
          </a:p>
          <a:p>
            <a:endParaRPr lang="en-US" dirty="0" smtClean="0"/>
          </a:p>
          <a:p>
            <a:r>
              <a:rPr lang="en-US" dirty="0" smtClean="0"/>
              <a:t>This study contributes substantially to the documentation of spiders in interior Alaska by producing species records from a virtually un-collected area, and adding at least 25 species to the checklist</a:t>
            </a:r>
            <a:r>
              <a:rPr lang="en-US" baseline="0" dirty="0" smtClean="0"/>
              <a:t> of AK spiders.</a:t>
            </a:r>
            <a:endParaRPr lang="en-US"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that have,</a:t>
            </a:r>
            <a:r>
              <a:rPr lang="en-US" baseline="0" dirty="0" smtClean="0"/>
              <a:t> examined overall abundance of certain groups, because of their importance as a food source for young birds. Spiders are one such group that is considered to be an important food source for young birds.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Appears to</a:t>
            </a:r>
            <a:r>
              <a:rPr lang="en-US" sz="1200" baseline="0" dirty="0" smtClean="0"/>
              <a:t> be very few</a:t>
            </a:r>
            <a:r>
              <a:rPr lang="en-US" sz="1200" dirty="0" smtClean="0"/>
              <a:t> studies that have examined species level diversity of any arthropod group, and none have specifically looked at spider diversity in CRP lands</a:t>
            </a:r>
            <a:endParaRPr lang="en-US" sz="1000" dirty="0" smtClean="0"/>
          </a:p>
          <a:p>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Arial" pitchFamily="34" charset="0"/>
                <a:cs typeface="Arial" pitchFamily="34" charset="0"/>
              </a:rPr>
              <a:t>Primary Goal: Address the following questions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Secondary Goal:</a:t>
            </a:r>
            <a:r>
              <a:rPr lang="en-US" sz="1200" baseline="0" dirty="0" smtClean="0">
                <a:latin typeface="Arial" pitchFamily="34" charset="0"/>
                <a:cs typeface="Arial" pitchFamily="34" charset="0"/>
              </a:rPr>
              <a:t> Carryout significant collection effort in a relatively un-studied area in contribution to the documentation of Alaskan spiders.</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Delta – Approx 160 km south of Fairbanks</a:t>
            </a:r>
          </a:p>
          <a:p>
            <a:r>
              <a:rPr lang="en-US" dirty="0" smtClean="0"/>
              <a:t>Old</a:t>
            </a:r>
            <a:r>
              <a:rPr lang="en-US" baseline="0" dirty="0" smtClean="0"/>
              <a:t> and young sites are relatively interspersed, not clumped together</a:t>
            </a:r>
            <a:endParaRPr lang="en-US" dirty="0" smtClean="0"/>
          </a:p>
          <a:p>
            <a:r>
              <a:rPr lang="en-US" baseline="0" dirty="0" smtClean="0"/>
              <a:t>Succession is taking place in varying degrees at different sites.</a:t>
            </a:r>
          </a:p>
          <a:p>
            <a:r>
              <a:rPr lang="en-US" baseline="0" dirty="0" smtClean="0"/>
              <a:t>Boreal forest – dominated by white and black spruce, mixed with quaking aspen, paper birch and balsam poplar and tamarack. </a:t>
            </a:r>
          </a:p>
          <a:p>
            <a:r>
              <a:rPr lang="en-US" dirty="0" smtClean="0"/>
              <a:t>Vegetation data</a:t>
            </a:r>
            <a:r>
              <a:rPr lang="en-US" baseline="0" dirty="0" smtClean="0"/>
              <a:t> was sampled by </a:t>
            </a:r>
            <a:r>
              <a:rPr lang="en-US" baseline="0" dirty="0" err="1" smtClean="0"/>
              <a:t>Seefeldt</a:t>
            </a:r>
            <a:r>
              <a:rPr lang="en-US" baseline="0" dirty="0" smtClean="0"/>
              <a:t> et al. in 2005 and 2008 – and included estimates of plant species</a:t>
            </a:r>
            <a:r>
              <a:rPr lang="en-US" i="1" baseline="0" dirty="0" smtClean="0"/>
              <a:t> </a:t>
            </a:r>
            <a:r>
              <a:rPr lang="en-US" i="0" baseline="0" dirty="0" smtClean="0"/>
              <a:t>richness and % cover of forbs, grass, shrubs and litter.</a:t>
            </a:r>
            <a:endParaRPr lang="en-US" i="0"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Dead grass layer cover the ground from</a:t>
            </a:r>
            <a:r>
              <a:rPr lang="en-US" baseline="0" dirty="0" smtClean="0"/>
              <a:t> previous years</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difficult specimens were</a:t>
            </a:r>
            <a:r>
              <a:rPr lang="en-US" baseline="0" dirty="0" smtClean="0"/>
              <a:t> also identified or confirmed by </a:t>
            </a:r>
            <a:r>
              <a:rPr lang="en-US" baseline="0" dirty="0" err="1" smtClean="0"/>
              <a:t>Jozef</a:t>
            </a:r>
            <a:r>
              <a:rPr lang="en-US" baseline="0" dirty="0" smtClean="0"/>
              <a:t> </a:t>
            </a:r>
            <a:r>
              <a:rPr lang="en-US" baseline="0" dirty="0" err="1" smtClean="0"/>
              <a:t>Slowik</a:t>
            </a:r>
            <a:r>
              <a:rPr lang="en-US" baseline="0" dirty="0" smtClean="0"/>
              <a:t> or Donald Buckle.</a:t>
            </a:r>
            <a:endParaRPr lang="en-US" dirty="0"/>
          </a:p>
        </p:txBody>
      </p:sp>
      <p:sp>
        <p:nvSpPr>
          <p:cNvPr id="4" name="Slide Number Placeholder 3"/>
          <p:cNvSpPr>
            <a:spLocks noGrp="1"/>
          </p:cNvSpPr>
          <p:nvPr>
            <p:ph type="sldNum" sz="quarter" idx="10"/>
          </p:nvPr>
        </p:nvSpPr>
        <p:spPr/>
        <p:txBody>
          <a:bodyPr/>
          <a:lstStyle/>
          <a:p>
            <a:fld id="{E7EC0992-66A5-444A-978E-2925D7D44281}"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Species richness estimates, diversity indices</a:t>
            </a:r>
            <a:r>
              <a:rPr lang="en-US" baseline="0" dirty="0" smtClean="0"/>
              <a:t> and rarefaction curves were calculated using the program </a:t>
            </a:r>
            <a:r>
              <a:rPr lang="en-US" baseline="0" dirty="0" err="1" smtClean="0"/>
              <a:t>EstimateS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7EC0992-66A5-444A-978E-2925D7D44281}"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6BB855A5-0573-4067-8FCB-3ABF8D4DE9E9}" type="datetime1">
              <a:rPr lang="en-US" smtClean="0"/>
              <a:pPr/>
              <a:t>2/4/2011</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09D2B1A9-63BD-4D98-B814-3FCE0D8B4E5A}"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496EBE5-3F45-4E87-8931-9673D290B588}" type="datetime1">
              <a:rPr lang="en-US" smtClean="0"/>
              <a:pPr/>
              <a:t>2/4/2011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9D2B1A9-63BD-4D98-B814-3FCE0D8B4E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54B27B9-9743-4ED4-89BB-B41063ED7052}" type="datetime1">
              <a:rPr lang="en-US" smtClean="0"/>
              <a:pPr/>
              <a:t>2/4/2011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9D2B1A9-63BD-4D98-B814-3FCE0D8B4E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E4F7DD-A4C7-4FBF-B310-A183B4AD17D1}" type="datetime1">
              <a:rPr lang="en-US" smtClean="0"/>
              <a:pPr/>
              <a:t>2/4/2011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9D2B1A9-63BD-4D98-B814-3FCE0D8B4E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8D337D88-747D-4BA7-B670-6D936749884E}" type="datetime1">
              <a:rPr lang="en-US" smtClean="0"/>
              <a:pPr/>
              <a:t>2/4/2011</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09D2B1A9-63BD-4D98-B814-3FCE0D8B4E5A}"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5D17C87-E2C1-486A-9FDB-3EC1E3263BFB}" type="datetime1">
              <a:rPr lang="en-US" smtClean="0"/>
              <a:pPr/>
              <a:t>2/4/2011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09D2B1A9-63BD-4D98-B814-3FCE0D8B4E5A}"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8269C5-79E3-4B1A-AE66-1BBA28D3BF75}" type="datetime1">
              <a:rPr lang="en-US" smtClean="0"/>
              <a:pPr/>
              <a:t>2/4/2011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09D2B1A9-63BD-4D98-B814-3FCE0D8B4E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E2572C4-0B0A-4EDC-A484-D42B183BABA2}" type="datetime1">
              <a:rPr lang="en-US" smtClean="0"/>
              <a:pPr/>
              <a:t>2/4/2011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9D2B1A9-63BD-4D98-B814-3FCE0D8B4E5A}"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AF19BAA-A484-4C98-9FCD-59D443264FF8}" type="datetime1">
              <a:rPr lang="en-US" smtClean="0"/>
              <a:pPr/>
              <a:t>2/4/2011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9D2B1A9-63BD-4D98-B814-3FCE0D8B4E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27689443-7489-410C-A957-9B7188088DBD}" type="datetime1">
              <a:rPr lang="en-US" smtClean="0"/>
              <a:pPr/>
              <a:t>2/4/2011</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09D2B1A9-63BD-4D98-B814-3FCE0D8B4E5A}"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2FB4BB7E-BC6F-4505-9809-0A28B785CB50}" type="datetime1">
              <a:rPr lang="en-US" smtClean="0"/>
              <a:pPr/>
              <a:t>2/4/2011</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09D2B1A9-63BD-4D98-B814-3FCE0D8B4E5A}"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6000"/>
            <a:duotone>
              <a:schemeClr val="bg2">
                <a:shade val="30000"/>
                <a:satMod val="120000"/>
              </a:schemeClr>
              <a:schemeClr val="bg2">
                <a:tint val="70000"/>
                <a:satMod val="250000"/>
              </a:schemeClr>
            </a:duotone>
            <a:lum/>
          </a:blip>
          <a:srcRect/>
          <a:tile tx="0" ty="0" sx="50000" sy="50000" flip="none" algn="t"/>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F68A45E7-274D-4475-BB98-8827D72E90F1}" type="datetime1">
              <a:rPr lang="en-US" smtClean="0"/>
              <a:pPr/>
              <a:t>2/4/2011</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09D2B1A9-63BD-4D98-B814-3FCE0D8B4E5A}"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research.amnh.org/iz/spiders/catalo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D2B1A9-63BD-4D98-B814-3FCE0D8B4E5A}" type="slidenum">
              <a:rPr lang="en-US" smtClean="0"/>
              <a:pPr/>
              <a:t>1</a:t>
            </a:fld>
            <a:endParaRPr lang="en-US"/>
          </a:p>
        </p:txBody>
      </p:sp>
      <p:pic>
        <p:nvPicPr>
          <p:cNvPr id="3" name="Picture 2" descr="C:\Documents and Settings\Brandi\My Documents\Brandi\Backup - Mirror Drive Files\CRP\CRP Pictures\site pics\IMG_7739.JPG"/>
          <p:cNvPicPr>
            <a:picLocks noChangeAspect="1" noChangeArrowheads="1"/>
          </p:cNvPicPr>
          <p:nvPr/>
        </p:nvPicPr>
        <p:blipFill>
          <a:blip r:embed="rId2" cstate="print"/>
          <a:srcRect/>
          <a:stretch>
            <a:fillRect/>
          </a:stretch>
        </p:blipFill>
        <p:spPr bwMode="auto">
          <a:xfrm>
            <a:off x="734" y="0"/>
            <a:ext cx="9143266" cy="6858000"/>
          </a:xfrm>
          <a:prstGeom prst="rect">
            <a:avLst/>
          </a:prstGeom>
          <a:noFill/>
          <a:effectLst>
            <a:softEdge rad="635000"/>
          </a:effectLst>
        </p:spPr>
      </p:pic>
      <p:sp>
        <p:nvSpPr>
          <p:cNvPr id="4" name="TextBox 3"/>
          <p:cNvSpPr txBox="1"/>
          <p:nvPr/>
        </p:nvSpPr>
        <p:spPr>
          <a:xfrm>
            <a:off x="381000" y="609600"/>
            <a:ext cx="8610600" cy="830997"/>
          </a:xfrm>
          <a:prstGeom prst="rect">
            <a:avLst/>
          </a:prstGeom>
          <a:noFill/>
        </p:spPr>
        <p:txBody>
          <a:bodyPr wrap="square" rtlCol="0">
            <a:spAutoFit/>
          </a:bodyPr>
          <a:lstStyle/>
          <a:p>
            <a:r>
              <a:rPr lang="en-US" sz="2400" b="1" dirty="0" smtClean="0">
                <a:effectLst>
                  <a:outerShdw blurRad="38100" dist="38100" dir="2700000" algn="tl">
                    <a:srgbClr val="000000"/>
                  </a:outerShdw>
                </a:effectLst>
                <a:latin typeface="+mj-lt"/>
                <a:cs typeface="Arial" pitchFamily="34" charset="0"/>
              </a:rPr>
              <a:t>Influence of Field Age on the Ground Spider Community in CRP Grasslands, Delta Junction, Alaska.</a:t>
            </a:r>
            <a:endParaRPr lang="en-US" sz="2400" dirty="0">
              <a:effectLst>
                <a:outerShdw blurRad="38100" dist="38100" dir="2700000" algn="tl">
                  <a:srgbClr val="000000"/>
                </a:outerShdw>
              </a:effectLst>
              <a:latin typeface="+mj-lt"/>
              <a:cs typeface="Arial" pitchFamily="34" charset="0"/>
            </a:endParaRPr>
          </a:p>
        </p:txBody>
      </p:sp>
      <p:sp>
        <p:nvSpPr>
          <p:cNvPr id="5" name="TextBox 4"/>
          <p:cNvSpPr txBox="1"/>
          <p:nvPr/>
        </p:nvSpPr>
        <p:spPr>
          <a:xfrm>
            <a:off x="1524000" y="2971800"/>
            <a:ext cx="3962400" cy="1200329"/>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dirty="0" smtClean="0">
                <a:effectLst>
                  <a:outerShdw blurRad="50800" dist="38100" dir="2700000" algn="tl" rotWithShape="0">
                    <a:prstClr val="black"/>
                  </a:outerShdw>
                </a:effectLst>
                <a:latin typeface="+mj-lt"/>
                <a:cs typeface="Arial" pitchFamily="34" charset="0"/>
              </a:rPr>
              <a:t>Brandi </a:t>
            </a:r>
            <a:r>
              <a:rPr lang="en-US" dirty="0" err="1" smtClean="0">
                <a:effectLst>
                  <a:outerShdw blurRad="50800" dist="38100" dir="2700000" algn="tl" rotWithShape="0">
                    <a:prstClr val="black"/>
                  </a:outerShdw>
                </a:effectLst>
                <a:latin typeface="+mj-lt"/>
                <a:cs typeface="Arial" pitchFamily="34" charset="0"/>
              </a:rPr>
              <a:t>Fleshman</a:t>
            </a:r>
            <a:r>
              <a:rPr lang="en-US" dirty="0" smtClean="0">
                <a:effectLst>
                  <a:outerShdw blurRad="50800" dist="38100" dir="2700000" algn="tl" rotWithShape="0">
                    <a:prstClr val="black"/>
                  </a:outerShdw>
                </a:effectLst>
                <a:latin typeface="+mj-lt"/>
                <a:cs typeface="Arial" pitchFamily="34" charset="0"/>
              </a:rPr>
              <a:t>, USDA-ARS, UAF</a:t>
            </a:r>
          </a:p>
          <a:p>
            <a:r>
              <a:rPr lang="en-US" dirty="0" smtClean="0">
                <a:effectLst>
                  <a:outerShdw blurRad="50800" dist="38100" dir="2700000" algn="tl" rotWithShape="0">
                    <a:prstClr val="black"/>
                  </a:outerShdw>
                </a:effectLst>
                <a:latin typeface="+mj-lt"/>
                <a:cs typeface="Arial" pitchFamily="34" charset="0"/>
              </a:rPr>
              <a:t>Dr. Alberto </a:t>
            </a:r>
            <a:r>
              <a:rPr lang="en-US" dirty="0" err="1" smtClean="0">
                <a:effectLst>
                  <a:outerShdw blurRad="50800" dist="38100" dir="2700000" algn="tl" rotWithShape="0">
                    <a:prstClr val="black"/>
                  </a:outerShdw>
                </a:effectLst>
                <a:latin typeface="+mj-lt"/>
                <a:cs typeface="Arial" pitchFamily="34" charset="0"/>
              </a:rPr>
              <a:t>Pantoja</a:t>
            </a:r>
            <a:r>
              <a:rPr lang="en-US" dirty="0" smtClean="0">
                <a:effectLst>
                  <a:outerShdw blurRad="50800" dist="38100" dir="2700000" algn="tl" rotWithShape="0">
                    <a:prstClr val="black"/>
                  </a:outerShdw>
                </a:effectLst>
                <a:latin typeface="+mj-lt"/>
                <a:cs typeface="Arial" pitchFamily="34" charset="0"/>
              </a:rPr>
              <a:t>, USDA-ARS</a:t>
            </a:r>
          </a:p>
          <a:p>
            <a:r>
              <a:rPr lang="en-US" dirty="0" smtClean="0">
                <a:effectLst>
                  <a:outerShdw blurRad="50800" dist="38100" dir="2700000" algn="tl" rotWithShape="0">
                    <a:prstClr val="black"/>
                  </a:outerShdw>
                </a:effectLst>
                <a:latin typeface="+mj-lt"/>
                <a:cs typeface="Arial" pitchFamily="34" charset="0"/>
              </a:rPr>
              <a:t>Dr. Derek Sikes, UAM</a:t>
            </a:r>
          </a:p>
          <a:p>
            <a:r>
              <a:rPr lang="en-US" dirty="0" smtClean="0">
                <a:effectLst>
                  <a:outerShdw blurRad="50800" dist="38100" dir="2700000" algn="tl" rotWithShape="0">
                    <a:prstClr val="black"/>
                  </a:outerShdw>
                </a:effectLst>
                <a:latin typeface="+mj-lt"/>
                <a:cs typeface="Arial" pitchFamily="34" charset="0"/>
              </a:rPr>
              <a:t>Dr. Michael Draney, UWGB</a:t>
            </a:r>
            <a:endParaRPr lang="en-US" dirty="0">
              <a:effectLst>
                <a:outerShdw blurRad="50800" dist="38100" dir="2700000" algn="tl" rotWithShape="0">
                  <a:prstClr val="black"/>
                </a:outerShdw>
              </a:effectLst>
              <a:latin typeface="+mj-lt"/>
              <a:cs typeface="Arial" pitchFamily="34" charset="0"/>
            </a:endParaRPr>
          </a:p>
        </p:txBody>
      </p:sp>
      <p:sp>
        <p:nvSpPr>
          <p:cNvPr id="6" name="TextBox 5"/>
          <p:cNvSpPr txBox="1"/>
          <p:nvPr/>
        </p:nvSpPr>
        <p:spPr>
          <a:xfrm>
            <a:off x="304800" y="6477000"/>
            <a:ext cx="1676400" cy="246221"/>
          </a:xfrm>
          <a:prstGeom prst="rect">
            <a:avLst/>
          </a:prstGeom>
          <a:noFill/>
        </p:spPr>
        <p:txBody>
          <a:bodyPr wrap="square" rtlCol="0">
            <a:spAutoFit/>
          </a:bodyPr>
          <a:lstStyle/>
          <a:p>
            <a:r>
              <a:rPr lang="en-US" sz="1000" dirty="0" smtClean="0">
                <a:latin typeface="Arial" pitchFamily="34" charset="0"/>
                <a:cs typeface="Arial" pitchFamily="34" charset="0"/>
              </a:rPr>
              <a:t>Spruce Rd., Delta, AK</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Brandi\My Documents\Brandi\Backup - Mirror Drive Files\CRP\CRP Pictures\site pics\15\IMG_77312009.JPG"/>
          <p:cNvPicPr>
            <a:picLocks noChangeAspect="1" noChangeArrowheads="1"/>
          </p:cNvPicPr>
          <p:nvPr/>
        </p:nvPicPr>
        <p:blipFill>
          <a:blip r:embed="rId2" cstate="print"/>
          <a:srcRect/>
          <a:stretch>
            <a:fillRect/>
          </a:stretch>
        </p:blipFill>
        <p:spPr bwMode="auto">
          <a:xfrm>
            <a:off x="735" y="0"/>
            <a:ext cx="9143265" cy="6858000"/>
          </a:xfrm>
          <a:prstGeom prst="rect">
            <a:avLst/>
          </a:prstGeom>
          <a:noFill/>
          <a:effectLst>
            <a:softEdge rad="635000"/>
          </a:effectLst>
        </p:spPr>
      </p:pic>
      <p:sp>
        <p:nvSpPr>
          <p:cNvPr id="3" name="Slide Number Placeholder 2"/>
          <p:cNvSpPr>
            <a:spLocks noGrp="1"/>
          </p:cNvSpPr>
          <p:nvPr>
            <p:ph type="sldNum" sz="quarter" idx="12"/>
          </p:nvPr>
        </p:nvSpPr>
        <p:spPr/>
        <p:txBody>
          <a:bodyPr/>
          <a:lstStyle/>
          <a:p>
            <a:fld id="{09D2B1A9-63BD-4D98-B814-3FCE0D8B4E5A}" type="slidenum">
              <a:rPr lang="en-US" smtClean="0"/>
              <a:pPr/>
              <a:t>10</a:t>
            </a:fld>
            <a:endParaRPr lang="en-US"/>
          </a:p>
        </p:txBody>
      </p:sp>
      <p:sp>
        <p:nvSpPr>
          <p:cNvPr id="4" name="TextBox 3"/>
          <p:cNvSpPr txBox="1"/>
          <p:nvPr/>
        </p:nvSpPr>
        <p:spPr>
          <a:xfrm>
            <a:off x="685800" y="457200"/>
            <a:ext cx="2133600" cy="381000"/>
          </a:xfrm>
          <a:prstGeom prst="rect">
            <a:avLst/>
          </a:prstGeom>
          <a:noFill/>
        </p:spPr>
        <p:txBody>
          <a:bodyPr wrap="square" rtlCol="0">
            <a:spAutoFit/>
          </a:bodyPr>
          <a:lstStyle/>
          <a:p>
            <a:r>
              <a:rPr lang="en-US" dirty="0" smtClean="0"/>
              <a:t>Old CRP Field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Methods</a:t>
            </a:r>
            <a:endParaRPr lang="en-US" dirty="0"/>
          </a:p>
        </p:txBody>
      </p:sp>
      <p:pic>
        <p:nvPicPr>
          <p:cNvPr id="4098" name="Picture 2" descr="K:\Micaria Project\MicProj-Pics\field work\pitfalltrap2.JPG"/>
          <p:cNvPicPr>
            <a:picLocks noGrp="1" noChangeAspect="1" noChangeArrowheads="1"/>
          </p:cNvPicPr>
          <p:nvPr>
            <p:ph idx="1"/>
          </p:nvPr>
        </p:nvPicPr>
        <p:blipFill>
          <a:blip r:embed="rId2" cstate="print"/>
          <a:srcRect/>
          <a:stretch>
            <a:fillRect/>
          </a:stretch>
        </p:blipFill>
        <p:spPr bwMode="auto">
          <a:xfrm>
            <a:off x="228600" y="152400"/>
            <a:ext cx="1828800" cy="1371600"/>
          </a:xfrm>
          <a:prstGeom prst="rect">
            <a:avLst/>
          </a:prstGeom>
          <a:noFill/>
          <a:effectLst>
            <a:softEdge rad="317500"/>
          </a:effectLst>
        </p:spPr>
      </p:pic>
      <p:sp>
        <p:nvSpPr>
          <p:cNvPr id="10" name="Slide Number Placeholder 9"/>
          <p:cNvSpPr>
            <a:spLocks noGrp="1"/>
          </p:cNvSpPr>
          <p:nvPr>
            <p:ph type="sldNum" sz="quarter" idx="12"/>
          </p:nvPr>
        </p:nvSpPr>
        <p:spPr/>
        <p:txBody>
          <a:bodyPr>
            <a:normAutofit fontScale="92500" lnSpcReduction="20000"/>
          </a:bodyPr>
          <a:lstStyle/>
          <a:p>
            <a:fld id="{09D2B1A9-63BD-4D98-B814-3FCE0D8B4E5A}" type="slidenum">
              <a:rPr lang="en-US" smtClean="0"/>
              <a:pPr/>
              <a:t>11</a:t>
            </a:fld>
            <a:endParaRPr lang="en-US" dirty="0"/>
          </a:p>
        </p:txBody>
      </p:sp>
      <p:pic>
        <p:nvPicPr>
          <p:cNvPr id="5" name="Picture 3" descr="C:\Documents and Settings\Brandi\My Documents\MicProj-Pics\Pitfall Trap.JPG"/>
          <p:cNvPicPr>
            <a:picLocks noChangeAspect="1" noChangeArrowheads="1"/>
          </p:cNvPicPr>
          <p:nvPr/>
        </p:nvPicPr>
        <p:blipFill>
          <a:blip r:embed="rId3" cstate="print"/>
          <a:srcRect/>
          <a:stretch>
            <a:fillRect/>
          </a:stretch>
        </p:blipFill>
        <p:spPr bwMode="auto">
          <a:xfrm>
            <a:off x="7086600" y="152400"/>
            <a:ext cx="1801415" cy="1352382"/>
          </a:xfrm>
          <a:prstGeom prst="rect">
            <a:avLst/>
          </a:prstGeom>
          <a:noFill/>
          <a:ln w="9525">
            <a:noFill/>
            <a:miter lim="800000"/>
            <a:headEnd/>
            <a:tailEnd/>
          </a:ln>
          <a:effectLst>
            <a:softEdge rad="317500"/>
          </a:effectLst>
        </p:spPr>
      </p:pic>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7200" y="1524000"/>
            <a:ext cx="8229600" cy="4602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8" name="Content Placeholder 2"/>
          <p:cNvSpPr txBox="1">
            <a:spLocks/>
          </p:cNvSpPr>
          <p:nvPr/>
        </p:nvSpPr>
        <p:spPr>
          <a:xfrm>
            <a:off x="609600" y="1676400"/>
            <a:ext cx="8229600" cy="4602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 name="Content Placeholder 2"/>
          <p:cNvSpPr txBox="1">
            <a:spLocks/>
          </p:cNvSpPr>
          <p:nvPr/>
        </p:nvSpPr>
        <p:spPr>
          <a:xfrm>
            <a:off x="457200" y="1447800"/>
            <a:ext cx="8458200" cy="5105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Arial" pitchFamily="34" charset="0"/>
                <a:cs typeface="Arial" pitchFamily="34" charset="0"/>
              </a:rPr>
              <a:t>5 traps were placed at each of 8 plots (40 traps total)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noProof="0" dirty="0" smtClean="0">
                <a:latin typeface="Arial" pitchFamily="34" charset="0"/>
                <a:cs typeface="Arial" pitchFamily="34" charset="0"/>
              </a:rPr>
              <a:t>4 traps placed to form a 1m square, with 5th trap in the center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noProof="0" dirty="0" smtClean="0">
                <a:latin typeface="Arial" pitchFamily="34" charset="0"/>
                <a:cs typeface="Arial" pitchFamily="34" charset="0"/>
              </a:rPr>
              <a:t>Low toxicity antifreeze (propylene glycol) was used as a preservation fluid -&gt; strained and re-used between sampling periods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noProof="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Arial" pitchFamily="34" charset="0"/>
                <a:cs typeface="Arial" pitchFamily="34" charset="0"/>
              </a:rPr>
              <a:t>Traps were emptied and re-set every 7 days (traps left longer twice)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noProof="0" dirty="0" smtClean="0">
              <a:latin typeface="Arial" pitchFamily="34" charset="0"/>
              <a:cs typeface="Arial" pitchFamily="34" charset="0"/>
            </a:endParaRPr>
          </a:p>
          <a:p>
            <a:pPr marL="342900" lvl="0" indent="-342900">
              <a:spcBef>
                <a:spcPct val="20000"/>
              </a:spcBef>
              <a:buFont typeface="Arial" pitchFamily="34" charset="0"/>
              <a:buChar char="•"/>
              <a:defRPr/>
            </a:pPr>
            <a:r>
              <a:rPr lang="en-US" sz="2000" dirty="0" smtClean="0">
                <a:latin typeface="Arial" pitchFamily="34" charset="0"/>
                <a:cs typeface="Arial" pitchFamily="34" charset="0"/>
              </a:rPr>
              <a:t>Sampling was repeated for two summers (2006-2007)</a:t>
            </a:r>
          </a:p>
          <a:p>
            <a:pPr marL="800100" lvl="1" indent="-342900">
              <a:spcBef>
                <a:spcPct val="20000"/>
              </a:spcBef>
            </a:pPr>
            <a:r>
              <a:rPr lang="en-US" sz="2000" dirty="0" smtClean="0">
                <a:latin typeface="Arial" pitchFamily="34" charset="0"/>
                <a:cs typeface="Arial" pitchFamily="34" charset="0"/>
              </a:rPr>
              <a:t>- 140 days in 2006, 141 days in 2007</a:t>
            </a:r>
          </a:p>
          <a:p>
            <a:pPr marL="800100" lvl="1" indent="-342900">
              <a:spcBef>
                <a:spcPct val="20000"/>
              </a:spcBef>
              <a:buFont typeface="Arial" pitchFamily="34" charset="0"/>
              <a:buChar char="•"/>
            </a:pPr>
            <a:endParaRPr lang="en-US" sz="20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Arial" pitchFamily="34" charset="0"/>
                <a:cs typeface="Arial" pitchFamily="34" charset="0"/>
              </a:rPr>
              <a:t>Total sampling effort: 11,240 trap days ( 281 days x 40 traps)</a:t>
            </a:r>
            <a:endParaRPr kumimoji="0" lang="en-US" sz="2000" b="0" i="0" u="none" strike="noStrike" kern="1200" cap="none" spc="0" normalizeH="0" baseline="0" dirty="0" smtClean="0">
              <a:ln>
                <a:noFill/>
              </a:ln>
              <a:solidFill>
                <a:schemeClr val="tx1"/>
              </a:solidFill>
              <a:effectLst/>
              <a:uLnTx/>
              <a:uFillTx/>
              <a:latin typeface="Arial" pitchFamily="34" charset="0"/>
              <a:ea typeface="+mn-ea"/>
              <a:cs typeface="Arial" pitchFamily="34" charset="0"/>
            </a:endParaRPr>
          </a:p>
          <a:p>
            <a:pPr marL="4000500" lvl="8" indent="-342900">
              <a:spcBef>
                <a:spcPct val="20000"/>
              </a:spcBef>
            </a:pPr>
            <a:endParaRPr kumimoji="0" lang="en-US" sz="2000" b="0" i="0" u="none" strike="noStrike" kern="1200" cap="none" spc="0" normalizeH="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457200" y="1752600"/>
            <a:ext cx="8229600" cy="4526280"/>
          </a:xfrm>
        </p:spPr>
        <p:txBody>
          <a:bodyPr>
            <a:normAutofit/>
          </a:bodyPr>
          <a:lstStyle/>
          <a:p>
            <a:r>
              <a:rPr lang="en-US" sz="2400" dirty="0" smtClean="0">
                <a:latin typeface="Arial" pitchFamily="34" charset="0"/>
                <a:cs typeface="Arial" pitchFamily="34" charset="0"/>
              </a:rPr>
              <a:t>Samples were sorted to remove by-catch (retained in USDA collection) and adult spiders were identified to species if possible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Immature spiders were identified to family (excluded from statistical analysis)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A few specimens were identified or confirmed by Donald Buckle (Saskatoon, Saskatchewan) or </a:t>
            </a:r>
          </a:p>
          <a:p>
            <a:pPr>
              <a:buNone/>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Jozef</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Slowik</a:t>
            </a:r>
            <a:r>
              <a:rPr lang="en-US" sz="2400" dirty="0" smtClean="0">
                <a:latin typeface="Arial" pitchFamily="34" charset="0"/>
                <a:cs typeface="Arial" pitchFamily="34" charset="0"/>
              </a:rPr>
              <a:t> (UA Museum)</a:t>
            </a:r>
          </a:p>
          <a:p>
            <a:endParaRPr lang="en-US" dirty="0"/>
          </a:p>
        </p:txBody>
      </p:sp>
      <p:sp>
        <p:nvSpPr>
          <p:cNvPr id="4" name="Slide Number Placeholder 3"/>
          <p:cNvSpPr>
            <a:spLocks noGrp="1"/>
          </p:cNvSpPr>
          <p:nvPr>
            <p:ph type="sldNum" sz="quarter" idx="12"/>
          </p:nvPr>
        </p:nvSpPr>
        <p:spPr/>
        <p:txBody>
          <a:bodyPr>
            <a:normAutofit fontScale="92500" lnSpcReduction="20000"/>
          </a:bodyPr>
          <a:lstStyle/>
          <a:p>
            <a:fld id="{09D2B1A9-63BD-4D98-B814-3FCE0D8B4E5A}" type="slidenum">
              <a:rPr lang="en-US" smtClean="0"/>
              <a:pPr/>
              <a:t>12</a:t>
            </a:fld>
            <a:endParaRPr lang="en-US" dirty="0"/>
          </a:p>
        </p:txBody>
      </p:sp>
      <p:pic>
        <p:nvPicPr>
          <p:cNvPr id="2051" name="Picture 3" descr="L:\Work Backup\Pictures\Misc Pics\Fluffy hangin out.JPG"/>
          <p:cNvPicPr>
            <a:picLocks noChangeAspect="1" noChangeArrowheads="1"/>
          </p:cNvPicPr>
          <p:nvPr/>
        </p:nvPicPr>
        <p:blipFill>
          <a:blip r:embed="rId3" cstate="print"/>
          <a:srcRect/>
          <a:stretch>
            <a:fillRect/>
          </a:stretch>
        </p:blipFill>
        <p:spPr bwMode="auto">
          <a:xfrm>
            <a:off x="1371600" y="-304800"/>
            <a:ext cx="3198839" cy="2133600"/>
          </a:xfrm>
          <a:prstGeom prst="rect">
            <a:avLst/>
          </a:prstGeom>
          <a:noFill/>
          <a:effectLst>
            <a:softEdge rad="635000"/>
          </a:effectLst>
        </p:spPr>
      </p:pic>
      <p:sp>
        <p:nvSpPr>
          <p:cNvPr id="9" name="TextBox 8"/>
          <p:cNvSpPr txBox="1"/>
          <p:nvPr/>
        </p:nvSpPr>
        <p:spPr>
          <a:xfrm>
            <a:off x="3200400" y="1219200"/>
            <a:ext cx="1447800" cy="261610"/>
          </a:xfrm>
          <a:prstGeom prst="rect">
            <a:avLst/>
          </a:prstGeom>
          <a:noFill/>
        </p:spPr>
        <p:txBody>
          <a:bodyPr wrap="square" rtlCol="0">
            <a:spAutoFit/>
          </a:bodyPr>
          <a:lstStyle/>
          <a:p>
            <a:r>
              <a:rPr lang="en-US" sz="1100" dirty="0" smtClean="0">
                <a:latin typeface="Arial" pitchFamily="34" charset="0"/>
                <a:cs typeface="Arial" pitchFamily="34" charset="0"/>
              </a:rPr>
              <a:t>Immature </a:t>
            </a:r>
            <a:r>
              <a:rPr lang="en-US" sz="1100" dirty="0" err="1" smtClean="0">
                <a:latin typeface="Arial" pitchFamily="34" charset="0"/>
                <a:cs typeface="Arial" pitchFamily="34" charset="0"/>
              </a:rPr>
              <a:t>Dictynid</a:t>
            </a:r>
            <a:endParaRPr lang="en-US" sz="1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Brandi's documents\My Pictures\Pictures 09\180CANON\A.aculeata2crop.JPG"/>
          <p:cNvPicPr>
            <a:picLocks noChangeAspect="1" noChangeArrowheads="1"/>
          </p:cNvPicPr>
          <p:nvPr/>
        </p:nvPicPr>
        <p:blipFill>
          <a:blip r:embed="rId3" cstate="print"/>
          <a:srcRect/>
          <a:stretch>
            <a:fillRect/>
          </a:stretch>
        </p:blipFill>
        <p:spPr bwMode="auto">
          <a:xfrm>
            <a:off x="4316833" y="3429000"/>
            <a:ext cx="4827167" cy="3429000"/>
          </a:xfrm>
          <a:prstGeom prst="rect">
            <a:avLst/>
          </a:prstGeom>
          <a:noFill/>
          <a:effectLst>
            <a:softEdge rad="635000"/>
          </a:effectLst>
        </p:spPr>
      </p:pic>
      <p:sp>
        <p:nvSpPr>
          <p:cNvPr id="2" name="Title 1"/>
          <p:cNvSpPr>
            <a:spLocks noGrp="1"/>
          </p:cNvSpPr>
          <p:nvPr>
            <p:ph type="title"/>
          </p:nvPr>
        </p:nvSpPr>
        <p:spPr>
          <a:xfrm>
            <a:off x="457200" y="152400"/>
            <a:ext cx="8229600" cy="1143000"/>
          </a:xfrm>
        </p:spPr>
        <p:txBody>
          <a:bodyPr/>
          <a:lstStyle/>
          <a:p>
            <a:r>
              <a:rPr lang="en-US" dirty="0" smtClean="0"/>
              <a:t>Statistical Analysis</a:t>
            </a:r>
            <a:endParaRPr lang="en-US" dirty="0"/>
          </a:p>
        </p:txBody>
      </p:sp>
      <p:sp>
        <p:nvSpPr>
          <p:cNvPr id="3" name="Content Placeholder 2"/>
          <p:cNvSpPr>
            <a:spLocks noGrp="1"/>
          </p:cNvSpPr>
          <p:nvPr>
            <p:ph idx="1"/>
          </p:nvPr>
        </p:nvSpPr>
        <p:spPr>
          <a:xfrm>
            <a:off x="228600" y="1600200"/>
            <a:ext cx="8305800" cy="4648200"/>
          </a:xfrm>
        </p:spPr>
        <p:txBody>
          <a:bodyPr>
            <a:normAutofit/>
          </a:bodyPr>
          <a:lstStyle/>
          <a:p>
            <a:r>
              <a:rPr lang="en-US" sz="2800" b="1" dirty="0" smtClean="0">
                <a:latin typeface="Arial" pitchFamily="34" charset="0"/>
                <a:cs typeface="Arial" pitchFamily="34" charset="0"/>
              </a:rPr>
              <a:t>Diversity and species richness </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EstimateS</a:t>
            </a:r>
            <a:r>
              <a:rPr lang="en-US" sz="2800" dirty="0" smtClean="0">
                <a:latin typeface="Arial" pitchFamily="34" charset="0"/>
                <a:cs typeface="Arial" pitchFamily="34" charset="0"/>
              </a:rPr>
              <a:t> 7.5</a:t>
            </a:r>
          </a:p>
          <a:p>
            <a:endParaRPr lang="en-US" sz="2800" dirty="0" smtClean="0">
              <a:latin typeface="Arial" pitchFamily="34" charset="0"/>
              <a:cs typeface="Arial" pitchFamily="34" charset="0"/>
            </a:endParaRPr>
          </a:p>
          <a:p>
            <a:pPr lvl="1"/>
            <a:r>
              <a:rPr lang="en-US" sz="2400" dirty="0" smtClean="0">
                <a:latin typeface="Arial" pitchFamily="34" charset="0"/>
                <a:cs typeface="Arial" pitchFamily="34" charset="0"/>
              </a:rPr>
              <a:t>Sample based rarefaction curves</a:t>
            </a:r>
          </a:p>
          <a:p>
            <a:pPr lvl="1"/>
            <a:r>
              <a:rPr lang="en-US" sz="2400" dirty="0" smtClean="0">
                <a:latin typeface="Arial" pitchFamily="34" charset="0"/>
                <a:cs typeface="Arial" pitchFamily="34" charset="0"/>
              </a:rPr>
              <a:t>Shannon’s diversity (H’)</a:t>
            </a:r>
          </a:p>
          <a:p>
            <a:pPr lvl="1"/>
            <a:r>
              <a:rPr lang="en-US" sz="2400" dirty="0" smtClean="0">
                <a:latin typeface="Arial" pitchFamily="34" charset="0"/>
                <a:cs typeface="Arial" pitchFamily="34" charset="0"/>
              </a:rPr>
              <a:t>Simpson’s diversity (1/D)</a:t>
            </a:r>
          </a:p>
          <a:p>
            <a:pPr lvl="1"/>
            <a:r>
              <a:rPr lang="en-US" sz="2400" dirty="0" smtClean="0">
                <a:latin typeface="Arial" pitchFamily="34" charset="0"/>
                <a:cs typeface="Arial" pitchFamily="34" charset="0"/>
              </a:rPr>
              <a:t>Species richness estimators</a:t>
            </a:r>
          </a:p>
          <a:p>
            <a:pPr lvl="2">
              <a:buNone/>
            </a:pPr>
            <a:r>
              <a:rPr lang="en-US" sz="1800" dirty="0" smtClean="0">
                <a:latin typeface="Arial" pitchFamily="34" charset="0"/>
                <a:cs typeface="Arial" pitchFamily="34" charset="0"/>
              </a:rPr>
              <a:t>(Chao1, Chao2, ACE, ICE, </a:t>
            </a:r>
          </a:p>
          <a:p>
            <a:pPr lvl="2">
              <a:buNone/>
            </a:pPr>
            <a:r>
              <a:rPr lang="en-US" sz="1800" dirty="0" smtClean="0">
                <a:latin typeface="Arial" pitchFamily="34" charset="0"/>
                <a:cs typeface="Arial" pitchFamily="34" charset="0"/>
              </a:rPr>
              <a:t>Jack1, Jack2, Bootstrap).</a:t>
            </a:r>
          </a:p>
          <a:p>
            <a:pPr>
              <a:buNone/>
            </a:pPr>
            <a:endParaRPr lang="en-US" sz="2400" dirty="0" smtClean="0">
              <a:latin typeface="Arial" pitchFamily="34" charset="0"/>
              <a:cs typeface="Arial" pitchFamily="34" charset="0"/>
            </a:endParaRPr>
          </a:p>
          <a:p>
            <a:pPr lvl="1"/>
            <a:endParaRPr lang="en-US" sz="17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13</a:t>
            </a:fld>
            <a:endParaRPr lang="en-US" dirty="0"/>
          </a:p>
        </p:txBody>
      </p:sp>
      <p:sp>
        <p:nvSpPr>
          <p:cNvPr id="6" name="TextBox 5"/>
          <p:cNvSpPr txBox="1"/>
          <p:nvPr/>
        </p:nvSpPr>
        <p:spPr>
          <a:xfrm>
            <a:off x="5867400" y="6400800"/>
            <a:ext cx="2133600" cy="246221"/>
          </a:xfrm>
          <a:prstGeom prst="rect">
            <a:avLst/>
          </a:prstGeom>
          <a:noFill/>
        </p:spPr>
        <p:txBody>
          <a:bodyPr wrap="square" rtlCol="0">
            <a:spAutoFit/>
          </a:bodyPr>
          <a:lstStyle/>
          <a:p>
            <a:r>
              <a:rPr lang="en-US" sz="1000" i="1" dirty="0" err="1" smtClean="0">
                <a:latin typeface="Arial" pitchFamily="34" charset="0"/>
                <a:cs typeface="Arial" pitchFamily="34" charset="0"/>
              </a:rPr>
              <a:t>Alopecosa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aculeata</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Clerck</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Analysis</a:t>
            </a:r>
            <a:endParaRPr lang="en-US" dirty="0"/>
          </a:p>
        </p:txBody>
      </p:sp>
      <p:sp>
        <p:nvSpPr>
          <p:cNvPr id="3" name="Content Placeholder 2"/>
          <p:cNvSpPr>
            <a:spLocks noGrp="1"/>
          </p:cNvSpPr>
          <p:nvPr>
            <p:ph idx="1"/>
          </p:nvPr>
        </p:nvSpPr>
        <p:spPr>
          <a:xfrm>
            <a:off x="457200" y="1676400"/>
            <a:ext cx="8534400" cy="4876800"/>
          </a:xfrm>
        </p:spPr>
        <p:txBody>
          <a:bodyPr>
            <a:normAutofit fontScale="92500" lnSpcReduction="10000"/>
          </a:bodyPr>
          <a:lstStyle/>
          <a:p>
            <a:r>
              <a:rPr lang="en-US" sz="2800" b="1" dirty="0" smtClean="0">
                <a:latin typeface="Arial" pitchFamily="34" charset="0"/>
                <a:cs typeface="Arial" pitchFamily="34" charset="0"/>
              </a:rPr>
              <a:t>Statistical analysis in  R 2.11.1:</a:t>
            </a:r>
          </a:p>
          <a:p>
            <a:pPr lvl="1">
              <a:buNone/>
            </a:pPr>
            <a:endParaRPr lang="en-US" sz="1900" dirty="0" smtClean="0">
              <a:latin typeface="Arial" pitchFamily="34" charset="0"/>
              <a:cs typeface="Arial" pitchFamily="34" charset="0"/>
            </a:endParaRPr>
          </a:p>
          <a:p>
            <a:pPr lvl="1"/>
            <a:r>
              <a:rPr lang="en-US" sz="2800" dirty="0" smtClean="0">
                <a:latin typeface="Arial" pitchFamily="34" charset="0"/>
                <a:cs typeface="Arial" pitchFamily="34" charset="0"/>
              </a:rPr>
              <a:t>Pearson’s Chi-Square Test</a:t>
            </a:r>
          </a:p>
          <a:p>
            <a:pPr lvl="1"/>
            <a:endParaRPr lang="en-US" dirty="0" smtClean="0">
              <a:latin typeface="Arial" pitchFamily="34" charset="0"/>
              <a:cs typeface="Arial" pitchFamily="34" charset="0"/>
            </a:endParaRPr>
          </a:p>
          <a:p>
            <a:pPr lvl="1"/>
            <a:r>
              <a:rPr lang="en-US" sz="2800" dirty="0" smtClean="0">
                <a:latin typeface="Arial" pitchFamily="34" charset="0"/>
                <a:cs typeface="Arial" pitchFamily="34" charset="0"/>
              </a:rPr>
              <a:t>Non-metric multi-dimensional scaling (NMDS), </a:t>
            </a:r>
            <a:r>
              <a:rPr lang="en-US" sz="1900" dirty="0" smtClean="0">
                <a:latin typeface="Arial" pitchFamily="34" charset="0"/>
                <a:cs typeface="Arial" pitchFamily="34" charset="0"/>
              </a:rPr>
              <a:t>Bray-Curtis dissimilarity, transformed/standardized, 2 dimensions, PC rotation, rare species excluded (≤3% dominance)</a:t>
            </a:r>
          </a:p>
          <a:p>
            <a:pPr lvl="1"/>
            <a:endParaRPr lang="en-US" sz="2400" dirty="0" smtClean="0">
              <a:latin typeface="Arial" pitchFamily="34" charset="0"/>
              <a:cs typeface="Arial" pitchFamily="34" charset="0"/>
            </a:endParaRPr>
          </a:p>
          <a:p>
            <a:pPr lvl="1"/>
            <a:r>
              <a:rPr lang="en-US" sz="2800" dirty="0" smtClean="0">
                <a:latin typeface="Arial" pitchFamily="34" charset="0"/>
                <a:cs typeface="Arial" pitchFamily="34" charset="0"/>
              </a:rPr>
              <a:t>Non-parametric permutation MANOVA (Adonis in R)</a:t>
            </a:r>
            <a:r>
              <a:rPr lang="en-US" dirty="0" smtClean="0">
                <a:latin typeface="Arial" pitchFamily="34" charset="0"/>
                <a:cs typeface="Arial" pitchFamily="34" charset="0"/>
              </a:rPr>
              <a:t>, </a:t>
            </a:r>
            <a:r>
              <a:rPr lang="en-US" sz="1900" dirty="0" smtClean="0">
                <a:latin typeface="Arial" pitchFamily="34" charset="0"/>
                <a:cs typeface="Arial" pitchFamily="34" charset="0"/>
              </a:rPr>
              <a:t>4999 permutations</a:t>
            </a:r>
          </a:p>
          <a:p>
            <a:pPr lvl="1"/>
            <a:endParaRPr lang="en-US" sz="2400" dirty="0" smtClean="0">
              <a:latin typeface="Arial" pitchFamily="34" charset="0"/>
              <a:cs typeface="Arial" pitchFamily="34" charset="0"/>
            </a:endParaRPr>
          </a:p>
          <a:p>
            <a:pPr lvl="1"/>
            <a:r>
              <a:rPr lang="en-US" sz="2800" dirty="0" smtClean="0">
                <a:latin typeface="Arial" pitchFamily="34" charset="0"/>
                <a:cs typeface="Arial" pitchFamily="34" charset="0"/>
              </a:rPr>
              <a:t>Mantel’s Test – Spearman’s rank correlation</a:t>
            </a:r>
            <a:r>
              <a:rPr lang="en-US" sz="2400" dirty="0" smtClean="0">
                <a:latin typeface="Arial" pitchFamily="34" charset="0"/>
                <a:cs typeface="Arial" pitchFamily="34" charset="0"/>
              </a:rPr>
              <a:t>, </a:t>
            </a:r>
          </a:p>
          <a:p>
            <a:pPr lvl="1">
              <a:buNone/>
            </a:pPr>
            <a:r>
              <a:rPr lang="en-US" sz="2400" dirty="0" smtClean="0">
                <a:latin typeface="Arial" pitchFamily="34" charset="0"/>
                <a:cs typeface="Arial" pitchFamily="34" charset="0"/>
              </a:rPr>
              <a:t>	</a:t>
            </a:r>
            <a:r>
              <a:rPr lang="en-US" sz="1900" dirty="0" smtClean="0">
                <a:latin typeface="Arial" pitchFamily="34" charset="0"/>
                <a:cs typeface="Arial" pitchFamily="34" charset="0"/>
              </a:rPr>
              <a:t>4999 permutations</a:t>
            </a:r>
          </a:p>
          <a:p>
            <a:pPr lvl="2"/>
            <a:endParaRPr lang="en-US" sz="1400" dirty="0" smtClean="0">
              <a:latin typeface="Arial" pitchFamily="34" charset="0"/>
              <a:cs typeface="Arial" pitchFamily="34" charset="0"/>
            </a:endParaRPr>
          </a:p>
          <a:p>
            <a:pPr lvl="2"/>
            <a:endParaRPr lang="en-US" dirty="0"/>
          </a:p>
        </p:txBody>
      </p:sp>
      <p:sp>
        <p:nvSpPr>
          <p:cNvPr id="4" name="Slide Number Placeholder 3"/>
          <p:cNvSpPr>
            <a:spLocks noGrp="1"/>
          </p:cNvSpPr>
          <p:nvPr>
            <p:ph type="sldNum" sz="quarter" idx="12"/>
          </p:nvPr>
        </p:nvSpPr>
        <p:spPr/>
        <p:txBody>
          <a:bodyPr/>
          <a:lstStyle/>
          <a:p>
            <a:fld id="{09D2B1A9-63BD-4D98-B814-3FCE0D8B4E5A}" type="slidenum">
              <a:rPr lang="en-US" smtClean="0"/>
              <a:pPr/>
              <a:t>14</a:t>
            </a:fld>
            <a:endParaRPr lang="en-US"/>
          </a:p>
        </p:txBody>
      </p:sp>
      <p:pic>
        <p:nvPicPr>
          <p:cNvPr id="5" name="Picture 1" descr="C:\Documents and Settings\Brandi\My Documents\Brandi\Work Backup\Pictures\Misc Pics\Copy of IMG_1124.JPG"/>
          <p:cNvPicPr>
            <a:picLocks noChangeAspect="1" noChangeArrowheads="1"/>
          </p:cNvPicPr>
          <p:nvPr/>
        </p:nvPicPr>
        <p:blipFill>
          <a:blip r:embed="rId3" cstate="print">
            <a:lum contrast="9000"/>
          </a:blip>
          <a:srcRect/>
          <a:stretch>
            <a:fillRect/>
          </a:stretch>
        </p:blipFill>
        <p:spPr bwMode="auto">
          <a:xfrm>
            <a:off x="516266" y="-228600"/>
            <a:ext cx="2474782" cy="1981200"/>
          </a:xfrm>
          <a:prstGeom prst="rect">
            <a:avLst/>
          </a:prstGeom>
          <a:noFill/>
          <a:effectLst>
            <a:softEdge rad="635000"/>
          </a:effectLst>
        </p:spPr>
      </p:pic>
      <p:sp>
        <p:nvSpPr>
          <p:cNvPr id="6" name="TextBox 5"/>
          <p:cNvSpPr txBox="1"/>
          <p:nvPr/>
        </p:nvSpPr>
        <p:spPr>
          <a:xfrm>
            <a:off x="914400" y="1219200"/>
            <a:ext cx="1295400" cy="246221"/>
          </a:xfrm>
          <a:prstGeom prst="rect">
            <a:avLst/>
          </a:prstGeom>
          <a:noFill/>
        </p:spPr>
        <p:txBody>
          <a:bodyPr wrap="square" rtlCol="0">
            <a:spAutoFit/>
          </a:bodyPr>
          <a:lstStyle/>
          <a:p>
            <a:r>
              <a:rPr lang="en-US" sz="1000" dirty="0" smtClean="0">
                <a:latin typeface="Arial" pitchFamily="34" charset="0"/>
                <a:cs typeface="Arial" pitchFamily="34" charset="0"/>
              </a:rPr>
              <a:t>Immature </a:t>
            </a:r>
            <a:r>
              <a:rPr lang="en-US" sz="1000" dirty="0" err="1" smtClean="0">
                <a:latin typeface="Arial" pitchFamily="34" charset="0"/>
                <a:cs typeface="Arial" pitchFamily="34" charset="0"/>
              </a:rPr>
              <a:t>Salticid</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Brandi's documents\Older Stuff and Archives\akspiderproj\AK Spiders\Arctobius agelenoides - face.JPG"/>
          <p:cNvPicPr>
            <a:picLocks noGrp="1" noChangeAspect="1" noChangeArrowheads="1"/>
          </p:cNvPicPr>
          <p:nvPr>
            <p:ph idx="1"/>
          </p:nvPr>
        </p:nvPicPr>
        <p:blipFill>
          <a:blip r:embed="rId3" cstate="print"/>
          <a:srcRect/>
          <a:stretch>
            <a:fillRect/>
          </a:stretch>
        </p:blipFill>
        <p:spPr bwMode="auto">
          <a:xfrm>
            <a:off x="6030410" y="4419600"/>
            <a:ext cx="3113590" cy="2438400"/>
          </a:xfrm>
          <a:prstGeom prst="rect">
            <a:avLst/>
          </a:prstGeom>
          <a:noFill/>
          <a:effectLst>
            <a:softEdge rad="635000"/>
          </a:effectLst>
        </p:spPr>
      </p:pic>
      <p:sp>
        <p:nvSpPr>
          <p:cNvPr id="2" name="Title 1"/>
          <p:cNvSpPr>
            <a:spLocks noGrp="1"/>
          </p:cNvSpPr>
          <p:nvPr>
            <p:ph type="title"/>
          </p:nvPr>
        </p:nvSpPr>
        <p:spPr/>
        <p:txBody>
          <a:bodyPr/>
          <a:lstStyle/>
          <a:p>
            <a:r>
              <a:rPr lang="en-US" dirty="0" smtClean="0"/>
              <a:t>Results</a:t>
            </a:r>
            <a:endParaRPr lang="en-US" dirty="0"/>
          </a:p>
        </p:txBody>
      </p:sp>
      <p:sp>
        <p:nvSpPr>
          <p:cNvPr id="7" name="Slide Number Placeholder 6"/>
          <p:cNvSpPr>
            <a:spLocks noGrp="1"/>
          </p:cNvSpPr>
          <p:nvPr>
            <p:ph type="sldNum" sz="quarter" idx="12"/>
          </p:nvPr>
        </p:nvSpPr>
        <p:spPr/>
        <p:txBody>
          <a:bodyPr>
            <a:normAutofit fontScale="92500" lnSpcReduction="20000"/>
          </a:bodyPr>
          <a:lstStyle/>
          <a:p>
            <a:fld id="{09D2B1A9-63BD-4D98-B814-3FCE0D8B4E5A}" type="slidenum">
              <a:rPr lang="en-US" smtClean="0"/>
              <a:pPr/>
              <a:t>15</a:t>
            </a:fld>
            <a:endParaRPr lang="en-US" dirty="0"/>
          </a:p>
        </p:txBody>
      </p:sp>
      <p:sp>
        <p:nvSpPr>
          <p:cNvPr id="5" name="Content Placeholder 2"/>
          <p:cNvSpPr txBox="1">
            <a:spLocks/>
          </p:cNvSpPr>
          <p:nvPr/>
        </p:nvSpPr>
        <p:spPr>
          <a:xfrm>
            <a:off x="457200" y="1524000"/>
            <a:ext cx="8229600" cy="4602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Content Placeholder 2"/>
          <p:cNvSpPr txBox="1">
            <a:spLocks/>
          </p:cNvSpPr>
          <p:nvPr/>
        </p:nvSpPr>
        <p:spPr>
          <a:xfrm>
            <a:off x="228600" y="1447800"/>
            <a:ext cx="8686800" cy="52578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10,307 specimens were collected, 3,329 in 2006, and 6,978 in 2007</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7,420 adults (68.8%), 2,887 </a:t>
            </a:r>
            <a:r>
              <a:rPr lang="en-US" sz="2400" dirty="0" err="1" smtClean="0">
                <a:latin typeface="Arial" pitchFamily="34" charset="0"/>
                <a:cs typeface="Arial" pitchFamily="34" charset="0"/>
              </a:rPr>
              <a:t>immatures</a:t>
            </a:r>
            <a:r>
              <a:rPr lang="en-US" sz="2400" dirty="0" smtClean="0">
                <a:latin typeface="Arial" pitchFamily="34" charset="0"/>
                <a:cs typeface="Arial" pitchFamily="34" charset="0"/>
              </a:rPr>
              <a:t> (31.2%)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smtClean="0">
              <a:latin typeface="Arial" pitchFamily="34" charset="0"/>
              <a:cs typeface="Arial" pitchFamily="34" charset="0"/>
            </a:endParaRPr>
          </a:p>
          <a:p>
            <a:pPr marL="342900" indent="-342900">
              <a:spcBef>
                <a:spcPct val="20000"/>
              </a:spcBef>
              <a:buFont typeface="Arial" pitchFamily="34" charset="0"/>
              <a:buChar char="•"/>
              <a:defRPr/>
            </a:pPr>
            <a:r>
              <a:rPr lang="en-US" sz="2400" dirty="0" smtClean="0">
                <a:latin typeface="Arial" pitchFamily="34" charset="0"/>
                <a:cs typeface="Arial" pitchFamily="34" charset="0"/>
              </a:rPr>
              <a:t>3,271 specimens collected in old fields, and 4,149 in young </a:t>
            </a:r>
            <a:r>
              <a:rPr lang="en-US" sz="2400" dirty="0" smtClean="0">
                <a:latin typeface="Arial" pitchFamily="34" charset="0"/>
                <a:cs typeface="Arial" pitchFamily="34" charset="0"/>
              </a:rPr>
              <a:t>fields</a:t>
            </a:r>
            <a:endParaRPr lang="en-US" sz="24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15 families, 63</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genera, 102 species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smtClean="0">
              <a:latin typeface="Arial" pitchFamily="34" charset="0"/>
              <a:cs typeface="Arial" pitchFamily="34" charset="0"/>
            </a:endParaRPr>
          </a:p>
          <a:p>
            <a:pPr marL="342900" marR="0" lvl="0" indent="-342900" algn="l" defTabSz="914400" rtl="0" eaLnBrk="1" fontAlgn="auto" latinLnBrk="0" hangingPunct="1">
              <a:lnSpc>
                <a:spcPct val="100000"/>
              </a:lnSpc>
              <a:spcAft>
                <a:spcPts val="0"/>
              </a:spcAft>
              <a:buClrTx/>
              <a:buSzTx/>
              <a:buFont typeface="Arial" pitchFamily="34" charset="0"/>
              <a:buChar char="•"/>
              <a:tabLst/>
              <a:defRPr/>
            </a:pP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25 new state records (24.5%), 1 record new</a:t>
            </a:r>
          </a:p>
          <a:p>
            <a:pPr marL="342900" marR="0" lvl="0" indent="-342900" algn="l" defTabSz="914400" rtl="0" eaLnBrk="1" fontAlgn="auto" latinLnBrk="0" hangingPunct="1">
              <a:lnSpc>
                <a:spcPct val="100000"/>
              </a:lnSpc>
              <a:spcAft>
                <a:spcPts val="0"/>
              </a:spcAft>
              <a:buClrTx/>
              <a:buSzTx/>
              <a:tabLst/>
              <a:defRPr/>
            </a:pPr>
            <a:r>
              <a:rPr lang="en-US" sz="2400" dirty="0" smtClean="0">
                <a:latin typeface="Arial" pitchFamily="34" charset="0"/>
                <a:cs typeface="Arial" pitchFamily="34" charset="0"/>
              </a:rPr>
              <a:t>	</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to </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Nearctic </a:t>
            </a:r>
            <a:r>
              <a:rPr kumimoji="0" lang="en-US"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a:t>
            </a:r>
            <a:r>
              <a:rPr kumimoji="0" lang="en-US"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Platnick</a:t>
            </a:r>
            <a:r>
              <a:rPr kumimoji="0" lang="en-US"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2011) </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2 potentially </a:t>
            </a:r>
            <a:endPar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Aft>
                <a:spcPts val="0"/>
              </a:spcAft>
              <a:buClrTx/>
              <a:buSzTx/>
              <a:tabLst/>
              <a:defRPr/>
            </a:pPr>
            <a:r>
              <a:rPr lang="en-US" sz="2400" dirty="0">
                <a:latin typeface="Arial" pitchFamily="34" charset="0"/>
                <a:cs typeface="Arial" pitchFamily="34" charset="0"/>
              </a:rPr>
              <a:t>	</a:t>
            </a:r>
            <a:r>
              <a:rPr kumimoji="0" lang="en-US" sz="24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undescribed</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species</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1 species </a:t>
            </a:r>
            <a:r>
              <a:rPr kumimoji="0" lang="en-US" sz="24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undescribed</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endPar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Aft>
                <a:spcPts val="0"/>
              </a:spcAft>
              <a:buClrTx/>
              <a:buSzTx/>
              <a:tabLst/>
              <a:defRPr/>
            </a:pP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females</a:t>
            </a:r>
            <a:endParaRPr kumimoji="0" lang="en-US" sz="2400" b="0"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6324600" y="6477000"/>
            <a:ext cx="2209800" cy="246221"/>
          </a:xfrm>
          <a:prstGeom prst="rect">
            <a:avLst/>
          </a:prstGeom>
          <a:noFill/>
        </p:spPr>
        <p:txBody>
          <a:bodyPr wrap="square" rtlCol="0">
            <a:spAutoFit/>
          </a:bodyPr>
          <a:lstStyle/>
          <a:p>
            <a:r>
              <a:rPr lang="en-US" sz="1000" i="1" dirty="0" err="1" smtClean="0">
                <a:latin typeface="Arial" pitchFamily="34" charset="0"/>
                <a:cs typeface="Arial" pitchFamily="34" charset="0"/>
              </a:rPr>
              <a:t>Arctobious</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agelenoides</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Emerton</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Brandi\My Documents\MicProj-Pics\P.concinna.JPG"/>
          <p:cNvPicPr>
            <a:picLocks noGrp="1" noChangeAspect="1" noChangeArrowheads="1"/>
          </p:cNvPicPr>
          <p:nvPr>
            <p:ph idx="1"/>
          </p:nvPr>
        </p:nvPicPr>
        <p:blipFill>
          <a:blip r:embed="rId3" cstate="print"/>
          <a:stretch>
            <a:fillRect/>
          </a:stretch>
        </p:blipFill>
        <p:spPr bwMode="auto">
          <a:xfrm>
            <a:off x="5867400" y="4181080"/>
            <a:ext cx="3276600" cy="2676920"/>
          </a:xfrm>
          <a:prstGeom prst="rect">
            <a:avLst/>
          </a:prstGeom>
          <a:noFill/>
          <a:ln w="9525">
            <a:noFill/>
            <a:miter lim="800000"/>
            <a:headEnd/>
            <a:tailEnd/>
          </a:ln>
          <a:effectLst>
            <a:softEdge rad="635000"/>
          </a:effectLst>
        </p:spPr>
      </p:pic>
      <p:sp>
        <p:nvSpPr>
          <p:cNvPr id="2" name="Title 1"/>
          <p:cNvSpPr>
            <a:spLocks noGrp="1"/>
          </p:cNvSpPr>
          <p:nvPr>
            <p:ph type="title"/>
          </p:nvPr>
        </p:nvSpPr>
        <p:spPr/>
        <p:txBody>
          <a:bodyPr/>
          <a:lstStyle/>
          <a:p>
            <a:r>
              <a:rPr lang="en-US" dirty="0" smtClean="0"/>
              <a:t>Results</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09D2B1A9-63BD-4D98-B814-3FCE0D8B4E5A}" type="slidenum">
              <a:rPr lang="en-US" smtClean="0"/>
              <a:pPr/>
              <a:t>16</a:t>
            </a:fld>
            <a:endParaRPr lang="en-US" dirty="0"/>
          </a:p>
        </p:txBody>
      </p:sp>
      <p:sp>
        <p:nvSpPr>
          <p:cNvPr id="5" name="Content Placeholder 2"/>
          <p:cNvSpPr txBox="1">
            <a:spLocks/>
          </p:cNvSpPr>
          <p:nvPr/>
        </p:nvSpPr>
        <p:spPr>
          <a:xfrm>
            <a:off x="457200" y="1524000"/>
            <a:ext cx="8001000" cy="48768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defRPr/>
            </a:pPr>
            <a:r>
              <a:rPr lang="en-US" sz="2400" dirty="0" smtClean="0">
                <a:latin typeface="Arial" pitchFamily="34" charset="0"/>
                <a:cs typeface="Arial" pitchFamily="34" charset="0"/>
              </a:rPr>
              <a:t>The family </a:t>
            </a:r>
            <a:r>
              <a:rPr lang="en-US" sz="2400" dirty="0" err="1" smtClean="0">
                <a:latin typeface="Arial" pitchFamily="34" charset="0"/>
                <a:cs typeface="Arial" pitchFamily="34" charset="0"/>
              </a:rPr>
              <a:t>Lycosidae</a:t>
            </a:r>
            <a:r>
              <a:rPr lang="en-US" sz="2400" dirty="0" smtClean="0">
                <a:latin typeface="Arial" pitchFamily="34" charset="0"/>
                <a:cs typeface="Arial" pitchFamily="34" charset="0"/>
              </a:rPr>
              <a:t> was the most abundant in all plots and accounted for 50.1% of all individuals collected (adults and immature). </a:t>
            </a:r>
            <a:endParaRPr lang="en-US" sz="2400" noProof="0" dirty="0" smtClean="0">
              <a:latin typeface="Arial" pitchFamily="34" charset="0"/>
              <a:cs typeface="Arial" pitchFamily="34" charset="0"/>
            </a:endParaRPr>
          </a:p>
          <a:p>
            <a:pPr marL="800100" lvl="1" indent="-342900">
              <a:spcBef>
                <a:spcPct val="20000"/>
              </a:spcBef>
              <a:buFontTx/>
              <a:buChar char="-"/>
            </a:pPr>
            <a:endParaRPr lang="en-US" sz="2400" noProof="0" dirty="0" smtClean="0">
              <a:latin typeface="Arial" pitchFamily="34" charset="0"/>
              <a:cs typeface="Arial" pitchFamily="34" charset="0"/>
            </a:endParaRPr>
          </a:p>
          <a:p>
            <a:pPr marL="800100" lvl="1" indent="-342900">
              <a:spcBef>
                <a:spcPct val="20000"/>
              </a:spcBef>
              <a:buFontTx/>
              <a:buChar char="-"/>
            </a:pPr>
            <a:endParaRPr lang="en-US" sz="2400" noProof="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noProof="0" dirty="0" smtClean="0">
                <a:latin typeface="Arial" pitchFamily="34" charset="0"/>
                <a:cs typeface="Arial" pitchFamily="34" charset="0"/>
              </a:rPr>
              <a:t>Other families between </a:t>
            </a:r>
            <a:r>
              <a:rPr lang="en-US" sz="2400" b="1" noProof="0" dirty="0" smtClean="0">
                <a:latin typeface="Arial" pitchFamily="34" charset="0"/>
                <a:cs typeface="Arial" pitchFamily="34" charset="0"/>
              </a:rPr>
              <a:t>0.01%-16%</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smtClean="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smtClean="0">
              <a:latin typeface="Arial" pitchFamily="34" charset="0"/>
              <a:cs typeface="Arial" pitchFamily="34" charset="0"/>
            </a:endParaRPr>
          </a:p>
          <a:p>
            <a:pPr marL="342900" lvl="0" indent="-342900">
              <a:spcBef>
                <a:spcPct val="20000"/>
              </a:spcBef>
              <a:buFont typeface="Arial" pitchFamily="34" charset="0"/>
              <a:buChar char="•"/>
              <a:defRPr/>
            </a:pPr>
            <a:r>
              <a:rPr lang="en-US" sz="2400" dirty="0" smtClean="0">
                <a:latin typeface="Arial" pitchFamily="34" charset="0"/>
                <a:cs typeface="Arial" pitchFamily="34" charset="0"/>
              </a:rPr>
              <a:t>Two species most abundant, common </a:t>
            </a:r>
          </a:p>
          <a:p>
            <a:pPr marL="342900" lvl="0" indent="-342900">
              <a:spcBef>
                <a:spcPct val="20000"/>
              </a:spcBef>
              <a:defRPr/>
            </a:pPr>
            <a:r>
              <a:rPr lang="en-US" sz="2400" dirty="0" smtClean="0">
                <a:latin typeface="Arial" pitchFamily="34" charset="0"/>
                <a:cs typeface="Arial" pitchFamily="34" charset="0"/>
              </a:rPr>
              <a:t>	to all sampling plots: </a:t>
            </a:r>
            <a:r>
              <a:rPr lang="en-US" sz="2000" i="1" dirty="0" err="1" smtClean="0">
                <a:latin typeface="Arial" pitchFamily="34" charset="0"/>
                <a:cs typeface="Arial" pitchFamily="34" charset="0"/>
              </a:rPr>
              <a:t>Pardosa</a:t>
            </a:r>
            <a:r>
              <a:rPr lang="en-US" sz="2000" i="1" dirty="0" smtClean="0">
                <a:latin typeface="Arial" pitchFamily="34" charset="0"/>
                <a:cs typeface="Arial" pitchFamily="34" charset="0"/>
              </a:rPr>
              <a:t> </a:t>
            </a:r>
            <a:r>
              <a:rPr lang="en-US" sz="2000" i="1" dirty="0" err="1" smtClean="0">
                <a:latin typeface="Arial" pitchFamily="34" charset="0"/>
                <a:cs typeface="Arial" pitchFamily="34" charset="0"/>
              </a:rPr>
              <a:t>moesta</a:t>
            </a:r>
            <a:endParaRPr lang="en-US" sz="2000" i="1" dirty="0" smtClean="0">
              <a:latin typeface="Arial" pitchFamily="34" charset="0"/>
              <a:cs typeface="Arial" pitchFamily="34" charset="0"/>
            </a:endParaRPr>
          </a:p>
          <a:p>
            <a:pPr marL="342900" lvl="0" indent="-342900">
              <a:spcBef>
                <a:spcPct val="20000"/>
              </a:spcBef>
              <a:defRPr/>
            </a:pPr>
            <a:r>
              <a:rPr lang="en-US" sz="2000" dirty="0" smtClean="0">
                <a:latin typeface="Arial" pitchFamily="34" charset="0"/>
                <a:cs typeface="Arial" pitchFamily="34" charset="0"/>
              </a:rPr>
              <a:t>	(</a:t>
            </a:r>
            <a:r>
              <a:rPr lang="en-US" sz="2000" b="1" dirty="0" smtClean="0">
                <a:latin typeface="Arial" pitchFamily="34" charset="0"/>
                <a:cs typeface="Arial" pitchFamily="34" charset="0"/>
              </a:rPr>
              <a:t>15.2%</a:t>
            </a:r>
            <a:r>
              <a:rPr lang="en-US" sz="2000" dirty="0" smtClean="0">
                <a:latin typeface="Arial" pitchFamily="34" charset="0"/>
                <a:cs typeface="Arial" pitchFamily="34" charset="0"/>
              </a:rPr>
              <a:t>) and </a:t>
            </a:r>
            <a:r>
              <a:rPr lang="en-US" sz="2000" i="1" dirty="0" smtClean="0">
                <a:latin typeface="Arial" pitchFamily="34" charset="0"/>
                <a:cs typeface="Arial" pitchFamily="34" charset="0"/>
              </a:rPr>
              <a:t>P. </a:t>
            </a:r>
            <a:r>
              <a:rPr lang="en-US" sz="2000" i="1" dirty="0" err="1" smtClean="0">
                <a:latin typeface="Arial" pitchFamily="34" charset="0"/>
                <a:cs typeface="Arial" pitchFamily="34" charset="0"/>
              </a:rPr>
              <a:t>concinna</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a:t>
            </a:r>
            <a:r>
              <a:rPr lang="en-US" sz="2000" b="1" dirty="0" smtClean="0">
                <a:latin typeface="Arial" pitchFamily="34" charset="0"/>
                <a:cs typeface="Arial" pitchFamily="34" charset="0"/>
              </a:rPr>
              <a:t>10.7%</a:t>
            </a:r>
            <a:r>
              <a:rPr lang="en-US" sz="2000" dirty="0" smtClean="0">
                <a:latin typeface="Arial" pitchFamily="34" charset="0"/>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smtClean="0">
              <a:latin typeface="Arial" pitchFamily="34" charset="0"/>
              <a:cs typeface="Arial" pitchFamily="34" charset="0"/>
            </a:endParaRPr>
          </a:p>
          <a:p>
            <a:pPr marL="800100" lvl="1" indent="-342900">
              <a:spcBef>
                <a:spcPct val="20000"/>
              </a:spcBef>
            </a:pPr>
            <a:endParaRPr lang="en-US" sz="2400" noProof="0" dirty="0" smtClean="0">
              <a:latin typeface="Arial" pitchFamily="34" charset="0"/>
              <a:cs typeface="Arial" pitchFamily="34" charset="0"/>
            </a:endParaRPr>
          </a:p>
          <a:p>
            <a:pPr marL="800100" lvl="1" indent="-342900">
              <a:spcBef>
                <a:spcPct val="20000"/>
              </a:spcBef>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6324600" y="6400800"/>
            <a:ext cx="2057400" cy="276999"/>
          </a:xfrm>
          <a:prstGeom prst="rect">
            <a:avLst/>
          </a:prstGeom>
          <a:noFill/>
        </p:spPr>
        <p:txBody>
          <a:bodyPr wrap="square" rtlCol="0">
            <a:spAutoFit/>
          </a:bodyPr>
          <a:lstStyle/>
          <a:p>
            <a:r>
              <a:rPr lang="en-US" sz="1200" i="1" dirty="0" err="1" smtClean="0">
                <a:latin typeface="Arial" pitchFamily="34" charset="0"/>
                <a:cs typeface="Arial" pitchFamily="34" charset="0"/>
              </a:rPr>
              <a:t>Pardosa</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concinna</a:t>
            </a:r>
            <a:r>
              <a:rPr lang="en-US" sz="1200" i="1" dirty="0" smtClean="0">
                <a:latin typeface="Arial" pitchFamily="34" charset="0"/>
                <a:cs typeface="Arial" pitchFamily="34" charset="0"/>
              </a:rPr>
              <a:t> </a:t>
            </a:r>
            <a:r>
              <a:rPr lang="en-US" sz="1200" dirty="0" smtClean="0">
                <a:latin typeface="Arial" pitchFamily="34" charset="0"/>
                <a:cs typeface="Arial" pitchFamily="34" charset="0"/>
              </a:rPr>
              <a:t>(</a:t>
            </a:r>
            <a:r>
              <a:rPr lang="en-US" sz="1200" dirty="0" err="1" smtClean="0">
                <a:latin typeface="Arial" pitchFamily="34" charset="0"/>
                <a:cs typeface="Arial" pitchFamily="34" charset="0"/>
              </a:rPr>
              <a:t>Thorell</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Seasonal Abundance</a:t>
            </a:r>
            <a:endParaRPr lang="en-US" dirty="0"/>
          </a:p>
        </p:txBody>
      </p:sp>
      <p:sp>
        <p:nvSpPr>
          <p:cNvPr id="5" name="Slide Number Placeholder 4"/>
          <p:cNvSpPr>
            <a:spLocks noGrp="1"/>
          </p:cNvSpPr>
          <p:nvPr>
            <p:ph type="sldNum" sz="quarter" idx="12"/>
          </p:nvPr>
        </p:nvSpPr>
        <p:spPr/>
        <p:txBody>
          <a:bodyPr>
            <a:normAutofit fontScale="92500" lnSpcReduction="20000"/>
          </a:bodyPr>
          <a:lstStyle/>
          <a:p>
            <a:fld id="{09D2B1A9-63BD-4D98-B814-3FCE0D8B4E5A}" type="slidenum">
              <a:rPr lang="en-US" smtClean="0"/>
              <a:pPr/>
              <a:t>17</a:t>
            </a:fld>
            <a:endParaRPr lang="en-US" dirty="0"/>
          </a:p>
        </p:txBody>
      </p:sp>
      <p:graphicFrame>
        <p:nvGraphicFramePr>
          <p:cNvPr id="4" name="Chart 3"/>
          <p:cNvGraphicFramePr/>
          <p:nvPr/>
        </p:nvGraphicFramePr>
        <p:xfrm>
          <a:off x="152400" y="2438400"/>
          <a:ext cx="43434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267200" y="2362200"/>
          <a:ext cx="4648200"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685800" y="1524000"/>
            <a:ext cx="8001000" cy="646331"/>
          </a:xfrm>
          <a:prstGeom prst="rect">
            <a:avLst/>
          </a:prstGeom>
          <a:noFill/>
        </p:spPr>
        <p:txBody>
          <a:bodyPr wrap="square" rtlCol="0">
            <a:spAutoFit/>
          </a:bodyPr>
          <a:lstStyle/>
          <a:p>
            <a:r>
              <a:rPr lang="en-US" dirty="0" smtClean="0"/>
              <a:t>Figure 1 – </a:t>
            </a:r>
            <a:r>
              <a:rPr lang="en-US" dirty="0" smtClean="0">
                <a:latin typeface="Arial" pitchFamily="34" charset="0"/>
                <a:cs typeface="Arial" pitchFamily="34" charset="0"/>
              </a:rPr>
              <a:t>Seasonal</a:t>
            </a:r>
            <a:r>
              <a:rPr lang="en-US" dirty="0" smtClean="0"/>
              <a:t> abundance of spiders in CRP fields in 2006 (left) and 2007 (right).</a:t>
            </a:r>
            <a:endParaRPr lang="en-US" dirty="0"/>
          </a:p>
        </p:txBody>
      </p:sp>
      <p:sp>
        <p:nvSpPr>
          <p:cNvPr id="7" name="TextBox 6"/>
          <p:cNvSpPr txBox="1"/>
          <p:nvPr/>
        </p:nvSpPr>
        <p:spPr>
          <a:xfrm>
            <a:off x="3124200" y="2819400"/>
            <a:ext cx="685800" cy="338554"/>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2006</a:t>
            </a:r>
            <a:endParaRPr lang="en-US" sz="1600" dirty="0">
              <a:solidFill>
                <a:schemeClr val="bg1"/>
              </a:solidFill>
              <a:latin typeface="Arial" pitchFamily="34" charset="0"/>
              <a:cs typeface="Arial" pitchFamily="34" charset="0"/>
            </a:endParaRPr>
          </a:p>
        </p:txBody>
      </p:sp>
      <p:sp>
        <p:nvSpPr>
          <p:cNvPr id="10" name="TextBox 9"/>
          <p:cNvSpPr txBox="1"/>
          <p:nvPr/>
        </p:nvSpPr>
        <p:spPr>
          <a:xfrm>
            <a:off x="7696200" y="2743200"/>
            <a:ext cx="685800" cy="338554"/>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2007</a:t>
            </a:r>
            <a:endParaRPr lang="en-US" sz="1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r>
              <a:rPr lang="en-US" sz="3200" dirty="0" smtClean="0">
                <a:latin typeface="Arial" pitchFamily="34" charset="0"/>
                <a:cs typeface="Arial" pitchFamily="34" charset="0"/>
              </a:rPr>
              <a:t>Diversity - Species Richness and Evenness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46237"/>
            <a:ext cx="8229600" cy="792163"/>
          </a:xfrm>
        </p:spPr>
        <p:txBody>
          <a:bodyPr>
            <a:normAutofit/>
          </a:bodyPr>
          <a:lstStyle/>
          <a:p>
            <a:pPr>
              <a:buNone/>
            </a:pPr>
            <a:r>
              <a:rPr lang="en-US" sz="1800" b="1" dirty="0" smtClean="0">
                <a:latin typeface="Arial" pitchFamily="34" charset="0"/>
                <a:cs typeface="Arial" pitchFamily="34" charset="0"/>
              </a:rPr>
              <a:t>Table 1 </a:t>
            </a:r>
            <a:r>
              <a:rPr lang="en-US" sz="1800" dirty="0" smtClean="0">
                <a:latin typeface="Arial" pitchFamily="34" charset="0"/>
                <a:cs typeface="Arial" pitchFamily="34" charset="0"/>
              </a:rPr>
              <a:t>– </a:t>
            </a:r>
            <a:r>
              <a:rPr lang="en-US" sz="1800" u="sng" dirty="0" smtClean="0">
                <a:latin typeface="Arial" pitchFamily="34" charset="0"/>
                <a:cs typeface="Arial" pitchFamily="34" charset="0"/>
              </a:rPr>
              <a:t>Species Richness </a:t>
            </a:r>
            <a:r>
              <a:rPr lang="en-US" sz="1800" dirty="0" smtClean="0">
                <a:latin typeface="Arial" pitchFamily="34" charset="0"/>
                <a:cs typeface="Arial" pitchFamily="34" charset="0"/>
              </a:rPr>
              <a:t>of Spiders in Old (19 yrs) and Young (8-10 yrs) CRP grasslands.</a:t>
            </a:r>
            <a:endParaRPr lang="en-US" sz="1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9D2B1A9-63BD-4D98-B814-3FCE0D8B4E5A}" type="slidenum">
              <a:rPr lang="en-US" smtClean="0"/>
              <a:pPr/>
              <a:t>18</a:t>
            </a:fld>
            <a:endParaRPr lang="en-US"/>
          </a:p>
        </p:txBody>
      </p:sp>
      <p:graphicFrame>
        <p:nvGraphicFramePr>
          <p:cNvPr id="10" name="Table 9"/>
          <p:cNvGraphicFramePr>
            <a:graphicFrameLocks noGrp="1"/>
          </p:cNvGraphicFramePr>
          <p:nvPr/>
        </p:nvGraphicFramePr>
        <p:xfrm>
          <a:off x="685800" y="2514600"/>
          <a:ext cx="7315199" cy="1542288"/>
        </p:xfrm>
        <a:graphic>
          <a:graphicData uri="http://schemas.openxmlformats.org/drawingml/2006/table">
            <a:tbl>
              <a:tblPr/>
              <a:tblGrid>
                <a:gridCol w="3733799"/>
                <a:gridCol w="1752600"/>
                <a:gridCol w="1828800"/>
              </a:tblGrid>
              <a:tr h="174610">
                <a:tc>
                  <a:txBody>
                    <a:bodyPr/>
                    <a:lstStyle/>
                    <a:p>
                      <a:pPr>
                        <a:lnSpc>
                          <a:spcPct val="115000"/>
                        </a:lnSpc>
                      </a:pPr>
                      <a:endParaRPr lang="en-US" sz="1400" dirty="0">
                        <a:latin typeface="Calibri"/>
                        <a:ea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15000"/>
                        </a:lnSpc>
                        <a:spcBef>
                          <a:spcPts val="0"/>
                        </a:spcBef>
                        <a:spcAft>
                          <a:spcPts val="1000"/>
                        </a:spcAft>
                      </a:pPr>
                      <a:r>
                        <a:rPr lang="en-US" sz="1800" b="1" dirty="0">
                          <a:solidFill>
                            <a:srgbClr val="000000"/>
                          </a:solidFill>
                          <a:latin typeface="Courier New"/>
                          <a:ea typeface="Times New Roman"/>
                          <a:cs typeface="Times New Roman"/>
                        </a:rPr>
                        <a:t> </a:t>
                      </a:r>
                      <a:r>
                        <a:rPr lang="en-US" sz="1800" b="1" dirty="0" smtClean="0">
                          <a:solidFill>
                            <a:srgbClr val="000000"/>
                          </a:solidFill>
                          <a:latin typeface="Courier New"/>
                          <a:ea typeface="Times New Roman"/>
                          <a:cs typeface="Times New Roman"/>
                        </a:rPr>
                        <a:t>Old </a:t>
                      </a:r>
                      <a:r>
                        <a:rPr lang="en-US" sz="1800" b="1" dirty="0">
                          <a:solidFill>
                            <a:srgbClr val="000000"/>
                          </a:solidFill>
                          <a:latin typeface="Courier New"/>
                          <a:ea typeface="Times New Roman"/>
                          <a:cs typeface="Times New Roman"/>
                        </a:rPr>
                        <a:t>Fields</a:t>
                      </a:r>
                      <a:endParaRPr lang="en-US" sz="1800"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15000"/>
                        </a:lnSpc>
                        <a:spcBef>
                          <a:spcPts val="0"/>
                        </a:spcBef>
                        <a:spcAft>
                          <a:spcPts val="1000"/>
                        </a:spcAft>
                      </a:pPr>
                      <a:r>
                        <a:rPr lang="en-US" sz="1800" b="1" dirty="0" smtClean="0">
                          <a:solidFill>
                            <a:srgbClr val="000000"/>
                          </a:solidFill>
                          <a:latin typeface="Courier New"/>
                          <a:ea typeface="Times New Roman"/>
                          <a:cs typeface="Times New Roman"/>
                        </a:rPr>
                        <a:t>Young </a:t>
                      </a:r>
                      <a:r>
                        <a:rPr lang="en-US" sz="1800" b="1" dirty="0">
                          <a:solidFill>
                            <a:srgbClr val="000000"/>
                          </a:solidFill>
                          <a:latin typeface="Courier New"/>
                          <a:ea typeface="Times New Roman"/>
                          <a:cs typeface="Times New Roman"/>
                        </a:rPr>
                        <a:t>Fields</a:t>
                      </a:r>
                      <a:endParaRPr lang="en-US" sz="1800"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Total # Species Collected</a:t>
                      </a:r>
                      <a:endParaRPr lang="en-US" sz="1400" b="1"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smtClean="0">
                          <a:solidFill>
                            <a:srgbClr val="000000"/>
                          </a:solidFill>
                          <a:latin typeface="Courier New"/>
                          <a:ea typeface="Times New Roman"/>
                          <a:cs typeface="Times New Roman"/>
                        </a:rPr>
                        <a:t>76</a:t>
                      </a:r>
                      <a:endParaRPr lang="en-US" sz="1400" b="1"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a:solidFill>
                            <a:srgbClr val="000000"/>
                          </a:solidFill>
                          <a:latin typeface="Courier New"/>
                          <a:ea typeface="Times New Roman"/>
                          <a:cs typeface="Times New Roman"/>
                        </a:rPr>
                        <a:t>82</a:t>
                      </a:r>
                      <a:endParaRPr lang="en-US" sz="1400" b="1">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Mean # Species Collected</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46 ±2</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a:solidFill>
                            <a:srgbClr val="000000"/>
                          </a:solidFill>
                          <a:latin typeface="Courier New"/>
                          <a:ea typeface="Times New Roman"/>
                          <a:cs typeface="Times New Roman"/>
                        </a:rPr>
                        <a:t>46 ±5</a:t>
                      </a:r>
                      <a:endParaRPr lang="en-US" sz="1400" b="1">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smtClean="0">
                          <a:solidFill>
                            <a:srgbClr val="000000"/>
                          </a:solidFill>
                          <a:latin typeface="Courier New"/>
                          <a:ea typeface="Times New Roman"/>
                          <a:cs typeface="Times New Roman"/>
                        </a:rPr>
                        <a:t>Calc.</a:t>
                      </a:r>
                      <a:r>
                        <a:rPr lang="en-US" sz="1400" b="1" baseline="0" dirty="0" smtClean="0">
                          <a:solidFill>
                            <a:srgbClr val="000000"/>
                          </a:solidFill>
                          <a:latin typeface="Courier New"/>
                          <a:ea typeface="Times New Roman"/>
                          <a:cs typeface="Times New Roman"/>
                        </a:rPr>
                        <a:t> </a:t>
                      </a:r>
                      <a:r>
                        <a:rPr lang="en-US" sz="1400" b="1" dirty="0" smtClean="0">
                          <a:solidFill>
                            <a:srgbClr val="000000"/>
                          </a:solidFill>
                          <a:latin typeface="Courier New"/>
                          <a:ea typeface="Times New Roman"/>
                          <a:cs typeface="Times New Roman"/>
                        </a:rPr>
                        <a:t>Species </a:t>
                      </a:r>
                      <a:r>
                        <a:rPr lang="en-US" sz="1400" b="1" dirty="0">
                          <a:solidFill>
                            <a:srgbClr val="000000"/>
                          </a:solidFill>
                          <a:latin typeface="Courier New"/>
                          <a:ea typeface="Times New Roman"/>
                          <a:cs typeface="Times New Roman"/>
                        </a:rPr>
                        <a:t>Richness (</a:t>
                      </a:r>
                      <a:r>
                        <a:rPr lang="en-US" sz="1400" b="1" dirty="0" err="1">
                          <a:solidFill>
                            <a:srgbClr val="000000"/>
                          </a:solidFill>
                          <a:latin typeface="Courier New"/>
                          <a:ea typeface="Times New Roman"/>
                          <a:cs typeface="Times New Roman"/>
                        </a:rPr>
                        <a:t>MaoTau</a:t>
                      </a:r>
                      <a:r>
                        <a:rPr lang="en-US" sz="1400" b="1" dirty="0">
                          <a:solidFill>
                            <a:srgbClr val="000000"/>
                          </a:solidFill>
                          <a:latin typeface="Courier New"/>
                          <a:ea typeface="Times New Roman"/>
                          <a:cs typeface="Times New Roman"/>
                        </a:rPr>
                        <a:t>)</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73 ±6</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73 ±4</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Total # Unique Species</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21</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smtClean="0">
                          <a:solidFill>
                            <a:srgbClr val="000000"/>
                          </a:solidFill>
                          <a:latin typeface="Courier New"/>
                          <a:ea typeface="Times New Roman"/>
                          <a:cs typeface="Times New Roman"/>
                        </a:rPr>
                        <a:t>24</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Chao1 </a:t>
                      </a:r>
                      <a:r>
                        <a:rPr lang="en-US" sz="1400" b="1" dirty="0" smtClean="0">
                          <a:solidFill>
                            <a:srgbClr val="000000"/>
                          </a:solidFill>
                          <a:latin typeface="Courier New"/>
                          <a:ea typeface="Times New Roman"/>
                          <a:cs typeface="Times New Roman"/>
                        </a:rPr>
                        <a:t>Estimated </a:t>
                      </a:r>
                      <a:r>
                        <a:rPr lang="en-US" sz="1400" b="1" dirty="0">
                          <a:solidFill>
                            <a:srgbClr val="000000"/>
                          </a:solidFill>
                          <a:latin typeface="Courier New"/>
                          <a:ea typeface="Times New Roman"/>
                          <a:cs typeface="Times New Roman"/>
                        </a:rPr>
                        <a:t>“True” Richness</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76 ±7</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82 ±8</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r>
            </a:tbl>
          </a:graphicData>
        </a:graphic>
      </p:graphicFrame>
      <p:graphicFrame>
        <p:nvGraphicFramePr>
          <p:cNvPr id="11" name="Table 10"/>
          <p:cNvGraphicFramePr>
            <a:graphicFrameLocks noGrp="1"/>
          </p:cNvGraphicFramePr>
          <p:nvPr/>
        </p:nvGraphicFramePr>
        <p:xfrm>
          <a:off x="533400" y="5105400"/>
          <a:ext cx="7315199" cy="1051560"/>
        </p:xfrm>
        <a:graphic>
          <a:graphicData uri="http://schemas.openxmlformats.org/drawingml/2006/table">
            <a:tbl>
              <a:tblPr/>
              <a:tblGrid>
                <a:gridCol w="3733799"/>
                <a:gridCol w="1752600"/>
                <a:gridCol w="1828800"/>
              </a:tblGrid>
              <a:tr h="174610">
                <a:tc>
                  <a:txBody>
                    <a:bodyPr/>
                    <a:lstStyle/>
                    <a:p>
                      <a:pPr>
                        <a:lnSpc>
                          <a:spcPct val="115000"/>
                        </a:lnSpc>
                      </a:pPr>
                      <a:endParaRPr lang="en-US" sz="1400" dirty="0">
                        <a:latin typeface="Calibri"/>
                        <a:ea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15000"/>
                        </a:lnSpc>
                        <a:spcBef>
                          <a:spcPts val="0"/>
                        </a:spcBef>
                        <a:spcAft>
                          <a:spcPts val="1000"/>
                        </a:spcAft>
                      </a:pPr>
                      <a:r>
                        <a:rPr lang="en-US" sz="1800" b="1" dirty="0">
                          <a:solidFill>
                            <a:srgbClr val="000000"/>
                          </a:solidFill>
                          <a:latin typeface="Courier New"/>
                          <a:ea typeface="Times New Roman"/>
                          <a:cs typeface="Times New Roman"/>
                        </a:rPr>
                        <a:t> </a:t>
                      </a:r>
                      <a:r>
                        <a:rPr lang="en-US" sz="1800" b="1" dirty="0" smtClean="0">
                          <a:solidFill>
                            <a:srgbClr val="000000"/>
                          </a:solidFill>
                          <a:latin typeface="Courier New"/>
                          <a:ea typeface="Times New Roman"/>
                          <a:cs typeface="Times New Roman"/>
                        </a:rPr>
                        <a:t>Old </a:t>
                      </a:r>
                      <a:r>
                        <a:rPr lang="en-US" sz="1800" b="1" dirty="0">
                          <a:solidFill>
                            <a:srgbClr val="000000"/>
                          </a:solidFill>
                          <a:latin typeface="Courier New"/>
                          <a:ea typeface="Times New Roman"/>
                          <a:cs typeface="Times New Roman"/>
                        </a:rPr>
                        <a:t>Fields</a:t>
                      </a:r>
                      <a:endParaRPr lang="en-US" sz="1800"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15000"/>
                        </a:lnSpc>
                        <a:spcBef>
                          <a:spcPts val="0"/>
                        </a:spcBef>
                        <a:spcAft>
                          <a:spcPts val="1000"/>
                        </a:spcAft>
                      </a:pPr>
                      <a:r>
                        <a:rPr lang="en-US" sz="1800" b="1" dirty="0" smtClean="0">
                          <a:solidFill>
                            <a:srgbClr val="000000"/>
                          </a:solidFill>
                          <a:latin typeface="Courier New"/>
                          <a:ea typeface="Times New Roman"/>
                          <a:cs typeface="Times New Roman"/>
                        </a:rPr>
                        <a:t>Young </a:t>
                      </a:r>
                      <a:r>
                        <a:rPr lang="en-US" sz="1800" b="1" dirty="0">
                          <a:solidFill>
                            <a:srgbClr val="000000"/>
                          </a:solidFill>
                          <a:latin typeface="Courier New"/>
                          <a:ea typeface="Times New Roman"/>
                          <a:cs typeface="Times New Roman"/>
                        </a:rPr>
                        <a:t>Fields</a:t>
                      </a:r>
                      <a:endParaRPr lang="en-US" sz="1800"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Shannon's Diversity H'</a:t>
                      </a:r>
                      <a:endParaRPr lang="en-US" sz="1400" b="1"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a:solidFill>
                            <a:srgbClr val="000000"/>
                          </a:solidFill>
                          <a:latin typeface="Courier New"/>
                          <a:ea typeface="Times New Roman"/>
                          <a:cs typeface="Times New Roman"/>
                        </a:rPr>
                        <a:t>3.02 ±0.03</a:t>
                      </a:r>
                      <a:endParaRPr lang="en-US" sz="1400" b="1">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2.59 ±0.05</a:t>
                      </a:r>
                      <a:endParaRPr lang="en-US" sz="1400" b="1" dirty="0">
                        <a:latin typeface="Calibri"/>
                        <a:ea typeface="Calibri"/>
                        <a:cs typeface="Times New Roman"/>
                      </a:endParaRPr>
                    </a:p>
                  </a:txBody>
                  <a:tcPr marL="61426" marR="61426"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a:solidFill>
                            <a:srgbClr val="000000"/>
                          </a:solidFill>
                          <a:latin typeface="Courier New"/>
                          <a:ea typeface="Times New Roman"/>
                          <a:cs typeface="Times New Roman"/>
                        </a:rPr>
                        <a:t>Simpsons Diversity 1/D</a:t>
                      </a:r>
                      <a:endParaRPr lang="en-US" sz="1400" b="1">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a:solidFill>
                            <a:srgbClr val="000000"/>
                          </a:solidFill>
                          <a:latin typeface="Courier New"/>
                          <a:ea typeface="Times New Roman"/>
                          <a:cs typeface="Times New Roman"/>
                        </a:rPr>
                        <a:t>14.1 ±0.56</a:t>
                      </a:r>
                      <a:endParaRPr lang="en-US" sz="1400" b="1">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6.51 ±0.41</a:t>
                      </a:r>
                      <a:endParaRPr lang="en-US" sz="1400" b="1" dirty="0">
                        <a:latin typeface="Calibri"/>
                        <a:ea typeface="Calibri"/>
                        <a:cs typeface="Times New Roman"/>
                      </a:endParaRPr>
                    </a:p>
                  </a:txBody>
                  <a:tcPr marL="61426" marR="61426" marT="0" marB="0">
                    <a:lnL>
                      <a:noFill/>
                    </a:lnL>
                    <a:lnR>
                      <a:noFill/>
                    </a:lnR>
                    <a:lnT>
                      <a:noFill/>
                    </a:lnT>
                    <a:lnB>
                      <a:noFill/>
                    </a:lnB>
                    <a:solidFill>
                      <a:schemeClr val="bg2">
                        <a:lumMod val="20000"/>
                        <a:lumOff val="80000"/>
                      </a:schemeClr>
                    </a:solidFill>
                  </a:tcPr>
                </a:tc>
              </a:tr>
              <a:tr h="174610">
                <a:tc>
                  <a:txBody>
                    <a:bodyPr/>
                    <a:lstStyle/>
                    <a:p>
                      <a:pPr marL="0" marR="0">
                        <a:lnSpc>
                          <a:spcPct val="115000"/>
                        </a:lnSpc>
                        <a:spcBef>
                          <a:spcPts val="0"/>
                        </a:spcBef>
                        <a:spcAft>
                          <a:spcPts val="1000"/>
                        </a:spcAft>
                      </a:pPr>
                      <a:r>
                        <a:rPr lang="en-US" sz="1400" b="1" dirty="0">
                          <a:solidFill>
                            <a:srgbClr val="000000"/>
                          </a:solidFill>
                          <a:latin typeface="Courier New"/>
                          <a:ea typeface="Times New Roman"/>
                          <a:cs typeface="Times New Roman"/>
                        </a:rPr>
                        <a:t>Species Evenness J</a:t>
                      </a:r>
                      <a:endParaRPr lang="en-US" sz="1400" b="1" dirty="0">
                        <a:latin typeface="Calibri"/>
                        <a:ea typeface="Calibri"/>
                        <a:cs typeface="Times New Roman"/>
                      </a:endParaRPr>
                    </a:p>
                  </a:txBody>
                  <a:tcPr marL="61426" marR="61426" marT="0" marB="0">
                    <a:lnL>
                      <a:noFill/>
                    </a:lnL>
                    <a:lnR>
                      <a:noFill/>
                    </a:lnR>
                    <a:lnT>
                      <a:noFill/>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a:solidFill>
                            <a:srgbClr val="000000"/>
                          </a:solidFill>
                          <a:latin typeface="Courier New"/>
                          <a:ea typeface="Times New Roman"/>
                          <a:cs typeface="Times New Roman"/>
                        </a:rPr>
                        <a:t>0.69</a:t>
                      </a:r>
                      <a:endParaRPr lang="en-US" sz="1400" b="1">
                        <a:latin typeface="Calibri"/>
                        <a:ea typeface="Calibri"/>
                        <a:cs typeface="Times New Roman"/>
                      </a:endParaRPr>
                    </a:p>
                  </a:txBody>
                  <a:tcPr marL="61426" marR="61426" marT="0" marB="0">
                    <a:lnL>
                      <a:noFill/>
                    </a:lnL>
                    <a:lnR>
                      <a:noFill/>
                    </a:lnR>
                    <a:lnT>
                      <a:noFill/>
                    </a:lnT>
                    <a:lnB w="190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r">
                        <a:lnSpc>
                          <a:spcPct val="115000"/>
                        </a:lnSpc>
                        <a:spcBef>
                          <a:spcPts val="0"/>
                        </a:spcBef>
                        <a:spcAft>
                          <a:spcPts val="1000"/>
                        </a:spcAft>
                      </a:pPr>
                      <a:r>
                        <a:rPr lang="en-US" sz="1400" b="1" dirty="0">
                          <a:solidFill>
                            <a:srgbClr val="000000"/>
                          </a:solidFill>
                          <a:latin typeface="Courier New"/>
                          <a:ea typeface="Times New Roman"/>
                          <a:cs typeface="Times New Roman"/>
                        </a:rPr>
                        <a:t>0.59</a:t>
                      </a:r>
                      <a:endParaRPr lang="en-US" sz="1400" b="1" dirty="0">
                        <a:latin typeface="Calibri"/>
                        <a:ea typeface="Calibri"/>
                        <a:cs typeface="Times New Roman"/>
                      </a:endParaRPr>
                    </a:p>
                  </a:txBody>
                  <a:tcPr marL="61426" marR="61426" marT="0" marB="0">
                    <a:lnL>
                      <a:noFill/>
                    </a:lnL>
                    <a:lnR>
                      <a:noFill/>
                    </a:lnR>
                    <a:lnT>
                      <a:noFill/>
                    </a:lnT>
                    <a:lnB w="19050" cap="flat" cmpd="sng" algn="ctr">
                      <a:solidFill>
                        <a:srgbClr val="000000"/>
                      </a:solidFill>
                      <a:prstDash val="solid"/>
                      <a:round/>
                      <a:headEnd type="none" w="med" len="med"/>
                      <a:tailEnd type="none" w="med" len="med"/>
                    </a:lnB>
                    <a:solidFill>
                      <a:schemeClr val="bg2">
                        <a:lumMod val="20000"/>
                        <a:lumOff val="80000"/>
                      </a:schemeClr>
                    </a:solidFill>
                  </a:tcPr>
                </a:tc>
              </a:tr>
            </a:tbl>
          </a:graphicData>
        </a:graphic>
      </p:graphicFrame>
      <p:sp>
        <p:nvSpPr>
          <p:cNvPr id="12" name="Content Placeholder 2"/>
          <p:cNvSpPr txBox="1">
            <a:spLocks/>
          </p:cNvSpPr>
          <p:nvPr/>
        </p:nvSpPr>
        <p:spPr>
          <a:xfrm>
            <a:off x="457200" y="4419600"/>
            <a:ext cx="8229600" cy="685800"/>
          </a:xfrm>
          <a:prstGeom prst="rect">
            <a:avLst/>
          </a:prstGeom>
        </p:spPr>
        <p:txBody>
          <a:bodyPr>
            <a:normAutofit/>
          </a:bodyPr>
          <a:lstStyle/>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None/>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Table </a:t>
            </a:r>
            <a:r>
              <a:rPr lang="en-US" b="1" dirty="0" smtClean="0">
                <a:latin typeface="Arial" pitchFamily="34" charset="0"/>
                <a:cs typeface="Arial" pitchFamily="34" charset="0"/>
              </a:rPr>
              <a:t>2</a:t>
            </a: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en-US" sz="1800" b="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Diversity and Evenness </a:t>
            </a: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of </a:t>
            </a:r>
            <a:r>
              <a:rPr lang="en-US" dirty="0" smtClean="0">
                <a:latin typeface="Arial" pitchFamily="34" charset="0"/>
                <a:cs typeface="Arial" pitchFamily="34" charset="0"/>
              </a:rPr>
              <a:t>S</a:t>
            </a:r>
            <a:r>
              <a:rPr kumimoji="0" lang="en-US" sz="1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piders</a:t>
            </a: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in Old (19 yrs) and Young (8-10 yrs) CRP grasslands.</a:t>
            </a:r>
            <a:endPar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D2B1A9-63BD-4D98-B814-3FCE0D8B4E5A}" type="slidenum">
              <a:rPr lang="en-US" smtClean="0"/>
              <a:pPr/>
              <a:t>19</a:t>
            </a:fld>
            <a:endParaRPr lang="en-US"/>
          </a:p>
        </p:txBody>
      </p:sp>
      <p:sp>
        <p:nvSpPr>
          <p:cNvPr id="5" name="Title 1"/>
          <p:cNvSpPr txBox="1">
            <a:spLocks/>
          </p:cNvSpPr>
          <p:nvPr/>
        </p:nvSpPr>
        <p:spPr>
          <a:xfrm>
            <a:off x="457200" y="253536"/>
            <a:ext cx="8229600" cy="1143000"/>
          </a:xfrm>
          <a:prstGeom prst="rect">
            <a:avLst/>
          </a:prstGeom>
        </p:spPr>
        <p:txBody>
          <a:bodyPr lIns="45720" rIns="228600" anchor="b">
            <a:normAutofit/>
            <a:scene3d>
              <a:camera prst="orthographicFront"/>
              <a:lightRig rig="soft" dir="t">
                <a:rot lat="0" lon="0" rev="2400000"/>
              </a:lightRig>
            </a:scene3d>
            <a:sp3d>
              <a:bevelT w="19050" h="127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Species Richness</a:t>
            </a:r>
            <a:endParaRPr kumimoji="0" lang="en-US" sz="48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graphicFrame>
        <p:nvGraphicFramePr>
          <p:cNvPr id="7" name="Chart 6"/>
          <p:cNvGraphicFramePr>
            <a:graphicFrameLocks noGrp="1"/>
          </p:cNvGraphicFramePr>
          <p:nvPr/>
        </p:nvGraphicFramePr>
        <p:xfrm>
          <a:off x="1371600" y="2209800"/>
          <a:ext cx="6324600" cy="43630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295400" y="1600200"/>
            <a:ext cx="7162800" cy="646331"/>
          </a:xfrm>
          <a:prstGeom prst="rect">
            <a:avLst/>
          </a:prstGeom>
          <a:noFill/>
        </p:spPr>
        <p:txBody>
          <a:bodyPr wrap="square" rtlCol="0">
            <a:spAutoFit/>
          </a:bodyPr>
          <a:lstStyle/>
          <a:p>
            <a:r>
              <a:rPr lang="en-US" dirty="0" smtClean="0">
                <a:latin typeface="Arial" pitchFamily="34" charset="0"/>
                <a:cs typeface="Arial" pitchFamily="34" charset="0"/>
              </a:rPr>
              <a:t>Figure 2 – Species rarefaction curves and Chao 1 estimated ‘true’ richness for old and young CRP fields</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2</a:t>
            </a:fld>
            <a:endParaRPr lang="en-US" dirty="0"/>
          </a:p>
        </p:txBody>
      </p:sp>
      <p:sp>
        <p:nvSpPr>
          <p:cNvPr id="7" name="Content Placeholder 2"/>
          <p:cNvSpPr txBox="1">
            <a:spLocks/>
          </p:cNvSpPr>
          <p:nvPr/>
        </p:nvSpPr>
        <p:spPr>
          <a:xfrm>
            <a:off x="381000" y="1752600"/>
            <a:ext cx="8382000" cy="4800600"/>
          </a:xfrm>
          <a:prstGeom prst="rect">
            <a:avLst/>
          </a:prstGeom>
        </p:spPr>
        <p:txBody>
          <a:bodyPr>
            <a:noAutofit/>
          </a:bodyPr>
          <a:lstStyle/>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r>
              <a:rPr lang="en-US" sz="2800" dirty="0" smtClean="0">
                <a:latin typeface="Arial" pitchFamily="34" charset="0"/>
                <a:cs typeface="Arial" pitchFamily="34" charset="0"/>
              </a:rPr>
              <a:t>The occurrence of predators can influence, and be influenced by, features of the plant community </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Siemann</a:t>
            </a:r>
            <a:r>
              <a:rPr lang="en-US" sz="2000" dirty="0" smtClean="0">
                <a:latin typeface="Arial" pitchFamily="34" charset="0"/>
                <a:cs typeface="Arial" pitchFamily="34" charset="0"/>
              </a:rPr>
              <a:t> et al. 1998, </a:t>
            </a:r>
            <a:r>
              <a:rPr lang="en-US" sz="2000" dirty="0" err="1" smtClean="0">
                <a:latin typeface="Arial" pitchFamily="34" charset="0"/>
                <a:cs typeface="Arial" pitchFamily="34" charset="0"/>
              </a:rPr>
              <a:t>Rypstra</a:t>
            </a:r>
            <a:r>
              <a:rPr lang="en-US" sz="2000" dirty="0" smtClean="0">
                <a:latin typeface="Arial" pitchFamily="34" charset="0"/>
                <a:cs typeface="Arial" pitchFamily="34" charset="0"/>
              </a:rPr>
              <a:t> et al. 1999)</a:t>
            </a: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r>
              <a:rPr lang="en-US" sz="2800" dirty="0" smtClean="0">
                <a:latin typeface="Arial" pitchFamily="34" charset="0"/>
                <a:cs typeface="Arial" pitchFamily="34" charset="0"/>
              </a:rPr>
              <a:t>Spiders the most abundant and diverse arthropod predators in grasslands </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Rushton</a:t>
            </a:r>
            <a:r>
              <a:rPr lang="en-US" sz="2000" dirty="0" smtClean="0">
                <a:latin typeface="Arial" pitchFamily="34" charset="0"/>
                <a:cs typeface="Arial" pitchFamily="34" charset="0"/>
              </a:rPr>
              <a:t> &amp; Eyre 1992)</a:t>
            </a:r>
            <a:endPar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400" baseline="0" dirty="0" smtClean="0">
              <a:latin typeface="Arial" pitchFamily="34" charset="0"/>
              <a:cs typeface="Arial" pitchFamily="34" charset="0"/>
            </a:endParaRPr>
          </a:p>
        </p:txBody>
      </p:sp>
      <p:pic>
        <p:nvPicPr>
          <p:cNvPr id="5" name="Picture 4" descr="C:\Documents and Settings\Brandi\Desktop\Picture1.jpg"/>
          <p:cNvPicPr>
            <a:picLocks noChangeAspect="1" noChangeArrowheads="1"/>
          </p:cNvPicPr>
          <p:nvPr/>
        </p:nvPicPr>
        <p:blipFill>
          <a:blip r:embed="rId3" cstate="print"/>
          <a:srcRect/>
          <a:stretch>
            <a:fillRect/>
          </a:stretch>
        </p:blipFill>
        <p:spPr bwMode="auto">
          <a:xfrm>
            <a:off x="1676400" y="4300283"/>
            <a:ext cx="3657600" cy="2557717"/>
          </a:xfrm>
          <a:prstGeom prst="rect">
            <a:avLst/>
          </a:prstGeom>
          <a:noFill/>
          <a:effectLst>
            <a:softEdge rad="635000"/>
          </a:effectLst>
        </p:spPr>
      </p:pic>
      <p:sp>
        <p:nvSpPr>
          <p:cNvPr id="6" name="TextBox 5"/>
          <p:cNvSpPr txBox="1"/>
          <p:nvPr/>
        </p:nvSpPr>
        <p:spPr>
          <a:xfrm>
            <a:off x="2743200" y="6400800"/>
            <a:ext cx="1828800" cy="246221"/>
          </a:xfrm>
          <a:prstGeom prst="rect">
            <a:avLst/>
          </a:prstGeom>
          <a:noFill/>
        </p:spPr>
        <p:txBody>
          <a:bodyPr wrap="square" rtlCol="0">
            <a:spAutoFit/>
          </a:bodyPr>
          <a:lstStyle/>
          <a:p>
            <a:r>
              <a:rPr lang="en-US" sz="1000" i="1" dirty="0" err="1" smtClean="0">
                <a:latin typeface="Arial" pitchFamily="34" charset="0"/>
                <a:cs typeface="Arial" pitchFamily="34" charset="0"/>
              </a:rPr>
              <a:t>Alopecosa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aculeata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Clerck</a:t>
            </a:r>
            <a:r>
              <a:rPr lang="en-US" sz="1000" i="1" dirty="0" smtClean="0">
                <a:latin typeface="Arial" pitchFamily="34" charset="0"/>
                <a:cs typeface="Arial" pitchFamily="34" charset="0"/>
              </a:rPr>
              <a:t>)</a:t>
            </a:r>
            <a:r>
              <a:rPr lang="en-US" sz="1000" dirty="0" smtClean="0">
                <a:latin typeface="Arial" pitchFamily="34" charset="0"/>
                <a:cs typeface="Arial" pitchFamily="34" charset="0"/>
              </a:rPr>
              <a:t> </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Autofit/>
          </a:bodyPr>
          <a:lstStyle/>
          <a:p>
            <a:fld id="{09D2B1A9-63BD-4D98-B814-3FCE0D8B4E5A}" type="slidenum">
              <a:rPr lang="en-US" smtClean="0"/>
              <a:pPr/>
              <a:t>20</a:t>
            </a:fld>
            <a:endParaRPr lang="en-US" dirty="0"/>
          </a:p>
        </p:txBody>
      </p:sp>
      <p:sp>
        <p:nvSpPr>
          <p:cNvPr id="5" name="Title 4"/>
          <p:cNvSpPr>
            <a:spLocks noGrp="1"/>
          </p:cNvSpPr>
          <p:nvPr>
            <p:ph type="title"/>
          </p:nvPr>
        </p:nvSpPr>
        <p:spPr/>
        <p:txBody>
          <a:bodyPr/>
          <a:lstStyle/>
          <a:p>
            <a:r>
              <a:rPr lang="en-US" dirty="0" smtClean="0"/>
              <a:t>Rank Abundance</a:t>
            </a:r>
            <a:endParaRPr lang="en-US" dirty="0"/>
          </a:p>
        </p:txBody>
      </p:sp>
      <p:graphicFrame>
        <p:nvGraphicFramePr>
          <p:cNvPr id="6" name="Chart 5"/>
          <p:cNvGraphicFramePr/>
          <p:nvPr/>
        </p:nvGraphicFramePr>
        <p:xfrm>
          <a:off x="304800" y="2438400"/>
          <a:ext cx="4191000" cy="327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419600" y="2514600"/>
          <a:ext cx="4495800"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p:cNvSpPr txBox="1"/>
          <p:nvPr/>
        </p:nvSpPr>
        <p:spPr>
          <a:xfrm>
            <a:off x="7162800" y="2895600"/>
            <a:ext cx="13716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chemeClr val="bg1"/>
                </a:solidFill>
                <a:latin typeface="Arial" pitchFamily="34" charset="0"/>
                <a:cs typeface="Arial" pitchFamily="34" charset="0"/>
              </a:rPr>
              <a:t>Young Fields</a:t>
            </a:r>
            <a:endParaRPr lang="en-US" sz="1600" dirty="0">
              <a:solidFill>
                <a:schemeClr val="bg1"/>
              </a:solidFill>
              <a:latin typeface="Arial" pitchFamily="34" charset="0"/>
              <a:cs typeface="Arial" pitchFamily="34" charset="0"/>
            </a:endParaRPr>
          </a:p>
        </p:txBody>
      </p:sp>
      <p:sp>
        <p:nvSpPr>
          <p:cNvPr id="68609" name="Rectangle 1"/>
          <p:cNvSpPr>
            <a:spLocks noChangeArrowheads="1"/>
          </p:cNvSpPr>
          <p:nvPr/>
        </p:nvSpPr>
        <p:spPr bwMode="auto">
          <a:xfrm>
            <a:off x="457200" y="1553290"/>
            <a:ext cx="83058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Figure </a:t>
            </a:r>
            <a:r>
              <a:rPr lang="en-US" b="1" dirty="0" smtClean="0">
                <a:latin typeface="Arial" pitchFamily="34" charset="0"/>
                <a:ea typeface="Lucida Sans Unicode" pitchFamily="34" charset="0"/>
                <a:cs typeface="Arial" pitchFamily="34" charset="0"/>
              </a:rPr>
              <a:t>3</a:t>
            </a:r>
            <a:r>
              <a:rPr kumimoji="0" lang="en-US" b="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 </a:t>
            </a:r>
            <a:r>
              <a:rPr lang="en-US" dirty="0" smtClean="0">
                <a:latin typeface="Arial" pitchFamily="34" charset="0"/>
                <a:ea typeface="Lucida Sans Unicode" pitchFamily="34" charset="0"/>
                <a:cs typeface="Arial" pitchFamily="34" charset="0"/>
              </a:rPr>
              <a:t>S</a:t>
            </a:r>
            <a:r>
              <a:rPr kumimoji="0" lang="en-US" b="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pecies rank abundance for spiders in old</a:t>
            </a:r>
            <a:r>
              <a:rPr kumimoji="0" lang="en-US" b="0" i="0" u="none" strike="noStrike" cap="none" normalizeH="0" dirty="0" smtClean="0">
                <a:ln>
                  <a:noFill/>
                </a:ln>
                <a:solidFill>
                  <a:schemeClr val="tx1"/>
                </a:solidFill>
                <a:effectLst/>
                <a:latin typeface="Arial" pitchFamily="34" charset="0"/>
                <a:ea typeface="Lucida Sans Unicode" pitchFamily="34" charset="0"/>
                <a:cs typeface="Arial" pitchFamily="34" charset="0"/>
              </a:rPr>
              <a:t> (</a:t>
            </a:r>
            <a:r>
              <a:rPr kumimoji="0" lang="en-US" b="0" i="0" u="sng" strike="noStrike" cap="none" normalizeH="0" dirty="0" smtClean="0">
                <a:ln>
                  <a:noFill/>
                </a:ln>
                <a:solidFill>
                  <a:schemeClr val="tx1"/>
                </a:solidFill>
                <a:effectLst/>
                <a:latin typeface="Arial" pitchFamily="34" charset="0"/>
                <a:ea typeface="Lucida Sans Unicode" pitchFamily="34" charset="0"/>
                <a:cs typeface="Arial" pitchFamily="34" charset="0"/>
              </a:rPr>
              <a:t>left</a:t>
            </a:r>
            <a:r>
              <a:rPr kumimoji="0" lang="en-US" b="0" i="0" u="none" strike="noStrike" cap="none" normalizeH="0" dirty="0" smtClean="0">
                <a:ln>
                  <a:noFill/>
                </a:ln>
                <a:solidFill>
                  <a:schemeClr val="tx1"/>
                </a:solidFill>
                <a:effectLst/>
                <a:latin typeface="Arial" pitchFamily="34" charset="0"/>
                <a:ea typeface="Lucida Sans Unicode" pitchFamily="34" charset="0"/>
                <a:cs typeface="Arial" pitchFamily="34" charset="0"/>
              </a:rPr>
              <a:t>) and young (</a:t>
            </a:r>
            <a:r>
              <a:rPr kumimoji="0" lang="en-US" b="0" i="0" u="sng" strike="noStrike" cap="none" normalizeH="0" dirty="0" smtClean="0">
                <a:ln>
                  <a:noFill/>
                </a:ln>
                <a:solidFill>
                  <a:schemeClr val="tx1"/>
                </a:solidFill>
                <a:effectLst/>
                <a:latin typeface="Arial" pitchFamily="34" charset="0"/>
                <a:ea typeface="Lucida Sans Unicode" pitchFamily="34" charset="0"/>
                <a:cs typeface="Arial" pitchFamily="34" charset="0"/>
              </a:rPr>
              <a:t>right</a:t>
            </a:r>
            <a:r>
              <a:rPr kumimoji="0" lang="en-US" b="0" i="0" u="none" strike="noStrike" cap="none" normalizeH="0" dirty="0" smtClean="0">
                <a:ln>
                  <a:noFill/>
                </a:ln>
                <a:solidFill>
                  <a:schemeClr val="tx1"/>
                </a:solidFill>
                <a:effectLst/>
                <a:latin typeface="Arial" pitchFamily="34" charset="0"/>
                <a:ea typeface="Lucida Sans Unicode" pitchFamily="34" charset="0"/>
                <a:cs typeface="Arial" pitchFamily="34" charset="0"/>
              </a:rPr>
              <a:t>) CRP grasslands, 2006-2007.</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Results – Families</a:t>
            </a:r>
            <a:endParaRPr lang="en-US" sz="4400" dirty="0"/>
          </a:p>
        </p:txBody>
      </p:sp>
      <p:sp>
        <p:nvSpPr>
          <p:cNvPr id="3" name="Content Placeholder 2"/>
          <p:cNvSpPr>
            <a:spLocks noGrp="1"/>
          </p:cNvSpPr>
          <p:nvPr>
            <p:ph idx="1"/>
          </p:nvPr>
        </p:nvSpPr>
        <p:spPr>
          <a:xfrm>
            <a:off x="457200" y="1646237"/>
            <a:ext cx="8229600" cy="792163"/>
          </a:xfrm>
        </p:spPr>
        <p:txBody>
          <a:bodyPr>
            <a:normAutofit/>
          </a:bodyPr>
          <a:lstStyle/>
          <a:p>
            <a:pPr>
              <a:buNone/>
            </a:pPr>
            <a:r>
              <a:rPr lang="en-US" sz="1800" b="1" dirty="0" smtClean="0">
                <a:latin typeface="Arial" pitchFamily="34" charset="0"/>
                <a:cs typeface="Arial" pitchFamily="34" charset="0"/>
              </a:rPr>
              <a:t>Table 3 </a:t>
            </a:r>
            <a:r>
              <a:rPr lang="en-US" sz="1800" dirty="0" smtClean="0">
                <a:latin typeface="Arial" pitchFamily="34" charset="0"/>
                <a:cs typeface="Arial" pitchFamily="34" charset="0"/>
              </a:rPr>
              <a:t>– Mean percentages of the 5 most abundant families in Old and Young CRP grasslands, 2006-07.</a:t>
            </a:r>
            <a:endParaRPr lang="en-US" sz="1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9D2B1A9-63BD-4D98-B814-3FCE0D8B4E5A}" type="slidenum">
              <a:rPr lang="en-US" smtClean="0"/>
              <a:pPr/>
              <a:t>21</a:t>
            </a:fld>
            <a:endParaRPr lang="en-US"/>
          </a:p>
        </p:txBody>
      </p:sp>
      <p:graphicFrame>
        <p:nvGraphicFramePr>
          <p:cNvPr id="7" name="Table 6"/>
          <p:cNvGraphicFramePr>
            <a:graphicFrameLocks noGrp="1"/>
          </p:cNvGraphicFramePr>
          <p:nvPr/>
        </p:nvGraphicFramePr>
        <p:xfrm>
          <a:off x="381000" y="2514600"/>
          <a:ext cx="8305800" cy="1015014"/>
        </p:xfrm>
        <a:graphic>
          <a:graphicData uri="http://schemas.openxmlformats.org/drawingml/2006/table">
            <a:tbl>
              <a:tblPr/>
              <a:tblGrid>
                <a:gridCol w="8305800"/>
              </a:tblGrid>
              <a:tr h="304800">
                <a:tc>
                  <a:txBody>
                    <a:bodyPr/>
                    <a:lstStyle/>
                    <a:p>
                      <a:pPr marL="0" marR="0">
                        <a:lnSpc>
                          <a:spcPct val="115000"/>
                        </a:lnSpc>
                        <a:spcBef>
                          <a:spcPts val="0"/>
                        </a:spcBef>
                        <a:spcAft>
                          <a:spcPts val="1000"/>
                        </a:spcAft>
                      </a:pPr>
                      <a:r>
                        <a:rPr lang="en-US" sz="1200" b="1" kern="50" dirty="0" smtClean="0">
                          <a:solidFill>
                            <a:schemeClr val="bg1"/>
                          </a:solidFill>
                          <a:latin typeface="Courier New"/>
                          <a:ea typeface="Lucida Sans Unicode"/>
                          <a:cs typeface="Times New Roman"/>
                        </a:rPr>
                        <a:t>	               </a:t>
                      </a:r>
                      <a:r>
                        <a:rPr lang="en-US" sz="1200" b="1" kern="50" dirty="0" err="1" smtClean="0">
                          <a:solidFill>
                            <a:schemeClr val="bg1"/>
                          </a:solidFill>
                          <a:latin typeface="Courier New"/>
                          <a:ea typeface="Lucida Sans Unicode"/>
                          <a:cs typeface="Times New Roman"/>
                        </a:rPr>
                        <a:t>Lycosidae</a:t>
                      </a:r>
                      <a:r>
                        <a:rPr lang="en-US" sz="1200" b="1" kern="50" dirty="0" smtClean="0">
                          <a:solidFill>
                            <a:schemeClr val="bg1"/>
                          </a:solidFill>
                          <a:latin typeface="Courier New"/>
                          <a:ea typeface="Lucida Sans Unicode"/>
                          <a:cs typeface="Times New Roman"/>
                        </a:rPr>
                        <a:t>    </a:t>
                      </a:r>
                      <a:r>
                        <a:rPr lang="en-US" sz="1200" b="1" kern="50" dirty="0" err="1" smtClean="0">
                          <a:solidFill>
                            <a:schemeClr val="bg1"/>
                          </a:solidFill>
                          <a:latin typeface="Courier New"/>
                          <a:ea typeface="Lucida Sans Unicode"/>
                          <a:cs typeface="Times New Roman"/>
                        </a:rPr>
                        <a:t>Gnaphosidae</a:t>
                      </a:r>
                      <a:r>
                        <a:rPr lang="en-US" sz="1200" b="1" kern="50" dirty="0" smtClean="0">
                          <a:solidFill>
                            <a:schemeClr val="bg1"/>
                          </a:solidFill>
                          <a:latin typeface="Courier New"/>
                          <a:ea typeface="Lucida Sans Unicode"/>
                          <a:cs typeface="Times New Roman"/>
                        </a:rPr>
                        <a:t>   </a:t>
                      </a:r>
                      <a:r>
                        <a:rPr lang="en-US" sz="1200" b="1" kern="50" dirty="0" err="1" smtClean="0">
                          <a:solidFill>
                            <a:schemeClr val="bg1"/>
                          </a:solidFill>
                          <a:latin typeface="Courier New"/>
                          <a:ea typeface="Lucida Sans Unicode"/>
                          <a:cs typeface="Times New Roman"/>
                        </a:rPr>
                        <a:t>Linyphiidae</a:t>
                      </a:r>
                      <a:r>
                        <a:rPr lang="en-US" sz="1200" b="1" kern="50" dirty="0" smtClean="0">
                          <a:solidFill>
                            <a:schemeClr val="bg1"/>
                          </a:solidFill>
                          <a:latin typeface="Courier New"/>
                          <a:ea typeface="Lucida Sans Unicode"/>
                          <a:cs typeface="Times New Roman"/>
                        </a:rPr>
                        <a:t>   </a:t>
                      </a:r>
                      <a:r>
                        <a:rPr lang="en-US" sz="1200" b="1" kern="50" dirty="0" err="1" smtClean="0">
                          <a:solidFill>
                            <a:schemeClr val="bg1"/>
                          </a:solidFill>
                          <a:latin typeface="Courier New"/>
                          <a:ea typeface="Lucida Sans Unicode"/>
                          <a:cs typeface="Times New Roman"/>
                        </a:rPr>
                        <a:t>Thomisidae</a:t>
                      </a:r>
                      <a:r>
                        <a:rPr lang="en-US" sz="1200" b="1" kern="50" dirty="0" smtClean="0">
                          <a:solidFill>
                            <a:schemeClr val="bg1"/>
                          </a:solidFill>
                          <a:latin typeface="Courier New"/>
                          <a:ea typeface="Lucida Sans Unicode"/>
                          <a:cs typeface="Times New Roman"/>
                        </a:rPr>
                        <a:t>  </a:t>
                      </a:r>
                      <a:r>
                        <a:rPr lang="en-US" sz="1200" b="1" kern="50" dirty="0" err="1" smtClean="0">
                          <a:solidFill>
                            <a:schemeClr val="bg1"/>
                          </a:solidFill>
                          <a:latin typeface="Courier New"/>
                          <a:ea typeface="Lucida Sans Unicode"/>
                          <a:cs typeface="Times New Roman"/>
                        </a:rPr>
                        <a:t>Agelenidae</a:t>
                      </a:r>
                      <a:endParaRPr lang="en-US" sz="1400" b="1" kern="50" dirty="0">
                        <a:solidFill>
                          <a:schemeClr val="bg1"/>
                        </a:solidFill>
                        <a:latin typeface="Times New Roman"/>
                        <a:ea typeface="Lucida Sans Unicode"/>
                        <a:cs typeface="Times New Roman"/>
                      </a:endParaRPr>
                    </a:p>
                  </a:txBody>
                  <a:tcPr marL="65949" marR="65949"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20000"/>
                        <a:lumOff val="80000"/>
                      </a:schemeClr>
                    </a:solidFill>
                  </a:tcPr>
                </a:tc>
              </a:tr>
              <a:tr h="355107">
                <a:tc>
                  <a:txBody>
                    <a:bodyPr/>
                    <a:lstStyle/>
                    <a:p>
                      <a:pPr marL="0" marR="0">
                        <a:spcBef>
                          <a:spcPts val="0"/>
                        </a:spcBef>
                        <a:spcAft>
                          <a:spcPts val="0"/>
                        </a:spcAft>
                      </a:pPr>
                      <a:r>
                        <a:rPr lang="en-US" sz="1200" b="1" kern="50" dirty="0" smtClean="0">
                          <a:solidFill>
                            <a:schemeClr val="bg1"/>
                          </a:solidFill>
                          <a:latin typeface="Courier New"/>
                          <a:ea typeface="Lucida Sans Unicode"/>
                          <a:cs typeface="Times New Roman"/>
                        </a:rPr>
                        <a:t>Old</a:t>
                      </a:r>
                      <a:r>
                        <a:rPr lang="en-US" sz="1200" b="1" kern="50" baseline="0" dirty="0" smtClean="0">
                          <a:solidFill>
                            <a:schemeClr val="bg1"/>
                          </a:solidFill>
                          <a:latin typeface="Courier New"/>
                          <a:ea typeface="Lucida Sans Unicode"/>
                          <a:cs typeface="Times New Roman"/>
                        </a:rPr>
                        <a:t> Fields (19 yrs)         37.2%         14.1%         15.4%         17.7%       9.7%</a:t>
                      </a:r>
                      <a:endParaRPr lang="en-US" sz="1200" b="1" kern="50" dirty="0">
                        <a:solidFill>
                          <a:schemeClr val="bg1"/>
                        </a:solidFill>
                        <a:latin typeface="Times New Roman"/>
                        <a:ea typeface="Lucida Sans Unicode"/>
                        <a:cs typeface="Times New Roman"/>
                      </a:endParaRPr>
                    </a:p>
                  </a:txBody>
                  <a:tcPr marL="65949" marR="65949" marT="0" marB="0">
                    <a:lnL>
                      <a:noFill/>
                    </a:lnL>
                    <a:lnR>
                      <a:noFill/>
                    </a:lnR>
                    <a:lnT w="19050" cap="flat" cmpd="sng" algn="ctr">
                      <a:solidFill>
                        <a:srgbClr val="000000"/>
                      </a:solidFill>
                      <a:prstDash val="solid"/>
                      <a:round/>
                      <a:headEnd type="none" w="med" len="med"/>
                      <a:tailEnd type="none" w="med" len="med"/>
                    </a:lnT>
                    <a:lnB>
                      <a:noFill/>
                    </a:lnB>
                    <a:solidFill>
                      <a:schemeClr val="bg2">
                        <a:lumMod val="20000"/>
                        <a:lumOff val="80000"/>
                      </a:schemeClr>
                    </a:solidFill>
                  </a:tcPr>
                </a:tc>
              </a:tr>
              <a:tr h="355107">
                <a:tc>
                  <a:txBody>
                    <a:bodyPr/>
                    <a:lstStyle/>
                    <a:p>
                      <a:pPr marL="0" marR="0">
                        <a:spcBef>
                          <a:spcPts val="0"/>
                        </a:spcBef>
                        <a:spcAft>
                          <a:spcPts val="0"/>
                        </a:spcAft>
                      </a:pPr>
                      <a:r>
                        <a:rPr lang="en-US" sz="1200" b="1" kern="50" dirty="0" smtClean="0">
                          <a:solidFill>
                            <a:schemeClr val="bg1"/>
                          </a:solidFill>
                          <a:latin typeface="Courier New"/>
                          <a:ea typeface="Lucida Sans Unicode"/>
                          <a:cs typeface="Times New Roman"/>
                        </a:rPr>
                        <a:t>Young Fields (8-10 yrs)</a:t>
                      </a:r>
                      <a:r>
                        <a:rPr lang="en-US" sz="1200" b="1" kern="50" baseline="0" dirty="0" smtClean="0">
                          <a:solidFill>
                            <a:schemeClr val="bg1"/>
                          </a:solidFill>
                          <a:latin typeface="Courier New"/>
                          <a:ea typeface="Lucida Sans Unicode"/>
                          <a:cs typeface="Times New Roman"/>
                        </a:rPr>
                        <a:t>     </a:t>
                      </a:r>
                      <a:r>
                        <a:rPr lang="en-US" sz="1200" b="1" kern="50" dirty="0" smtClean="0">
                          <a:solidFill>
                            <a:schemeClr val="bg1"/>
                          </a:solidFill>
                          <a:latin typeface="Courier New"/>
                          <a:ea typeface="Lucida Sans Unicode"/>
                          <a:cs typeface="Times New Roman"/>
                        </a:rPr>
                        <a:t>62.5%         11.4%         12.0%</a:t>
                      </a:r>
                      <a:r>
                        <a:rPr lang="en-US" sz="1200" b="1" kern="50" baseline="0" dirty="0" smtClean="0">
                          <a:solidFill>
                            <a:schemeClr val="bg1"/>
                          </a:solidFill>
                          <a:latin typeface="Courier New"/>
                          <a:ea typeface="Lucida Sans Unicode"/>
                          <a:cs typeface="Times New Roman"/>
                        </a:rPr>
                        <a:t>          9.7%       0.9%</a:t>
                      </a:r>
                      <a:endParaRPr lang="en-US" sz="1200" b="1" kern="50" dirty="0">
                        <a:solidFill>
                          <a:schemeClr val="bg1"/>
                        </a:solidFill>
                        <a:latin typeface="Times New Roman"/>
                        <a:ea typeface="Lucida Sans Unicode"/>
                        <a:cs typeface="Times New Roman"/>
                      </a:endParaRPr>
                    </a:p>
                  </a:txBody>
                  <a:tcPr marL="65949" marR="65949" marT="0" marB="0">
                    <a:lnL>
                      <a:noFill/>
                    </a:lnL>
                    <a:lnR>
                      <a:noFill/>
                    </a:lnR>
                    <a:lnT>
                      <a:noFill/>
                    </a:lnT>
                    <a:lnB w="19050" cap="flat" cmpd="sng" algn="ctr">
                      <a:solidFill>
                        <a:srgbClr val="000000"/>
                      </a:solidFill>
                      <a:prstDash val="solid"/>
                      <a:round/>
                      <a:headEnd type="none" w="med" len="med"/>
                      <a:tailEnd type="none" w="med" len="med"/>
                    </a:lnB>
                    <a:solidFill>
                      <a:schemeClr val="bg2">
                        <a:lumMod val="20000"/>
                        <a:lumOff val="80000"/>
                      </a:schemeClr>
                    </a:solidFill>
                  </a:tcPr>
                </a:tc>
              </a:tr>
            </a:tbl>
          </a:graphicData>
        </a:graphic>
      </p:graphicFrame>
      <p:pic>
        <p:nvPicPr>
          <p:cNvPr id="8" name="Picture 2"/>
          <p:cNvPicPr>
            <a:picLocks noChangeAspect="1" noChangeArrowheads="1"/>
          </p:cNvPicPr>
          <p:nvPr/>
        </p:nvPicPr>
        <p:blipFill>
          <a:blip r:embed="rId3" cstate="print"/>
          <a:stretch>
            <a:fillRect/>
          </a:stretch>
        </p:blipFill>
        <p:spPr bwMode="auto">
          <a:xfrm>
            <a:off x="5867400" y="4552950"/>
            <a:ext cx="3073400" cy="2305050"/>
          </a:xfrm>
          <a:prstGeom prst="rect">
            <a:avLst/>
          </a:prstGeom>
          <a:ln>
            <a:noFill/>
          </a:ln>
          <a:effectLst>
            <a:softEdge rad="635000"/>
          </a:effectLst>
        </p:spPr>
      </p:pic>
      <p:sp>
        <p:nvSpPr>
          <p:cNvPr id="9" name="TextBox 8"/>
          <p:cNvSpPr txBox="1"/>
          <p:nvPr/>
        </p:nvSpPr>
        <p:spPr>
          <a:xfrm>
            <a:off x="6248400" y="6400800"/>
            <a:ext cx="2209800" cy="261610"/>
          </a:xfrm>
          <a:prstGeom prst="rect">
            <a:avLst/>
          </a:prstGeom>
          <a:noFill/>
        </p:spPr>
        <p:txBody>
          <a:bodyPr wrap="square" rtlCol="0">
            <a:spAutoFit/>
          </a:bodyPr>
          <a:lstStyle/>
          <a:p>
            <a:r>
              <a:rPr lang="en-US" sz="1100" i="1" dirty="0" err="1" smtClean="0">
                <a:latin typeface="Arial" pitchFamily="34" charset="0"/>
                <a:cs typeface="Arial" pitchFamily="34" charset="0"/>
              </a:rPr>
              <a:t>Dolomedes</a:t>
            </a:r>
            <a:r>
              <a:rPr lang="en-US" sz="1100" i="1" dirty="0" smtClean="0">
                <a:latin typeface="Arial" pitchFamily="34" charset="0"/>
                <a:cs typeface="Arial" pitchFamily="34" charset="0"/>
              </a:rPr>
              <a:t> triton </a:t>
            </a:r>
            <a:r>
              <a:rPr lang="en-US" sz="1100" dirty="0" smtClean="0">
                <a:latin typeface="Arial" pitchFamily="34" charset="0"/>
                <a:cs typeface="Arial" pitchFamily="34" charset="0"/>
              </a:rPr>
              <a:t>(</a:t>
            </a:r>
            <a:r>
              <a:rPr lang="en-US" sz="1100" dirty="0" err="1" smtClean="0">
                <a:latin typeface="Arial" pitchFamily="34" charset="0"/>
                <a:cs typeface="Arial" pitchFamily="34" charset="0"/>
              </a:rPr>
              <a:t>Walckenaer</a:t>
            </a:r>
            <a:r>
              <a:rPr lang="en-US" sz="1100" dirty="0" smtClean="0">
                <a:latin typeface="Arial" pitchFamily="34" charset="0"/>
                <a:cs typeface="Arial" pitchFamily="34" charset="0"/>
              </a:rPr>
              <a:t>)</a:t>
            </a:r>
            <a:endParaRPr lang="en-US" sz="1100" dirty="0">
              <a:latin typeface="Arial" pitchFamily="34" charset="0"/>
              <a:cs typeface="Arial" pitchFamily="34" charset="0"/>
            </a:endParaRPr>
          </a:p>
        </p:txBody>
      </p:sp>
      <p:sp>
        <p:nvSpPr>
          <p:cNvPr id="10" name="TextBox 9"/>
          <p:cNvSpPr txBox="1"/>
          <p:nvPr/>
        </p:nvSpPr>
        <p:spPr>
          <a:xfrm>
            <a:off x="8382000" y="2667000"/>
            <a:ext cx="184731" cy="369332"/>
          </a:xfrm>
          <a:prstGeom prst="rect">
            <a:avLst/>
          </a:prstGeom>
          <a:noFill/>
        </p:spPr>
        <p:txBody>
          <a:bodyPr wrap="none" rtlCol="0">
            <a:spAutoFit/>
          </a:bodyPr>
          <a:lstStyle/>
          <a:p>
            <a:endParaRPr lang="en-US" dirty="0"/>
          </a:p>
        </p:txBody>
      </p:sp>
      <p:sp>
        <p:nvSpPr>
          <p:cNvPr id="11" name="TextBox 10"/>
          <p:cNvSpPr txBox="1"/>
          <p:nvPr/>
        </p:nvSpPr>
        <p:spPr>
          <a:xfrm>
            <a:off x="381000" y="3810000"/>
            <a:ext cx="8382000" cy="1384995"/>
          </a:xfrm>
          <a:prstGeom prst="rect">
            <a:avLst/>
          </a:prstGeom>
          <a:noFill/>
        </p:spPr>
        <p:txBody>
          <a:bodyPr wrap="square" rtlCol="0">
            <a:spAutoFit/>
          </a:bodyPr>
          <a:lstStyle/>
          <a:p>
            <a:pPr>
              <a:buFont typeface="Courier New" pitchFamily="49" charset="0"/>
              <a:buChar char="o"/>
            </a:pPr>
            <a:r>
              <a:rPr lang="en-US" sz="2400" dirty="0" smtClean="0">
                <a:latin typeface="Arial" pitchFamily="34" charset="0"/>
                <a:cs typeface="Arial" pitchFamily="34" charset="0"/>
              </a:rPr>
              <a:t> Distributions differed significantly (p&lt;0.05) between old and young fields in both 2006 and 2007, </a:t>
            </a:r>
            <a:r>
              <a:rPr lang="en-US" b="1" dirty="0" smtClean="0">
                <a:latin typeface="Arial" pitchFamily="34" charset="0"/>
                <a:cs typeface="Arial" pitchFamily="34" charset="0"/>
              </a:rPr>
              <a:t>X</a:t>
            </a:r>
            <a:r>
              <a:rPr lang="en-US" b="1" baseline="30000" dirty="0" smtClean="0">
                <a:latin typeface="Arial" pitchFamily="34" charset="0"/>
                <a:cs typeface="Arial" pitchFamily="34" charset="0"/>
              </a:rPr>
              <a:t>2</a:t>
            </a:r>
            <a:r>
              <a:rPr lang="en-US" b="1" dirty="0" smtClean="0">
                <a:latin typeface="Arial" pitchFamily="34" charset="0"/>
                <a:cs typeface="Arial" pitchFamily="34" charset="0"/>
              </a:rPr>
              <a:t> = 353.5 and 303.7 </a:t>
            </a:r>
            <a:r>
              <a:rPr lang="en-US" dirty="0" smtClean="0">
                <a:latin typeface="Arial" pitchFamily="34" charset="0"/>
                <a:cs typeface="Arial" pitchFamily="34" charset="0"/>
              </a:rPr>
              <a:t>respectively, </a:t>
            </a:r>
            <a:r>
              <a:rPr lang="en-US" b="1" dirty="0" smtClean="0">
                <a:latin typeface="Arial" pitchFamily="34" charset="0"/>
                <a:cs typeface="Arial" pitchFamily="34" charset="0"/>
              </a:rPr>
              <a:t>critical value= 11.0</a:t>
            </a:r>
            <a:r>
              <a:rPr lang="en-US" dirty="0" smtClean="0">
                <a:latin typeface="Arial" pitchFamily="34" charset="0"/>
                <a:cs typeface="Arial" pitchFamily="34" charset="0"/>
              </a:rPr>
              <a:t>7 (a=0.05, </a:t>
            </a:r>
            <a:r>
              <a:rPr lang="en-US" dirty="0" err="1" smtClean="0">
                <a:latin typeface="Arial" pitchFamily="34" charset="0"/>
                <a:cs typeface="Arial" pitchFamily="34" charset="0"/>
              </a:rPr>
              <a:t>df</a:t>
            </a:r>
            <a:r>
              <a:rPr lang="en-US" dirty="0" smtClean="0">
                <a:latin typeface="Arial" pitchFamily="34" charset="0"/>
                <a:cs typeface="Arial" pitchFamily="34" charset="0"/>
              </a:rPr>
              <a:t>=5).</a:t>
            </a:r>
          </a:p>
          <a:p>
            <a:pPr>
              <a:buFont typeface="Courier New" pitchFamily="49" charset="0"/>
              <a:buChar char="o"/>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NMDS Ordination </a:t>
            </a:r>
            <a:r>
              <a:rPr lang="en-US" sz="1600" b="1" dirty="0" smtClean="0">
                <a:solidFill>
                  <a:schemeClr val="tx1"/>
                </a:solidFill>
                <a:latin typeface="Arial" pitchFamily="34" charset="0"/>
                <a:cs typeface="Arial" pitchFamily="34" charset="0"/>
              </a:rPr>
              <a:t>Figure 4</a:t>
            </a:r>
            <a:endParaRPr lang="en-US" sz="1600" b="1" dirty="0">
              <a:solidFill>
                <a:schemeClr val="tx1"/>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09D2B1A9-63BD-4D98-B814-3FCE0D8B4E5A}" type="slidenum">
              <a:rPr lang="en-US" smtClean="0"/>
              <a:pPr/>
              <a:t>22</a:t>
            </a:fld>
            <a:endParaRPr lang="en-US"/>
          </a:p>
        </p:txBody>
      </p:sp>
      <p:pic>
        <p:nvPicPr>
          <p:cNvPr id="4" name="Picture 3"/>
          <p:cNvPicPr/>
          <p:nvPr/>
        </p:nvPicPr>
        <p:blipFill>
          <a:blip r:embed="rId2" cstate="print"/>
          <a:srcRect/>
          <a:stretch>
            <a:fillRect/>
          </a:stretch>
        </p:blipFill>
        <p:spPr bwMode="auto">
          <a:xfrm>
            <a:off x="1828800" y="1600200"/>
            <a:ext cx="5410200" cy="4876800"/>
          </a:xfrm>
          <a:prstGeom prst="rect">
            <a:avLst/>
          </a:prstGeom>
          <a:noFill/>
          <a:ln w="9525">
            <a:noFill/>
            <a:miter lim="800000"/>
            <a:headEnd/>
            <a:tailEnd/>
          </a:ln>
          <a:effectLst>
            <a:softEdge rad="31750"/>
          </a:effectLst>
        </p:spPr>
      </p:pic>
      <p:pic>
        <p:nvPicPr>
          <p:cNvPr id="5" name="Picture 2"/>
          <p:cNvPicPr>
            <a:picLocks noChangeAspect="1" noChangeArrowheads="1"/>
          </p:cNvPicPr>
          <p:nvPr/>
        </p:nvPicPr>
        <p:blipFill>
          <a:blip r:embed="rId3" cstate="print"/>
          <a:srcRect/>
          <a:stretch>
            <a:fillRect/>
          </a:stretch>
        </p:blipFill>
        <p:spPr bwMode="auto">
          <a:xfrm>
            <a:off x="2438400" y="2209800"/>
            <a:ext cx="1200150" cy="571500"/>
          </a:xfrm>
          <a:prstGeom prst="rect">
            <a:avLst/>
          </a:prstGeom>
          <a:noFill/>
          <a:ln w="9525">
            <a:noFill/>
            <a:miter lim="800000"/>
            <a:headEnd/>
            <a:tailEnd/>
          </a:ln>
          <a:effectLst/>
        </p:spPr>
      </p:pic>
      <p:sp>
        <p:nvSpPr>
          <p:cNvPr id="6" name="TextBox 5"/>
          <p:cNvSpPr txBox="1"/>
          <p:nvPr/>
        </p:nvSpPr>
        <p:spPr>
          <a:xfrm>
            <a:off x="5867400" y="6172200"/>
            <a:ext cx="1295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Stress = 11.064</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NMDS Ordination</a:t>
            </a:r>
            <a:r>
              <a:rPr lang="en-US" sz="4800" b="1" dirty="0" smtClean="0">
                <a:solidFill>
                  <a:schemeClr val="tx1"/>
                </a:solidFill>
                <a:latin typeface="Arial" pitchFamily="34" charset="0"/>
                <a:cs typeface="Arial" pitchFamily="34" charset="0"/>
              </a:rPr>
              <a:t> </a:t>
            </a:r>
            <a:r>
              <a:rPr lang="en-US" sz="1600" dirty="0" smtClean="0">
                <a:solidFill>
                  <a:schemeClr val="tx1"/>
                </a:solidFill>
                <a:latin typeface="Arial" pitchFamily="34" charset="0"/>
                <a:cs typeface="Arial" pitchFamily="34" charset="0"/>
              </a:rPr>
              <a:t>Figure 4</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09D2B1A9-63BD-4D98-B814-3FCE0D8B4E5A}" type="slidenum">
              <a:rPr lang="en-US" smtClean="0"/>
              <a:pPr/>
              <a:t>23</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1828800" y="1600200"/>
            <a:ext cx="5410200" cy="4893301"/>
          </a:xfrm>
          <a:prstGeom prst="rect">
            <a:avLst/>
          </a:prstGeom>
          <a:noFill/>
          <a:ln w="9525">
            <a:noFill/>
            <a:miter lim="800000"/>
            <a:headEnd/>
            <a:tailEnd/>
          </a:ln>
          <a:effectLst>
            <a:softEdge rad="31750"/>
          </a:effectLst>
        </p:spPr>
      </p:pic>
      <p:pic>
        <p:nvPicPr>
          <p:cNvPr id="5" name="Picture 2"/>
          <p:cNvPicPr>
            <a:picLocks noChangeAspect="1" noChangeArrowheads="1"/>
          </p:cNvPicPr>
          <p:nvPr/>
        </p:nvPicPr>
        <p:blipFill>
          <a:blip r:embed="rId4" cstate="print"/>
          <a:srcRect/>
          <a:stretch>
            <a:fillRect/>
          </a:stretch>
        </p:blipFill>
        <p:spPr bwMode="auto">
          <a:xfrm>
            <a:off x="2438400" y="2209800"/>
            <a:ext cx="1200150" cy="571500"/>
          </a:xfrm>
          <a:prstGeom prst="rect">
            <a:avLst/>
          </a:prstGeom>
          <a:noFill/>
          <a:ln w="9525">
            <a:noFill/>
            <a:miter lim="800000"/>
            <a:headEnd/>
            <a:tailEnd/>
          </a:ln>
          <a:effectLst/>
        </p:spPr>
      </p:pic>
      <p:sp>
        <p:nvSpPr>
          <p:cNvPr id="6" name="TextBox 5"/>
          <p:cNvSpPr txBox="1"/>
          <p:nvPr/>
        </p:nvSpPr>
        <p:spPr>
          <a:xfrm>
            <a:off x="5715000" y="6172200"/>
            <a:ext cx="14478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Stress = 11.064%</a:t>
            </a:r>
            <a:endParaRPr lang="en-US" sz="1200" dirty="0">
              <a:solidFill>
                <a:schemeClr val="bg1"/>
              </a:solidFill>
              <a:latin typeface="Arial" pitchFamily="34" charset="0"/>
              <a:cs typeface="Arial" pitchFamily="34" charset="0"/>
            </a:endParaRPr>
          </a:p>
        </p:txBody>
      </p:sp>
      <p:sp>
        <p:nvSpPr>
          <p:cNvPr id="4" name="TextBox 3"/>
          <p:cNvSpPr txBox="1"/>
          <p:nvPr/>
        </p:nvSpPr>
        <p:spPr>
          <a:xfrm>
            <a:off x="5791200" y="6449199"/>
            <a:ext cx="3200400" cy="307777"/>
          </a:xfrm>
          <a:prstGeom prst="rect">
            <a:avLst/>
          </a:prstGeom>
          <a:noFill/>
        </p:spPr>
        <p:txBody>
          <a:bodyPr wrap="square" rtlCol="0">
            <a:spAutoFit/>
          </a:bodyPr>
          <a:lstStyle/>
          <a:p>
            <a:r>
              <a:rPr lang="en-US" sz="1400" dirty="0" smtClean="0">
                <a:latin typeface="Arial" pitchFamily="34" charset="0"/>
                <a:cs typeface="Arial" pitchFamily="34" charset="0"/>
              </a:rPr>
              <a:t>‘badness-of-fit’ Clarke 1993</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NMDS Ordination </a:t>
            </a:r>
            <a:r>
              <a:rPr lang="en-US" sz="1600" b="1" dirty="0" smtClean="0">
                <a:solidFill>
                  <a:schemeClr val="tx1"/>
                </a:solidFill>
                <a:latin typeface="Arial" pitchFamily="34" charset="0"/>
                <a:cs typeface="Arial" pitchFamily="34" charset="0"/>
              </a:rPr>
              <a:t>Figure 4</a:t>
            </a:r>
            <a:r>
              <a:rPr lang="en-US" dirty="0" smtClean="0"/>
              <a:t> </a:t>
            </a:r>
            <a:endParaRPr lang="en-US" dirty="0"/>
          </a:p>
        </p:txBody>
      </p:sp>
      <p:sp>
        <p:nvSpPr>
          <p:cNvPr id="4" name="Slide Number Placeholder 3"/>
          <p:cNvSpPr>
            <a:spLocks noGrp="1"/>
          </p:cNvSpPr>
          <p:nvPr>
            <p:ph type="sldNum" sz="quarter" idx="12"/>
          </p:nvPr>
        </p:nvSpPr>
        <p:spPr/>
        <p:txBody>
          <a:bodyPr/>
          <a:lstStyle/>
          <a:p>
            <a:fld id="{09D2B1A9-63BD-4D98-B814-3FCE0D8B4E5A}" type="slidenum">
              <a:rPr lang="en-US" smtClean="0"/>
              <a:pPr/>
              <a:t>24</a:t>
            </a:fld>
            <a:endParaRPr lang="en-US" dirty="0"/>
          </a:p>
        </p:txBody>
      </p:sp>
      <p:pic>
        <p:nvPicPr>
          <p:cNvPr id="5" name="Picture 4"/>
          <p:cNvPicPr/>
          <p:nvPr/>
        </p:nvPicPr>
        <p:blipFill>
          <a:blip r:embed="rId3" cstate="print"/>
          <a:srcRect/>
          <a:stretch>
            <a:fillRect/>
          </a:stretch>
        </p:blipFill>
        <p:spPr bwMode="auto">
          <a:xfrm>
            <a:off x="3200400" y="1600200"/>
            <a:ext cx="5410200" cy="4876800"/>
          </a:xfrm>
          <a:prstGeom prst="rect">
            <a:avLst/>
          </a:prstGeom>
          <a:noFill/>
          <a:ln w="9525">
            <a:noFill/>
            <a:miter lim="800000"/>
            <a:headEnd/>
            <a:tailEnd/>
          </a:ln>
          <a:effectLst>
            <a:softEdge rad="31750"/>
          </a:effectLst>
        </p:spPr>
      </p:pic>
      <p:pic>
        <p:nvPicPr>
          <p:cNvPr id="6" name="Picture 2"/>
          <p:cNvPicPr>
            <a:picLocks noChangeAspect="1" noChangeArrowheads="1"/>
          </p:cNvPicPr>
          <p:nvPr/>
        </p:nvPicPr>
        <p:blipFill>
          <a:blip r:embed="rId4" cstate="print"/>
          <a:srcRect/>
          <a:stretch>
            <a:fillRect/>
          </a:stretch>
        </p:blipFill>
        <p:spPr bwMode="auto">
          <a:xfrm>
            <a:off x="3886200" y="2209800"/>
            <a:ext cx="1200150" cy="571500"/>
          </a:xfrm>
          <a:prstGeom prst="rect">
            <a:avLst/>
          </a:prstGeom>
          <a:noFill/>
          <a:ln w="9525">
            <a:noFill/>
            <a:miter lim="800000"/>
            <a:headEnd/>
            <a:tailEnd/>
          </a:ln>
          <a:effectLst/>
        </p:spPr>
      </p:pic>
      <p:sp>
        <p:nvSpPr>
          <p:cNvPr id="7" name="TextBox 6"/>
          <p:cNvSpPr txBox="1"/>
          <p:nvPr/>
        </p:nvSpPr>
        <p:spPr>
          <a:xfrm>
            <a:off x="7086600" y="6096000"/>
            <a:ext cx="1295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Stress = 11.064</a:t>
            </a:r>
            <a:endParaRPr lang="en-US" sz="1200" dirty="0">
              <a:solidFill>
                <a:schemeClr val="bg1"/>
              </a:solidFill>
              <a:latin typeface="Arial" pitchFamily="34" charset="0"/>
              <a:cs typeface="Arial" pitchFamily="34" charset="0"/>
            </a:endParaRPr>
          </a:p>
        </p:txBody>
      </p:sp>
      <p:graphicFrame>
        <p:nvGraphicFramePr>
          <p:cNvPr id="9" name="Table 8"/>
          <p:cNvGraphicFramePr>
            <a:graphicFrameLocks noGrp="1"/>
          </p:cNvGraphicFramePr>
          <p:nvPr/>
        </p:nvGraphicFramePr>
        <p:xfrm>
          <a:off x="304800" y="3352800"/>
          <a:ext cx="2743200" cy="1717548"/>
        </p:xfrm>
        <a:graphic>
          <a:graphicData uri="http://schemas.openxmlformats.org/drawingml/2006/table">
            <a:tbl>
              <a:tblPr/>
              <a:tblGrid>
                <a:gridCol w="1066800"/>
                <a:gridCol w="838200"/>
                <a:gridCol w="838200"/>
              </a:tblGrid>
              <a:tr h="171450">
                <a:tc>
                  <a:txBody>
                    <a:bodyPr/>
                    <a:lstStyle/>
                    <a:p>
                      <a:pPr marL="0" marR="0">
                        <a:lnSpc>
                          <a:spcPct val="115000"/>
                        </a:lnSpc>
                        <a:spcBef>
                          <a:spcPts val="0"/>
                        </a:spcBef>
                        <a:spcAft>
                          <a:spcPts val="0"/>
                        </a:spcAft>
                      </a:pPr>
                      <a:endParaRPr lang="en-US" sz="1400" dirty="0">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Axis 1      </a:t>
                      </a:r>
                      <a:endParaRPr lang="en-US" sz="1400" b="1" dirty="0">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Axis 2</a:t>
                      </a:r>
                      <a:endParaRPr lang="en-US" sz="1400" b="1" dirty="0">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60000"/>
                        <a:lumOff val="40000"/>
                      </a:schemeClr>
                    </a:solidFill>
                  </a:tcPr>
                </a:tc>
              </a:tr>
              <a:tr h="181610">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Age</a:t>
                      </a:r>
                      <a:r>
                        <a:rPr lang="en-US" sz="1400" dirty="0">
                          <a:solidFill>
                            <a:schemeClr val="bg1"/>
                          </a:solidFill>
                          <a:latin typeface="Courier New"/>
                          <a:ea typeface="Calibri"/>
                          <a:cs typeface="Times New Roman"/>
                        </a:rPr>
                        <a:t>      </a:t>
                      </a:r>
                      <a:endParaRPr lang="en-US" sz="1400" dirty="0">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-0.65 </a:t>
                      </a:r>
                      <a:endParaRPr lang="en-US" sz="1400" b="1" dirty="0">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-0.27</a:t>
                      </a:r>
                      <a:endParaRPr lang="en-US" sz="1400" b="1">
                        <a:solidFill>
                          <a:schemeClr val="bg1"/>
                        </a:solidFill>
                        <a:latin typeface="Calibri"/>
                        <a:ea typeface="Calibri"/>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60000"/>
                        <a:lumOff val="40000"/>
                      </a:schemeClr>
                    </a:solidFill>
                  </a:tcPr>
                </a:tc>
              </a:tr>
              <a:tr h="171450">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Richness </a:t>
                      </a:r>
                      <a:endParaRPr lang="en-US" sz="1400"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-0.68 </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-0.32</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r>
              <a:tr h="171450">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Litter</a:t>
                      </a:r>
                      <a:r>
                        <a:rPr lang="en-US" sz="1400">
                          <a:solidFill>
                            <a:schemeClr val="bg1"/>
                          </a:solidFill>
                          <a:latin typeface="Courier New"/>
                          <a:ea typeface="Calibri"/>
                          <a:cs typeface="Times New Roman"/>
                        </a:rPr>
                        <a:t>    </a:t>
                      </a:r>
                      <a:endParaRPr lang="en-US" sz="140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 0.62 </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 0.18</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r>
              <a:tr h="181610">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Forbs</a:t>
                      </a:r>
                      <a:r>
                        <a:rPr lang="en-US" sz="1400">
                          <a:solidFill>
                            <a:schemeClr val="bg1"/>
                          </a:solidFill>
                          <a:latin typeface="Courier New"/>
                          <a:ea typeface="Calibri"/>
                          <a:cs typeface="Times New Roman"/>
                        </a:rPr>
                        <a:t>   </a:t>
                      </a:r>
                      <a:endParaRPr lang="en-US" sz="140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-0.69 </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 0.22</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r>
              <a:tr h="171450">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Grasses</a:t>
                      </a:r>
                      <a:r>
                        <a:rPr lang="en-US" sz="1400">
                          <a:solidFill>
                            <a:schemeClr val="bg1"/>
                          </a:solidFill>
                          <a:latin typeface="Courier New"/>
                          <a:ea typeface="Calibri"/>
                          <a:cs typeface="Times New Roman"/>
                        </a:rPr>
                        <a:t>  </a:t>
                      </a:r>
                      <a:endParaRPr lang="en-US" sz="140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 0.45 </a:t>
                      </a:r>
                      <a:endParaRPr lang="en-US" sz="1400" b="1">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-0.05</a:t>
                      </a:r>
                      <a:endParaRPr lang="en-US" sz="1400" b="1" dirty="0">
                        <a:solidFill>
                          <a:schemeClr val="bg1"/>
                        </a:solidFill>
                        <a:latin typeface="Calibri"/>
                        <a:ea typeface="Calibri"/>
                        <a:cs typeface="Times New Roman"/>
                      </a:endParaRPr>
                    </a:p>
                  </a:txBody>
                  <a:tcPr marL="68580" marR="68580" marT="0" marB="0">
                    <a:lnL>
                      <a:noFill/>
                    </a:lnL>
                    <a:lnR>
                      <a:noFill/>
                    </a:lnR>
                    <a:lnT>
                      <a:noFill/>
                    </a:lnT>
                    <a:lnB>
                      <a:noFill/>
                    </a:lnB>
                    <a:solidFill>
                      <a:schemeClr val="accent4">
                        <a:lumMod val="60000"/>
                        <a:lumOff val="40000"/>
                      </a:schemeClr>
                    </a:solidFill>
                  </a:tcPr>
                </a:tc>
              </a:tr>
              <a:tr h="50800">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Shrubs</a:t>
                      </a:r>
                      <a:r>
                        <a:rPr lang="en-US" sz="1400">
                          <a:solidFill>
                            <a:schemeClr val="bg1"/>
                          </a:solidFill>
                          <a:latin typeface="Courier New"/>
                          <a:ea typeface="Calibri"/>
                          <a:cs typeface="Times New Roman"/>
                        </a:rPr>
                        <a:t>   </a:t>
                      </a:r>
                      <a:endParaRPr lang="en-US" sz="1400">
                        <a:solidFill>
                          <a:schemeClr val="bg1"/>
                        </a:solidFill>
                        <a:latin typeface="Calibri"/>
                        <a:ea typeface="Calibri"/>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nSpc>
                          <a:spcPct val="115000"/>
                        </a:lnSpc>
                        <a:spcBef>
                          <a:spcPts val="0"/>
                        </a:spcBef>
                        <a:spcAft>
                          <a:spcPts val="0"/>
                        </a:spcAft>
                      </a:pPr>
                      <a:r>
                        <a:rPr lang="en-US" sz="1400" b="1">
                          <a:solidFill>
                            <a:schemeClr val="bg1"/>
                          </a:solidFill>
                          <a:latin typeface="Courier New"/>
                          <a:ea typeface="Calibri"/>
                          <a:cs typeface="Times New Roman"/>
                        </a:rPr>
                        <a:t>-0.57 </a:t>
                      </a:r>
                      <a:endParaRPr lang="en-US" sz="1400" b="1">
                        <a:solidFill>
                          <a:schemeClr val="bg1"/>
                        </a:solidFill>
                        <a:latin typeface="Calibri"/>
                        <a:ea typeface="Calibri"/>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nSpc>
                          <a:spcPct val="115000"/>
                        </a:lnSpc>
                        <a:spcBef>
                          <a:spcPts val="0"/>
                        </a:spcBef>
                        <a:spcAft>
                          <a:spcPts val="0"/>
                        </a:spcAft>
                      </a:pPr>
                      <a:r>
                        <a:rPr lang="en-US" sz="1400" b="1" dirty="0">
                          <a:solidFill>
                            <a:schemeClr val="bg1"/>
                          </a:solidFill>
                          <a:latin typeface="Courier New"/>
                          <a:ea typeface="Calibri"/>
                          <a:cs typeface="Times New Roman"/>
                        </a:rPr>
                        <a:t> 0.17</a:t>
                      </a:r>
                      <a:endParaRPr lang="en-US" sz="1400" b="1" dirty="0">
                        <a:solidFill>
                          <a:schemeClr val="bg1"/>
                        </a:solidFill>
                        <a:latin typeface="Calibri"/>
                        <a:ea typeface="Calibri"/>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60000"/>
                        <a:lumOff val="40000"/>
                      </a:schemeClr>
                    </a:solidFill>
                  </a:tcPr>
                </a:tc>
              </a:tr>
            </a:tbl>
          </a:graphicData>
        </a:graphic>
      </p:graphicFrame>
      <p:sp>
        <p:nvSpPr>
          <p:cNvPr id="10" name="TextBox 9"/>
          <p:cNvSpPr txBox="1"/>
          <p:nvPr/>
        </p:nvSpPr>
        <p:spPr>
          <a:xfrm>
            <a:off x="304800" y="2133600"/>
            <a:ext cx="2667000" cy="1077218"/>
          </a:xfrm>
          <a:prstGeom prst="rect">
            <a:avLst/>
          </a:prstGeom>
          <a:noFill/>
        </p:spPr>
        <p:txBody>
          <a:bodyPr wrap="square" rtlCol="0">
            <a:spAutoFit/>
          </a:bodyPr>
          <a:lstStyle/>
          <a:p>
            <a:r>
              <a:rPr lang="en-US" sz="1600" b="1" dirty="0" smtClean="0">
                <a:latin typeface="Arial" pitchFamily="34" charset="0"/>
                <a:cs typeface="Arial" pitchFamily="34" charset="0"/>
              </a:rPr>
              <a:t>Table 4</a:t>
            </a:r>
            <a:r>
              <a:rPr lang="en-US" sz="1600" dirty="0" smtClean="0">
                <a:latin typeface="Arial" pitchFamily="34" charset="0"/>
                <a:cs typeface="Arial" pitchFamily="34" charset="0"/>
              </a:rPr>
              <a:t> – Spearman’s correlation coefficients for Plot characteristics vs. NDMS axes</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25</a:t>
            </a:fld>
            <a:endParaRPr lang="en-US" dirty="0"/>
          </a:p>
        </p:txBody>
      </p:sp>
      <p:sp>
        <p:nvSpPr>
          <p:cNvPr id="5" name="Title 1"/>
          <p:cNvSpPr>
            <a:spLocks noGrp="1"/>
          </p:cNvSpPr>
          <p:nvPr>
            <p:ph type="title"/>
          </p:nvPr>
        </p:nvSpPr>
        <p:spPr>
          <a:xfrm>
            <a:off x="457200" y="228600"/>
            <a:ext cx="8229600" cy="1143000"/>
          </a:xfrm>
        </p:spPr>
        <p:txBody>
          <a:bodyPr/>
          <a:lstStyle/>
          <a:p>
            <a:r>
              <a:rPr lang="en-US" dirty="0" smtClean="0"/>
              <a:t>% Cover Forbs </a:t>
            </a:r>
            <a:r>
              <a:rPr lang="en-US" sz="1600" b="1" dirty="0" smtClean="0">
                <a:solidFill>
                  <a:schemeClr val="tx1"/>
                </a:solidFill>
                <a:latin typeface="Arial" pitchFamily="34" charset="0"/>
                <a:cs typeface="Arial" pitchFamily="34" charset="0"/>
              </a:rPr>
              <a:t>Figure 5</a:t>
            </a:r>
            <a:endParaRPr lang="en-US" sz="1600" b="1" dirty="0">
              <a:solidFill>
                <a:schemeClr val="tx1"/>
              </a:solidFill>
              <a:latin typeface="Arial" pitchFamily="34" charset="0"/>
              <a:cs typeface="Arial" pitchFamily="34" charset="0"/>
            </a:endParaRPr>
          </a:p>
        </p:txBody>
      </p:sp>
      <p:pic>
        <p:nvPicPr>
          <p:cNvPr id="4098" name="Picture 2" descr="C:\Documents and Settings\Brandi\My Documents\Brandi\Work Backup\CRP\NMDS graphs\Copy of NMDS overlay Forbs.bmp"/>
          <p:cNvPicPr>
            <a:picLocks noChangeAspect="1" noChangeArrowheads="1"/>
          </p:cNvPicPr>
          <p:nvPr/>
        </p:nvPicPr>
        <p:blipFill>
          <a:blip r:embed="rId3" cstate="print"/>
          <a:srcRect/>
          <a:stretch>
            <a:fillRect/>
          </a:stretch>
        </p:blipFill>
        <p:spPr bwMode="auto">
          <a:xfrm>
            <a:off x="2209800" y="1524000"/>
            <a:ext cx="4876800" cy="506471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Autofit/>
          </a:bodyPr>
          <a:lstStyle/>
          <a:p>
            <a:fld id="{09D2B1A9-63BD-4D98-B814-3FCE0D8B4E5A}" type="slidenum">
              <a:rPr lang="en-US" smtClean="0"/>
              <a:pPr/>
              <a:t>26</a:t>
            </a:fld>
            <a:endParaRPr lang="en-US" dirty="0"/>
          </a:p>
        </p:txBody>
      </p:sp>
      <p:sp>
        <p:nvSpPr>
          <p:cNvPr id="5" name="Title 1"/>
          <p:cNvSpPr>
            <a:spLocks noGrp="1"/>
          </p:cNvSpPr>
          <p:nvPr>
            <p:ph type="title"/>
          </p:nvPr>
        </p:nvSpPr>
        <p:spPr>
          <a:xfrm>
            <a:off x="457200" y="228600"/>
            <a:ext cx="8229600" cy="1143000"/>
          </a:xfrm>
        </p:spPr>
        <p:txBody>
          <a:bodyPr>
            <a:normAutofit/>
          </a:bodyPr>
          <a:lstStyle/>
          <a:p>
            <a:r>
              <a:rPr lang="en-US" dirty="0" smtClean="0"/>
              <a:t>Plant Species Richness </a:t>
            </a:r>
            <a:r>
              <a:rPr lang="en-US" sz="1800" b="1" dirty="0" smtClean="0">
                <a:solidFill>
                  <a:schemeClr val="tx1"/>
                </a:solidFill>
                <a:latin typeface="Arial" pitchFamily="34" charset="0"/>
                <a:cs typeface="Arial" pitchFamily="34" charset="0"/>
              </a:rPr>
              <a:t>Figure 6</a:t>
            </a:r>
            <a:endParaRPr lang="en-US" sz="1800" b="1" dirty="0">
              <a:solidFill>
                <a:schemeClr val="tx1"/>
              </a:solidFill>
              <a:latin typeface="Arial" pitchFamily="34" charset="0"/>
              <a:cs typeface="Arial" pitchFamily="34" charset="0"/>
            </a:endParaRPr>
          </a:p>
        </p:txBody>
      </p:sp>
      <p:pic>
        <p:nvPicPr>
          <p:cNvPr id="1026" name="Picture 2" descr="C:\Documents and Settings\Brandi\My Documents\Brandi\Work Backup\CRP\NMDS graphs\NMDS plot overlay Richness.bmp"/>
          <p:cNvPicPr>
            <a:picLocks noChangeAspect="1" noChangeArrowheads="1"/>
          </p:cNvPicPr>
          <p:nvPr/>
        </p:nvPicPr>
        <p:blipFill>
          <a:blip r:embed="rId3" cstate="print"/>
          <a:srcRect/>
          <a:stretch>
            <a:fillRect/>
          </a:stretch>
        </p:blipFill>
        <p:spPr bwMode="auto">
          <a:xfrm>
            <a:off x="2133600" y="1524000"/>
            <a:ext cx="4924425" cy="50673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27</a:t>
            </a:fld>
            <a:endParaRPr lang="en-US" dirty="0"/>
          </a:p>
        </p:txBody>
      </p:sp>
      <p:sp>
        <p:nvSpPr>
          <p:cNvPr id="5" name="Title 1"/>
          <p:cNvSpPr>
            <a:spLocks noGrp="1"/>
          </p:cNvSpPr>
          <p:nvPr>
            <p:ph type="title"/>
          </p:nvPr>
        </p:nvSpPr>
        <p:spPr>
          <a:xfrm>
            <a:off x="457200" y="228600"/>
            <a:ext cx="8229600" cy="1143000"/>
          </a:xfrm>
        </p:spPr>
        <p:txBody>
          <a:bodyPr/>
          <a:lstStyle/>
          <a:p>
            <a:r>
              <a:rPr lang="en-US" dirty="0" smtClean="0"/>
              <a:t>% Cover Shrubs </a:t>
            </a:r>
            <a:r>
              <a:rPr lang="en-US" sz="1600" b="1" dirty="0" smtClean="0">
                <a:solidFill>
                  <a:schemeClr val="tx1"/>
                </a:solidFill>
                <a:latin typeface="Arial" pitchFamily="34" charset="0"/>
                <a:cs typeface="Arial" pitchFamily="34" charset="0"/>
              </a:rPr>
              <a:t>Figure 7</a:t>
            </a:r>
            <a:endParaRPr lang="en-US" sz="1600" b="1" dirty="0">
              <a:solidFill>
                <a:schemeClr val="tx1"/>
              </a:solidFill>
              <a:latin typeface="Arial" pitchFamily="34" charset="0"/>
              <a:cs typeface="Arial" pitchFamily="34" charset="0"/>
            </a:endParaRPr>
          </a:p>
        </p:txBody>
      </p:sp>
      <p:pic>
        <p:nvPicPr>
          <p:cNvPr id="2051" name="Picture 3" descr="C:\Documents and Settings\Brandi\My Documents\Brandi\Work Backup\CRP\NMDS graphs\Copy of NMDS overlay with Shrubs.bmp"/>
          <p:cNvPicPr>
            <a:picLocks noChangeAspect="1" noChangeArrowheads="1"/>
          </p:cNvPicPr>
          <p:nvPr/>
        </p:nvPicPr>
        <p:blipFill>
          <a:blip r:embed="rId3" cstate="print"/>
          <a:srcRect/>
          <a:stretch>
            <a:fillRect/>
          </a:stretch>
        </p:blipFill>
        <p:spPr bwMode="auto">
          <a:xfrm>
            <a:off x="2209800" y="1524000"/>
            <a:ext cx="4876800" cy="505377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s2"/>
          <p:cNvPicPr>
            <a:picLocks/>
          </p:cNvPicPr>
          <p:nvPr/>
        </p:nvPicPr>
        <p:blipFill>
          <a:blip r:embed="rId3" cstate="print"/>
          <a:srcRect/>
          <a:stretch>
            <a:fillRect/>
          </a:stretch>
        </p:blipFill>
        <p:spPr bwMode="auto">
          <a:xfrm>
            <a:off x="1828800" y="1600200"/>
            <a:ext cx="5410200" cy="4876800"/>
          </a:xfrm>
          <a:prstGeom prst="rect">
            <a:avLst/>
          </a:prstGeom>
          <a:noFill/>
          <a:ln w="9525">
            <a:noFill/>
            <a:miter lim="800000"/>
            <a:headEnd/>
            <a:tailEnd/>
          </a:ln>
          <a:effectLst>
            <a:softEdge rad="31750"/>
          </a:effectLst>
        </p:spPr>
      </p:pic>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28</a:t>
            </a:fld>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438400" y="2133600"/>
            <a:ext cx="1200150" cy="571500"/>
          </a:xfrm>
          <a:prstGeom prst="rect">
            <a:avLst/>
          </a:prstGeom>
          <a:noFill/>
          <a:ln w="9525">
            <a:noFill/>
            <a:miter lim="800000"/>
            <a:headEnd/>
            <a:tailEnd/>
          </a:ln>
          <a:effectLst/>
        </p:spPr>
      </p:pic>
      <p:sp>
        <p:nvSpPr>
          <p:cNvPr id="6" name="Title 1"/>
          <p:cNvSpPr>
            <a:spLocks noGrp="1"/>
          </p:cNvSpPr>
          <p:nvPr>
            <p:ph type="title"/>
          </p:nvPr>
        </p:nvSpPr>
        <p:spPr>
          <a:xfrm>
            <a:off x="457200" y="253218"/>
            <a:ext cx="8229600" cy="1143000"/>
          </a:xfrm>
        </p:spPr>
        <p:txBody>
          <a:bodyPr/>
          <a:lstStyle/>
          <a:p>
            <a:r>
              <a:rPr lang="en-US" dirty="0" smtClean="0"/>
              <a:t>NMDS Ordination </a:t>
            </a:r>
            <a:r>
              <a:rPr lang="en-US" sz="1600" b="1" dirty="0" smtClean="0">
                <a:solidFill>
                  <a:schemeClr val="tx1"/>
                </a:solidFill>
                <a:latin typeface="Arial" pitchFamily="34" charset="0"/>
                <a:cs typeface="Arial" pitchFamily="34" charset="0"/>
              </a:rPr>
              <a:t>Figure 4</a:t>
            </a:r>
            <a:endParaRPr lang="en-US" sz="1600" b="1" dirty="0">
              <a:solidFill>
                <a:schemeClr val="tx1"/>
              </a:solidFill>
              <a:latin typeface="Arial" pitchFamily="34" charset="0"/>
              <a:cs typeface="Arial" pitchFamily="34" charset="0"/>
            </a:endParaRPr>
          </a:p>
        </p:txBody>
      </p:sp>
      <p:sp>
        <p:nvSpPr>
          <p:cNvPr id="7" name="TextBox 6"/>
          <p:cNvSpPr txBox="1"/>
          <p:nvPr/>
        </p:nvSpPr>
        <p:spPr>
          <a:xfrm>
            <a:off x="5867400" y="6172200"/>
            <a:ext cx="1295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Stress = 11.064</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D2B1A9-63BD-4D98-B814-3FCE0D8B4E5A}" type="slidenum">
              <a:rPr lang="en-US" smtClean="0"/>
              <a:pPr/>
              <a:t>29</a:t>
            </a:fld>
            <a:endParaRPr lang="en-US" dirty="0"/>
          </a:p>
        </p:txBody>
      </p:sp>
      <p:sp>
        <p:nvSpPr>
          <p:cNvPr id="1025" name="Rectangle 1"/>
          <p:cNvSpPr>
            <a:spLocks noChangeArrowheads="1"/>
          </p:cNvSpPr>
          <p:nvPr/>
        </p:nvSpPr>
        <p:spPr bwMode="auto">
          <a:xfrm>
            <a:off x="533400" y="1536413"/>
            <a:ext cx="838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Table </a:t>
            </a:r>
            <a:r>
              <a:rPr lang="en-US" sz="1600" b="1" dirty="0" smtClean="0">
                <a:latin typeface="Arial" pitchFamily="34" charset="0"/>
                <a:ea typeface="Lucida Sans Unicode" pitchFamily="34" charset="0"/>
                <a:cs typeface="Arial" pitchFamily="34" charset="0"/>
              </a:rPr>
              <a:t>5</a:t>
            </a:r>
            <a:r>
              <a:rPr kumimoji="0" lang="en-US" sz="1600" b="1"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Total Abundance of species </a:t>
            </a:r>
            <a:r>
              <a:rPr kumimoji="0" lang="en-US" sz="1600" u="sng" strike="noStrike" cap="none" normalizeH="0" baseline="0" dirty="0" smtClean="0">
                <a:ln>
                  <a:noFill/>
                </a:ln>
                <a:solidFill>
                  <a:schemeClr val="tx1"/>
                </a:solidFill>
                <a:effectLst/>
                <a:latin typeface="Arial" pitchFamily="34" charset="0"/>
                <a:ea typeface="Lucida Sans Unicode" pitchFamily="34" charset="0"/>
                <a:cs typeface="Arial" pitchFamily="34" charset="0"/>
              </a:rPr>
              <a:t>most</a:t>
            </a:r>
            <a:r>
              <a:rPr lang="en-US" sz="1600" u="sng" dirty="0" smtClean="0">
                <a:latin typeface="Arial" pitchFamily="34" charset="0"/>
                <a:cs typeface="Arial" pitchFamily="34" charset="0"/>
              </a:rPr>
              <a:t> </a:t>
            </a:r>
            <a:r>
              <a:rPr kumimoji="0" lang="en-US" sz="1600" u="sng" strike="noStrike" cap="none" normalizeH="0" baseline="0" dirty="0" smtClean="0">
                <a:ln>
                  <a:noFill/>
                </a:ln>
                <a:solidFill>
                  <a:schemeClr val="tx1"/>
                </a:solidFill>
                <a:effectLst/>
                <a:latin typeface="Arial" pitchFamily="34" charset="0"/>
                <a:ea typeface="Lucida Sans Unicode" pitchFamily="34" charset="0"/>
                <a:cs typeface="Arial" pitchFamily="34" charset="0"/>
              </a:rPr>
              <a:t>important </a:t>
            </a:r>
            <a:r>
              <a:rPr kumimoji="0" lang="en-US" sz="1600" i="0" u="sng" strike="noStrike" cap="none" normalizeH="0" baseline="0" dirty="0" smtClean="0">
                <a:ln>
                  <a:noFill/>
                </a:ln>
                <a:solidFill>
                  <a:schemeClr val="tx1"/>
                </a:solidFill>
                <a:effectLst/>
                <a:latin typeface="Arial" pitchFamily="34" charset="0"/>
                <a:ea typeface="Lucida Sans Unicode" pitchFamily="34" charset="0"/>
                <a:cs typeface="Arial" pitchFamily="34" charset="0"/>
              </a:rPr>
              <a:t>to</a:t>
            </a:r>
            <a:r>
              <a:rPr kumimoji="0" lang="en-US" sz="1600" i="0" u="sng" strike="noStrike" cap="none" normalizeH="0" dirty="0" smtClean="0">
                <a:ln>
                  <a:noFill/>
                </a:ln>
                <a:solidFill>
                  <a:schemeClr val="tx1"/>
                </a:solidFill>
                <a:effectLst/>
                <a:latin typeface="Arial" pitchFamily="34" charset="0"/>
                <a:ea typeface="Lucida Sans Unicode" pitchFamily="34" charset="0"/>
                <a:cs typeface="Arial" pitchFamily="34" charset="0"/>
              </a:rPr>
              <a:t> </a:t>
            </a:r>
            <a:r>
              <a:rPr kumimoji="0" lang="en-US" sz="1600" i="0" u="sng" strike="noStrike" cap="none" normalizeH="0" baseline="0" dirty="0" smtClean="0">
                <a:ln>
                  <a:noFill/>
                </a:ln>
                <a:solidFill>
                  <a:schemeClr val="tx1"/>
                </a:solidFill>
                <a:effectLst/>
                <a:latin typeface="Arial" pitchFamily="34" charset="0"/>
                <a:ea typeface="Lucida Sans Unicode" pitchFamily="34" charset="0"/>
                <a:cs typeface="Arial" pitchFamily="34" charset="0"/>
              </a:rPr>
              <a:t>NMDS axis 1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&gt;0.5| weighted </a:t>
            </a:r>
            <a:r>
              <a:rPr lang="en-US" sz="1600" dirty="0" smtClean="0">
                <a:latin typeface="Arial"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average) in old (19</a:t>
            </a:r>
            <a:r>
              <a:rPr kumimoji="0" lang="en-US" sz="1600" i="0" u="none" strike="noStrike" cap="none" normalizeH="0" dirty="0" smtClean="0">
                <a:ln>
                  <a:noFill/>
                </a:ln>
                <a:solidFill>
                  <a:schemeClr val="tx1"/>
                </a:solidFill>
                <a:effectLst/>
                <a:latin typeface="Arial" pitchFamily="34" charset="0"/>
                <a:ea typeface="Lucida Sans Unicode"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yrs) and  young </a:t>
            </a:r>
            <a:r>
              <a:rPr lang="en-US" sz="1600" dirty="0" smtClean="0">
                <a:latin typeface="Arial"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(8-10 yrs) CRP fields.</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descr="D:\Brandi's documents\Older Stuff and Archives\akspiderproj\AK Spiders\Ceraticelus fissiceps - side.jpg"/>
          <p:cNvPicPr>
            <a:picLocks noChangeAspect="1" noChangeArrowheads="1"/>
          </p:cNvPicPr>
          <p:nvPr/>
        </p:nvPicPr>
        <p:blipFill>
          <a:blip r:embed="rId3" cstate="print"/>
          <a:srcRect/>
          <a:stretch>
            <a:fillRect/>
          </a:stretch>
        </p:blipFill>
        <p:spPr bwMode="auto">
          <a:xfrm>
            <a:off x="4953000" y="3810000"/>
            <a:ext cx="4006819" cy="3048000"/>
          </a:xfrm>
          <a:prstGeom prst="rect">
            <a:avLst/>
          </a:prstGeom>
          <a:ln>
            <a:noFill/>
          </a:ln>
          <a:effectLst>
            <a:softEdge rad="635000"/>
          </a:effectLst>
        </p:spPr>
      </p:pic>
      <p:sp>
        <p:nvSpPr>
          <p:cNvPr id="12" name="TextBox 11"/>
          <p:cNvSpPr txBox="1"/>
          <p:nvPr/>
        </p:nvSpPr>
        <p:spPr>
          <a:xfrm>
            <a:off x="5943600" y="6400800"/>
            <a:ext cx="2667000" cy="261610"/>
          </a:xfrm>
          <a:prstGeom prst="rect">
            <a:avLst/>
          </a:prstGeom>
          <a:noFill/>
        </p:spPr>
        <p:txBody>
          <a:bodyPr wrap="square" rtlCol="0">
            <a:spAutoFit/>
          </a:bodyPr>
          <a:lstStyle/>
          <a:p>
            <a:r>
              <a:rPr lang="en-US" sz="1100" i="1" dirty="0" err="1" smtClean="0">
                <a:latin typeface="Arial" pitchFamily="34" charset="0"/>
                <a:cs typeface="Arial" pitchFamily="34" charset="0"/>
              </a:rPr>
              <a:t>Ceraticelus</a:t>
            </a:r>
            <a:r>
              <a:rPr lang="en-US" sz="1100" i="1" dirty="0" smtClean="0">
                <a:latin typeface="Arial" pitchFamily="34" charset="0"/>
                <a:cs typeface="Arial" pitchFamily="34" charset="0"/>
              </a:rPr>
              <a:t> </a:t>
            </a:r>
            <a:r>
              <a:rPr lang="en-US" sz="1100" i="1" dirty="0" err="1" smtClean="0">
                <a:latin typeface="Arial" pitchFamily="34" charset="0"/>
                <a:cs typeface="Arial" pitchFamily="34" charset="0"/>
              </a:rPr>
              <a:t>fissiceps</a:t>
            </a:r>
            <a:r>
              <a:rPr lang="en-US" sz="1100" i="1" dirty="0" smtClean="0">
                <a:latin typeface="Arial" pitchFamily="34" charset="0"/>
                <a:cs typeface="Arial" pitchFamily="34" charset="0"/>
              </a:rPr>
              <a:t> </a:t>
            </a:r>
            <a:r>
              <a:rPr lang="en-US" sz="1100" dirty="0" smtClean="0">
                <a:latin typeface="Arial" pitchFamily="34" charset="0"/>
                <a:cs typeface="Arial" pitchFamily="34" charset="0"/>
              </a:rPr>
              <a:t>(O. P-Cambridge)</a:t>
            </a:r>
            <a:endParaRPr lang="en-US" sz="1100" dirty="0">
              <a:latin typeface="Arial" pitchFamily="34" charset="0"/>
              <a:cs typeface="Arial" pitchFamily="34" charset="0"/>
            </a:endParaRPr>
          </a:p>
        </p:txBody>
      </p:sp>
      <p:sp>
        <p:nvSpPr>
          <p:cNvPr id="10" name="Title 1"/>
          <p:cNvSpPr>
            <a:spLocks noGrp="1"/>
          </p:cNvSpPr>
          <p:nvPr>
            <p:ph type="title"/>
          </p:nvPr>
        </p:nvSpPr>
        <p:spPr>
          <a:xfrm>
            <a:off x="457200" y="253218"/>
            <a:ext cx="8229600" cy="1143000"/>
          </a:xfrm>
        </p:spPr>
        <p:txBody>
          <a:bodyPr/>
          <a:lstStyle/>
          <a:p>
            <a:r>
              <a:rPr lang="en-US" dirty="0" smtClean="0"/>
              <a:t>Species Importance</a:t>
            </a:r>
            <a:endParaRPr lang="en-US" dirty="0"/>
          </a:p>
        </p:txBody>
      </p:sp>
      <p:graphicFrame>
        <p:nvGraphicFramePr>
          <p:cNvPr id="13" name="Table 12"/>
          <p:cNvGraphicFramePr>
            <a:graphicFrameLocks noGrp="1"/>
          </p:cNvGraphicFramePr>
          <p:nvPr/>
        </p:nvGraphicFramePr>
        <p:xfrm>
          <a:off x="609601" y="2209801"/>
          <a:ext cx="4953000" cy="1676402"/>
        </p:xfrm>
        <a:graphic>
          <a:graphicData uri="http://schemas.openxmlformats.org/drawingml/2006/table">
            <a:tbl>
              <a:tblPr/>
              <a:tblGrid>
                <a:gridCol w="3217515"/>
                <a:gridCol w="703287"/>
                <a:gridCol w="1032198"/>
              </a:tblGrid>
              <a:tr h="239486">
                <a:tc>
                  <a:txBody>
                    <a:bodyPr/>
                    <a:lstStyle/>
                    <a:p>
                      <a:pPr marL="0" marR="0">
                        <a:spcBef>
                          <a:spcPts val="0"/>
                        </a:spcBef>
                        <a:spcAft>
                          <a:spcPts val="0"/>
                        </a:spcAft>
                      </a:pPr>
                      <a:r>
                        <a:rPr lang="en-US" sz="1400" b="1" kern="50" dirty="0">
                          <a:solidFill>
                            <a:srgbClr val="000000"/>
                          </a:solidFill>
                          <a:latin typeface="Courier New"/>
                          <a:ea typeface="Times New Roman"/>
                          <a:cs typeface="Times New Roman"/>
                        </a:rPr>
                        <a:t>Species</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spcBef>
                          <a:spcPts val="0"/>
                        </a:spcBef>
                        <a:spcAft>
                          <a:spcPts val="0"/>
                        </a:spcAft>
                      </a:pPr>
                      <a:r>
                        <a:rPr lang="en-US" sz="1400" b="1" kern="50" dirty="0" smtClean="0">
                          <a:solidFill>
                            <a:srgbClr val="000000"/>
                          </a:solidFill>
                          <a:latin typeface="Courier New"/>
                          <a:ea typeface="Times New Roman"/>
                          <a:cs typeface="Times New Roman"/>
                        </a:rPr>
                        <a:t> Old</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spcBef>
                          <a:spcPts val="0"/>
                        </a:spcBef>
                        <a:spcAft>
                          <a:spcPts val="0"/>
                        </a:spcAft>
                      </a:pPr>
                      <a:r>
                        <a:rPr lang="en-US" sz="1400" b="1" kern="50" dirty="0" smtClean="0">
                          <a:solidFill>
                            <a:srgbClr val="000000"/>
                          </a:solidFill>
                          <a:latin typeface="Courier New"/>
                          <a:ea typeface="Times New Roman"/>
                          <a:cs typeface="Times New Roman"/>
                        </a:rPr>
                        <a:t>   Young</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Micaria</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rossica</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37</a:t>
                      </a:r>
                      <a:endParaRPr lang="en-US" sz="1400" b="1" kern="5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2</a:t>
                      </a:r>
                      <a:endParaRPr lang="en-US" sz="1400" b="1" kern="5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Xysticus</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montanensis</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29</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Pardosa</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mackenziana</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14</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0</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Titanoeca</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nivalis</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75</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10</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Pardosa</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fuscula</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0</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109</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9486">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Thanatus</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striatus</a:t>
                      </a:r>
                      <a:endParaRPr lang="en-US" sz="1400" b="1" kern="50" dirty="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7</a:t>
                      </a:r>
                      <a:endParaRPr lang="en-US" sz="1400" b="1" kern="5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84</a:t>
                      </a:r>
                      <a:endParaRPr lang="en-US" sz="1400" b="1" kern="50" dirty="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3</a:t>
            </a:fld>
            <a:endParaRPr lang="en-US" dirty="0"/>
          </a:p>
        </p:txBody>
      </p:sp>
      <p:sp>
        <p:nvSpPr>
          <p:cNvPr id="7" name="Content Placeholder 2"/>
          <p:cNvSpPr txBox="1">
            <a:spLocks/>
          </p:cNvSpPr>
          <p:nvPr/>
        </p:nvSpPr>
        <p:spPr>
          <a:xfrm>
            <a:off x="304800" y="1676400"/>
            <a:ext cx="8229600" cy="4724400"/>
          </a:xfrm>
          <a:prstGeom prst="rect">
            <a:avLst/>
          </a:prstGeom>
        </p:spPr>
        <p:txBody>
          <a:bodyPr>
            <a:noAutofit/>
          </a:bodyPr>
          <a:lstStyle/>
          <a:p>
            <a:pPr marL="292100" indent="-292100">
              <a:buClr>
                <a:schemeClr val="accent1"/>
              </a:buClr>
              <a:buSzPct val="70000"/>
              <a:buFont typeface="Wingdings 2"/>
              <a:buChar char=""/>
              <a:defRPr/>
            </a:pPr>
            <a:r>
              <a:rPr lang="en-US" sz="2400" dirty="0" smtClean="0">
                <a:latin typeface="Arial" pitchFamily="34" charset="0"/>
                <a:cs typeface="Arial" pitchFamily="34" charset="0"/>
              </a:rPr>
              <a:t>The importance of vegetation structure and diversity has been demonstrated for web-building spiders </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Uetz</a:t>
            </a:r>
            <a:r>
              <a:rPr lang="en-US" sz="2000" dirty="0" smtClean="0">
                <a:latin typeface="Arial" pitchFamily="34" charset="0"/>
                <a:cs typeface="Arial" pitchFamily="34" charset="0"/>
              </a:rPr>
              <a:t> 1991)</a:t>
            </a: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00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00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r>
              <a:rPr lang="en-US" sz="2400" dirty="0" smtClean="0">
                <a:latin typeface="Arial" pitchFamily="34" charset="0"/>
                <a:cs typeface="Arial" pitchFamily="34" charset="0"/>
              </a:rPr>
              <a:t>The relationship between vegetation, succession and ground spider communities is less clear </a:t>
            </a:r>
            <a:r>
              <a:rPr lang="en-US" dirty="0" smtClean="0">
                <a:latin typeface="Arial" pitchFamily="34" charset="0"/>
                <a:cs typeface="Arial" pitchFamily="34" charset="0"/>
              </a:rPr>
              <a:t>(e.g. </a:t>
            </a:r>
            <a:r>
              <a:rPr lang="en-US" dirty="0" err="1" smtClean="0">
                <a:latin typeface="Arial" pitchFamily="34" charset="0"/>
                <a:cs typeface="Arial" pitchFamily="34" charset="0"/>
              </a:rPr>
              <a:t>Hurd</a:t>
            </a:r>
            <a:r>
              <a:rPr lang="en-US" dirty="0" smtClean="0">
                <a:latin typeface="Arial" pitchFamily="34" charset="0"/>
                <a:cs typeface="Arial" pitchFamily="34" charset="0"/>
              </a:rPr>
              <a:t> &amp; Fagan 1992; </a:t>
            </a:r>
            <a:r>
              <a:rPr lang="en-US" dirty="0" err="1" smtClean="0">
                <a:latin typeface="Arial" pitchFamily="34" charset="0"/>
                <a:cs typeface="Arial" pitchFamily="34" charset="0"/>
              </a:rPr>
              <a:t>Mallis</a:t>
            </a:r>
            <a:r>
              <a:rPr lang="en-US" dirty="0" smtClean="0">
                <a:latin typeface="Arial" pitchFamily="34" charset="0"/>
                <a:cs typeface="Arial" pitchFamily="34" charset="0"/>
              </a:rPr>
              <a:t> &amp; </a:t>
            </a:r>
            <a:r>
              <a:rPr lang="en-US" dirty="0" err="1" smtClean="0">
                <a:latin typeface="Arial" pitchFamily="34" charset="0"/>
                <a:cs typeface="Arial" pitchFamily="34" charset="0"/>
              </a:rPr>
              <a:t>Hurd</a:t>
            </a:r>
            <a:r>
              <a:rPr lang="en-US" dirty="0" smtClean="0">
                <a:latin typeface="Arial" pitchFamily="34" charset="0"/>
                <a:cs typeface="Arial" pitchFamily="34" charset="0"/>
              </a:rPr>
              <a:t> 2005, </a:t>
            </a:r>
            <a:r>
              <a:rPr lang="en-US" dirty="0" err="1" smtClean="0">
                <a:latin typeface="Arial" pitchFamily="34" charset="0"/>
                <a:cs typeface="Arial" pitchFamily="34" charset="0"/>
              </a:rPr>
              <a:t>Bultman</a:t>
            </a:r>
            <a:r>
              <a:rPr lang="en-US" dirty="0" smtClean="0">
                <a:latin typeface="Arial" pitchFamily="34" charset="0"/>
                <a:cs typeface="Arial" pitchFamily="34" charset="0"/>
              </a:rPr>
              <a:t> et al. 1982)</a:t>
            </a: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00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000" dirty="0" smtClean="0">
              <a:latin typeface="Arial" pitchFamily="34" charset="0"/>
              <a:cs typeface="Arial" pitchFamily="34" charset="0"/>
            </a:endParaRPr>
          </a:p>
          <a:p>
            <a:pPr marL="292100" lvl="0" indent="-292100">
              <a:buClr>
                <a:schemeClr val="accent1"/>
              </a:buClr>
              <a:buSzPct val="70000"/>
              <a:buFont typeface="Wingdings 2"/>
              <a:buChar char=""/>
              <a:defRPr/>
            </a:pPr>
            <a:r>
              <a:rPr lang="en-US" sz="2400" dirty="0" smtClean="0">
                <a:latin typeface="Arial" pitchFamily="34" charset="0"/>
                <a:cs typeface="Arial" pitchFamily="34" charset="0"/>
              </a:rPr>
              <a:t>Not clearly understood if spider communities change in predictable ways with </a:t>
            </a:r>
            <a:r>
              <a:rPr lang="en-US" sz="2400" dirty="0" err="1" smtClean="0">
                <a:latin typeface="Arial" pitchFamily="34" charset="0"/>
                <a:cs typeface="Arial" pitchFamily="34" charset="0"/>
              </a:rPr>
              <a:t>successional</a:t>
            </a:r>
            <a:r>
              <a:rPr lang="en-US" sz="2400" dirty="0" smtClean="0">
                <a:latin typeface="Arial" pitchFamily="34" charset="0"/>
                <a:cs typeface="Arial" pitchFamily="34" charset="0"/>
              </a:rPr>
              <a:t> age of habitats, or which specific habitat characteristics influence those changes </a:t>
            </a:r>
            <a:r>
              <a:rPr lang="en-US" dirty="0" smtClean="0">
                <a:latin typeface="Arial" pitchFamily="34" charset="0"/>
                <a:cs typeface="Arial" pitchFamily="34" charset="0"/>
              </a:rPr>
              <a:t>(</a:t>
            </a:r>
            <a:r>
              <a:rPr lang="en-US" dirty="0" err="1" smtClean="0">
                <a:latin typeface="Arial" pitchFamily="34" charset="0"/>
                <a:cs typeface="Arial" pitchFamily="34" charset="0"/>
              </a:rPr>
              <a:t>Bultman</a:t>
            </a:r>
            <a:r>
              <a:rPr lang="en-US" dirty="0" smtClean="0">
                <a:latin typeface="Arial" pitchFamily="34" charset="0"/>
                <a:cs typeface="Arial" pitchFamily="34" charset="0"/>
              </a:rPr>
              <a:t> et al. and refs therein)</a:t>
            </a:r>
            <a:endParaRPr lang="en-US" baseline="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400" baseline="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lang="en-US" sz="2400" baseline="0" dirty="0" smtClean="0">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pic>
        <p:nvPicPr>
          <p:cNvPr id="1027" name="Picture 3" descr="L:\Work Backup\Pictures\Misc Pics\Fluffy - Copy.JPG"/>
          <p:cNvPicPr>
            <a:picLocks noChangeAspect="1" noChangeArrowheads="1"/>
          </p:cNvPicPr>
          <p:nvPr/>
        </p:nvPicPr>
        <p:blipFill>
          <a:blip r:embed="rId3" cstate="print"/>
          <a:srcRect/>
          <a:stretch>
            <a:fillRect/>
          </a:stretch>
        </p:blipFill>
        <p:spPr bwMode="auto">
          <a:xfrm>
            <a:off x="1371600" y="-152400"/>
            <a:ext cx="3277382" cy="2185988"/>
          </a:xfrm>
          <a:prstGeom prst="rect">
            <a:avLst/>
          </a:prstGeom>
          <a:noFill/>
          <a:effectLst>
            <a:softEdge rad="635000"/>
          </a:effectLst>
        </p:spPr>
      </p:pic>
      <p:sp>
        <p:nvSpPr>
          <p:cNvPr id="8" name="TextBox 7"/>
          <p:cNvSpPr txBox="1"/>
          <p:nvPr/>
        </p:nvSpPr>
        <p:spPr>
          <a:xfrm>
            <a:off x="2819400" y="152400"/>
            <a:ext cx="1447800" cy="261610"/>
          </a:xfrm>
          <a:prstGeom prst="rect">
            <a:avLst/>
          </a:prstGeom>
          <a:noFill/>
        </p:spPr>
        <p:txBody>
          <a:bodyPr wrap="square" rtlCol="0">
            <a:spAutoFit/>
          </a:bodyPr>
          <a:lstStyle/>
          <a:p>
            <a:r>
              <a:rPr lang="en-US" sz="1100" dirty="0" smtClean="0">
                <a:latin typeface="Arial" pitchFamily="34" charset="0"/>
                <a:cs typeface="Arial" pitchFamily="34" charset="0"/>
              </a:rPr>
              <a:t>Immature </a:t>
            </a:r>
            <a:r>
              <a:rPr lang="en-US" sz="1100" dirty="0" err="1" smtClean="0">
                <a:latin typeface="Arial" pitchFamily="34" charset="0"/>
                <a:cs typeface="Arial" pitchFamily="34" charset="0"/>
              </a:rPr>
              <a:t>Dictynid</a:t>
            </a:r>
            <a:endParaRPr lang="en-US" sz="1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803990" y="3962401"/>
            <a:ext cx="4340010" cy="2895600"/>
          </a:xfrm>
          <a:prstGeom prst="rect">
            <a:avLst/>
          </a:prstGeom>
          <a:noFill/>
          <a:ln w="9525">
            <a:noFill/>
            <a:miter lim="800000"/>
            <a:headEnd/>
            <a:tailEnd/>
          </a:ln>
          <a:effectLst>
            <a:softEdge rad="635000"/>
          </a:effectLst>
        </p:spPr>
      </p:pic>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30</a:t>
            </a:fld>
            <a:endParaRPr lang="en-US" dirty="0"/>
          </a:p>
        </p:txBody>
      </p:sp>
      <p:sp>
        <p:nvSpPr>
          <p:cNvPr id="4" name="Title 1"/>
          <p:cNvSpPr>
            <a:spLocks noGrp="1"/>
          </p:cNvSpPr>
          <p:nvPr>
            <p:ph type="title"/>
          </p:nvPr>
        </p:nvSpPr>
        <p:spPr>
          <a:xfrm>
            <a:off x="457200" y="228600"/>
            <a:ext cx="8229600" cy="1143000"/>
          </a:xfrm>
        </p:spPr>
        <p:txBody>
          <a:bodyPr/>
          <a:lstStyle/>
          <a:p>
            <a:r>
              <a:rPr lang="en-US" dirty="0" smtClean="0"/>
              <a:t>Species Importance</a:t>
            </a:r>
            <a:endParaRPr lang="en-US" dirty="0"/>
          </a:p>
        </p:txBody>
      </p:sp>
      <p:sp>
        <p:nvSpPr>
          <p:cNvPr id="1025" name="Rectangle 1"/>
          <p:cNvSpPr>
            <a:spLocks noChangeArrowheads="1"/>
          </p:cNvSpPr>
          <p:nvPr/>
        </p:nvSpPr>
        <p:spPr bwMode="auto">
          <a:xfrm>
            <a:off x="533400" y="1616333"/>
            <a:ext cx="8458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Table </a:t>
            </a:r>
            <a:r>
              <a:rPr lang="en-US" sz="1600" b="1" dirty="0" smtClean="0">
                <a:latin typeface="Arial" pitchFamily="34" charset="0"/>
                <a:ea typeface="Lucida Sans Unicode" pitchFamily="34" charset="0"/>
                <a:cs typeface="Arial" pitchFamily="34" charset="0"/>
              </a:rPr>
              <a:t>6</a:t>
            </a:r>
            <a:r>
              <a:rPr kumimoji="0" lang="en-US" sz="1600" b="1"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 Total Abundance of species </a:t>
            </a:r>
            <a:r>
              <a:rPr kumimoji="0" lang="en-US" sz="1600" i="0" u="sng" strike="noStrike" cap="none" normalizeH="0" baseline="0" dirty="0" smtClean="0">
                <a:ln>
                  <a:noFill/>
                </a:ln>
                <a:solidFill>
                  <a:schemeClr val="tx1"/>
                </a:solidFill>
                <a:effectLst/>
                <a:latin typeface="Arial" pitchFamily="34" charset="0"/>
                <a:ea typeface="Lucida Sans Unicode" pitchFamily="34" charset="0"/>
                <a:cs typeface="Arial" pitchFamily="34" charset="0"/>
              </a:rPr>
              <a:t>least important</a:t>
            </a:r>
            <a:r>
              <a:rPr lang="en-US" sz="1600" u="sng" dirty="0" smtClean="0">
                <a:latin typeface="Arial"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to NMDS (|&lt;0.06| weighted average for either axis) </a:t>
            </a:r>
            <a:r>
              <a:rPr lang="en-US" sz="1600" dirty="0" smtClean="0">
                <a:latin typeface="Arial"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in old (19</a:t>
            </a:r>
            <a:r>
              <a:rPr kumimoji="0" lang="en-US" sz="1600" i="0" u="none" strike="noStrike" cap="none" normalizeH="0" dirty="0" smtClean="0">
                <a:ln>
                  <a:noFill/>
                </a:ln>
                <a:solidFill>
                  <a:schemeClr val="tx1"/>
                </a:solidFill>
                <a:effectLst/>
                <a:latin typeface="Arial" pitchFamily="34" charset="0"/>
                <a:ea typeface="Lucida Sans Unicode" pitchFamily="34" charset="0"/>
                <a:cs typeface="Arial" pitchFamily="34" charset="0"/>
              </a:rPr>
              <a:t> </a:t>
            </a:r>
            <a:r>
              <a:rPr kumimoji="0" lang="en-US" sz="1600" i="0" u="none" strike="noStrike" cap="none" normalizeH="0" baseline="0" dirty="0" smtClean="0">
                <a:ln>
                  <a:noFill/>
                </a:ln>
                <a:solidFill>
                  <a:schemeClr val="tx1"/>
                </a:solidFill>
                <a:effectLst/>
                <a:latin typeface="Arial" pitchFamily="34" charset="0"/>
                <a:ea typeface="Lucida Sans Unicode" pitchFamily="34" charset="0"/>
                <a:cs typeface="Arial" pitchFamily="34" charset="0"/>
              </a:rPr>
              <a:t>yrs) and young (8-10 yrs) CRP fields.</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6553200" y="6477000"/>
            <a:ext cx="1981200" cy="261610"/>
          </a:xfrm>
          <a:prstGeom prst="rect">
            <a:avLst/>
          </a:prstGeom>
          <a:noFill/>
        </p:spPr>
        <p:txBody>
          <a:bodyPr wrap="square" rtlCol="0">
            <a:spAutoFit/>
          </a:bodyPr>
          <a:lstStyle/>
          <a:p>
            <a:r>
              <a:rPr lang="en-US" sz="1100" dirty="0" smtClean="0">
                <a:latin typeface="Arial" pitchFamily="34" charset="0"/>
                <a:cs typeface="Arial" pitchFamily="34" charset="0"/>
              </a:rPr>
              <a:t>Immature </a:t>
            </a:r>
            <a:r>
              <a:rPr lang="en-US" sz="1100" dirty="0" err="1" smtClean="0">
                <a:latin typeface="Arial" pitchFamily="34" charset="0"/>
                <a:cs typeface="Arial" pitchFamily="34" charset="0"/>
              </a:rPr>
              <a:t>Dictynid</a:t>
            </a:r>
            <a:endParaRPr lang="en-US" sz="1100" dirty="0">
              <a:latin typeface="Arial" pitchFamily="34" charset="0"/>
              <a:cs typeface="Arial" pitchFamily="34" charset="0"/>
            </a:endParaRPr>
          </a:p>
        </p:txBody>
      </p:sp>
      <p:graphicFrame>
        <p:nvGraphicFramePr>
          <p:cNvPr id="9" name="Table 8"/>
          <p:cNvGraphicFramePr>
            <a:graphicFrameLocks noGrp="1"/>
          </p:cNvGraphicFramePr>
          <p:nvPr/>
        </p:nvGraphicFramePr>
        <p:xfrm>
          <a:off x="609600" y="2438400"/>
          <a:ext cx="5333999" cy="1626870"/>
        </p:xfrm>
        <a:graphic>
          <a:graphicData uri="http://schemas.openxmlformats.org/drawingml/2006/table">
            <a:tbl>
              <a:tblPr/>
              <a:tblGrid>
                <a:gridCol w="3088369"/>
                <a:gridCol w="1122815"/>
                <a:gridCol w="1122815"/>
              </a:tblGrid>
              <a:tr h="232410">
                <a:tc>
                  <a:txBody>
                    <a:bodyPr/>
                    <a:lstStyle/>
                    <a:p>
                      <a:pPr marL="0" marR="0">
                        <a:spcBef>
                          <a:spcPts val="0"/>
                        </a:spcBef>
                        <a:spcAft>
                          <a:spcPts val="0"/>
                        </a:spcAft>
                      </a:pPr>
                      <a:r>
                        <a:rPr lang="en-US" sz="1400" b="1" kern="50" dirty="0">
                          <a:solidFill>
                            <a:srgbClr val="000000"/>
                          </a:solidFill>
                          <a:latin typeface="Courier New"/>
                          <a:ea typeface="Times New Roman"/>
                          <a:cs typeface="Times New Roman"/>
                        </a:rPr>
                        <a:t>Species</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spcBef>
                          <a:spcPts val="0"/>
                        </a:spcBef>
                        <a:spcAft>
                          <a:spcPts val="0"/>
                        </a:spcAft>
                      </a:pPr>
                      <a:r>
                        <a:rPr lang="en-US" sz="1400" b="1" kern="50" dirty="0">
                          <a:solidFill>
                            <a:srgbClr val="000000"/>
                          </a:solidFill>
                          <a:latin typeface="Courier New"/>
                          <a:ea typeface="Times New Roman"/>
                          <a:cs typeface="Times New Roman"/>
                        </a:rPr>
                        <a:t>  </a:t>
                      </a:r>
                      <a:r>
                        <a:rPr lang="en-US" sz="1400" b="1" kern="50" dirty="0" smtClean="0">
                          <a:solidFill>
                            <a:srgbClr val="000000"/>
                          </a:solidFill>
                          <a:latin typeface="Courier New"/>
                          <a:ea typeface="Times New Roman"/>
                          <a:cs typeface="Times New Roman"/>
                        </a:rPr>
                        <a:t>   Old</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spcBef>
                          <a:spcPts val="0"/>
                        </a:spcBef>
                        <a:spcAft>
                          <a:spcPts val="0"/>
                        </a:spcAft>
                      </a:pPr>
                      <a:r>
                        <a:rPr lang="en-US" sz="1400" b="1" kern="50" dirty="0">
                          <a:solidFill>
                            <a:srgbClr val="000000"/>
                          </a:solidFill>
                          <a:latin typeface="Courier New"/>
                          <a:ea typeface="Times New Roman"/>
                          <a:cs typeface="Times New Roman"/>
                        </a:rPr>
                        <a:t> </a:t>
                      </a:r>
                      <a:r>
                        <a:rPr lang="en-US" sz="1400" b="1" kern="50" dirty="0" smtClean="0">
                          <a:solidFill>
                            <a:srgbClr val="000000"/>
                          </a:solidFill>
                          <a:latin typeface="Courier New"/>
                          <a:ea typeface="Times New Roman"/>
                          <a:cs typeface="Times New Roman"/>
                        </a:rPr>
                        <a:t>  Young</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r>
              <a:tr h="232410">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Xysticus</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ferox</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204</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236</a:t>
                      </a:r>
                      <a:endParaRPr lang="en-US" sz="1400" b="1" kern="50" dirty="0">
                        <a:latin typeface="Times New Roman"/>
                        <a:ea typeface="Lucida Sans Unicode"/>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r>
              <a:tr h="232410">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Zelotes</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sula</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293</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257</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2410">
                <a:tc>
                  <a:txBody>
                    <a:bodyPr/>
                    <a:lstStyle/>
                    <a:p>
                      <a:pPr marL="0" marR="0">
                        <a:spcBef>
                          <a:spcPts val="0"/>
                        </a:spcBef>
                        <a:spcAft>
                          <a:spcPts val="0"/>
                        </a:spcAft>
                      </a:pPr>
                      <a:r>
                        <a:rPr lang="en-US" sz="1400" b="1" kern="50" dirty="0" err="1">
                          <a:solidFill>
                            <a:srgbClr val="000000"/>
                          </a:solidFill>
                          <a:latin typeface="Courier New"/>
                          <a:ea typeface="Times New Roman"/>
                          <a:cs typeface="Times New Roman"/>
                        </a:rPr>
                        <a:t>Pardosa</a:t>
                      </a:r>
                      <a:r>
                        <a:rPr lang="en-US" sz="1400" b="1" kern="50" dirty="0">
                          <a:solidFill>
                            <a:srgbClr val="000000"/>
                          </a:solidFill>
                          <a:latin typeface="Courier New"/>
                          <a:ea typeface="Times New Roman"/>
                          <a:cs typeface="Times New Roman"/>
                        </a:rPr>
                        <a:t> </a:t>
                      </a:r>
                      <a:r>
                        <a:rPr lang="en-US" sz="1400" b="1" kern="50" dirty="0" err="1">
                          <a:solidFill>
                            <a:srgbClr val="000000"/>
                          </a:solidFill>
                          <a:latin typeface="Courier New"/>
                          <a:ea typeface="Times New Roman"/>
                          <a:cs typeface="Times New Roman"/>
                        </a:rPr>
                        <a:t>hyperborea</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319</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40</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2410">
                <a:tc>
                  <a:txBody>
                    <a:bodyPr/>
                    <a:lstStyle/>
                    <a:p>
                      <a:pPr marL="0" marR="0">
                        <a:spcBef>
                          <a:spcPts val="0"/>
                        </a:spcBef>
                        <a:spcAft>
                          <a:spcPts val="0"/>
                        </a:spcAft>
                      </a:pPr>
                      <a:r>
                        <a:rPr lang="en-US" sz="1400" b="1" kern="50">
                          <a:solidFill>
                            <a:srgbClr val="000000"/>
                          </a:solidFill>
                          <a:latin typeface="Courier New"/>
                          <a:ea typeface="Times New Roman"/>
                          <a:cs typeface="Times New Roman"/>
                        </a:rPr>
                        <a:t>Xysticus emertoni</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140</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69</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2410">
                <a:tc>
                  <a:txBody>
                    <a:bodyPr/>
                    <a:lstStyle/>
                    <a:p>
                      <a:pPr marL="0" marR="0">
                        <a:spcBef>
                          <a:spcPts val="0"/>
                        </a:spcBef>
                        <a:spcAft>
                          <a:spcPts val="0"/>
                        </a:spcAft>
                      </a:pPr>
                      <a:r>
                        <a:rPr lang="en-US" sz="1400" b="1" kern="50">
                          <a:solidFill>
                            <a:srgbClr val="000000"/>
                          </a:solidFill>
                          <a:latin typeface="Courier New"/>
                          <a:ea typeface="Times New Roman"/>
                          <a:cs typeface="Times New Roman"/>
                        </a:rPr>
                        <a:t>Ozyptila sincera canadensis</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95</a:t>
                      </a:r>
                      <a:endParaRPr lang="en-US" sz="1400" b="1" kern="5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25</a:t>
                      </a:r>
                      <a:endParaRPr lang="en-US" sz="1400" b="1" kern="50" dirty="0">
                        <a:latin typeface="Times New Roman"/>
                        <a:ea typeface="Lucida Sans Unicode"/>
                        <a:cs typeface="Times New Roman"/>
                      </a:endParaRPr>
                    </a:p>
                  </a:txBody>
                  <a:tcPr marL="68580" marR="68580" marT="0" marB="0">
                    <a:lnL>
                      <a:noFill/>
                    </a:lnL>
                    <a:lnR>
                      <a:noFill/>
                    </a:lnR>
                    <a:lnT>
                      <a:noFill/>
                    </a:lnT>
                    <a:lnB>
                      <a:noFill/>
                    </a:lnB>
                    <a:solidFill>
                      <a:schemeClr val="accent4">
                        <a:lumMod val="40000"/>
                        <a:lumOff val="60000"/>
                      </a:schemeClr>
                    </a:solidFill>
                  </a:tcPr>
                </a:tc>
              </a:tr>
              <a:tr h="232410">
                <a:tc>
                  <a:txBody>
                    <a:bodyPr/>
                    <a:lstStyle/>
                    <a:p>
                      <a:pPr marL="0" marR="0">
                        <a:spcBef>
                          <a:spcPts val="0"/>
                        </a:spcBef>
                        <a:spcAft>
                          <a:spcPts val="0"/>
                        </a:spcAft>
                      </a:pPr>
                      <a:r>
                        <a:rPr lang="en-US" sz="1400" b="1" kern="50">
                          <a:solidFill>
                            <a:srgbClr val="000000"/>
                          </a:solidFill>
                          <a:latin typeface="Courier New"/>
                          <a:ea typeface="Times New Roman"/>
                          <a:cs typeface="Times New Roman"/>
                        </a:rPr>
                        <a:t>Agyneta olivacea</a:t>
                      </a:r>
                      <a:endParaRPr lang="en-US" sz="1400" b="1" kern="5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r">
                        <a:spcBef>
                          <a:spcPts val="0"/>
                        </a:spcBef>
                        <a:spcAft>
                          <a:spcPts val="0"/>
                        </a:spcAft>
                      </a:pPr>
                      <a:r>
                        <a:rPr lang="en-US" sz="1400" b="1" kern="50">
                          <a:solidFill>
                            <a:srgbClr val="000000"/>
                          </a:solidFill>
                          <a:latin typeface="Courier New"/>
                          <a:ea typeface="Times New Roman"/>
                          <a:cs typeface="Times New Roman"/>
                        </a:rPr>
                        <a:t>79</a:t>
                      </a:r>
                      <a:endParaRPr lang="en-US" sz="1400" b="1" kern="5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r">
                        <a:spcBef>
                          <a:spcPts val="0"/>
                        </a:spcBef>
                        <a:spcAft>
                          <a:spcPts val="0"/>
                        </a:spcAft>
                      </a:pPr>
                      <a:r>
                        <a:rPr lang="en-US" sz="1400" b="1" kern="50" dirty="0">
                          <a:solidFill>
                            <a:srgbClr val="000000"/>
                          </a:solidFill>
                          <a:latin typeface="Courier New"/>
                          <a:ea typeface="Times New Roman"/>
                          <a:cs typeface="Times New Roman"/>
                        </a:rPr>
                        <a:t>132</a:t>
                      </a:r>
                      <a:endParaRPr lang="en-US" sz="1400" b="1" kern="50" dirty="0">
                        <a:latin typeface="Times New Roman"/>
                        <a:ea typeface="Lucida Sans Unicode"/>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31</a:t>
            </a:fld>
            <a:endParaRPr lang="en-US" dirty="0"/>
          </a:p>
        </p:txBody>
      </p:sp>
      <p:sp>
        <p:nvSpPr>
          <p:cNvPr id="4" name="Title 1"/>
          <p:cNvSpPr>
            <a:spLocks noGrp="1"/>
          </p:cNvSpPr>
          <p:nvPr>
            <p:ph type="title"/>
          </p:nvPr>
        </p:nvSpPr>
        <p:spPr>
          <a:xfrm>
            <a:off x="304800" y="228600"/>
            <a:ext cx="8382000" cy="1143000"/>
          </a:xfrm>
        </p:spPr>
        <p:txBody>
          <a:bodyPr>
            <a:normAutofit/>
          </a:bodyPr>
          <a:lstStyle/>
          <a:p>
            <a:r>
              <a:rPr lang="en-US" sz="4400" dirty="0" smtClean="0"/>
              <a:t>Species abundance – M. </a:t>
            </a:r>
            <a:r>
              <a:rPr lang="en-US" sz="4400" dirty="0" err="1" smtClean="0"/>
              <a:t>rossica</a:t>
            </a:r>
            <a:r>
              <a:rPr lang="en-US" sz="4400" dirty="0" smtClean="0"/>
              <a:t> </a:t>
            </a:r>
            <a:r>
              <a:rPr lang="en-US" sz="1600" b="1" dirty="0" smtClean="0">
                <a:solidFill>
                  <a:schemeClr val="tx1"/>
                </a:solidFill>
                <a:latin typeface="Arial" pitchFamily="34" charset="0"/>
                <a:cs typeface="Arial" pitchFamily="34" charset="0"/>
              </a:rPr>
              <a:t>Figure 8</a:t>
            </a:r>
            <a:endParaRPr lang="en-US" sz="1600" b="1" dirty="0">
              <a:solidFill>
                <a:schemeClr val="tx1"/>
              </a:solidFill>
              <a:latin typeface="Arial" pitchFamily="34" charset="0"/>
              <a:cs typeface="Arial" pitchFamily="34" charset="0"/>
            </a:endParaRPr>
          </a:p>
        </p:txBody>
      </p:sp>
      <p:pic>
        <p:nvPicPr>
          <p:cNvPr id="3074" name="Picture 2" descr="C:\Documents and Settings\Brandi\My Documents\Brandi\Work Backup\CRP\NMDS graphs\Copy of NMDS overlay M.rossica.bmp"/>
          <p:cNvPicPr>
            <a:picLocks noChangeAspect="1" noChangeArrowheads="1"/>
          </p:cNvPicPr>
          <p:nvPr/>
        </p:nvPicPr>
        <p:blipFill>
          <a:blip r:embed="rId3" cstate="print"/>
          <a:srcRect/>
          <a:stretch>
            <a:fillRect/>
          </a:stretch>
        </p:blipFill>
        <p:spPr bwMode="auto">
          <a:xfrm>
            <a:off x="2286000" y="1752600"/>
            <a:ext cx="4524375" cy="459105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32</a:t>
            </a:fld>
            <a:endParaRPr lang="en-US" dirty="0"/>
          </a:p>
        </p:txBody>
      </p:sp>
      <p:sp>
        <p:nvSpPr>
          <p:cNvPr id="4" name="Title 1"/>
          <p:cNvSpPr>
            <a:spLocks noGrp="1"/>
          </p:cNvSpPr>
          <p:nvPr>
            <p:ph type="title"/>
          </p:nvPr>
        </p:nvSpPr>
        <p:spPr>
          <a:xfrm>
            <a:off x="457200" y="228600"/>
            <a:ext cx="8229600" cy="1143000"/>
          </a:xfrm>
        </p:spPr>
        <p:txBody>
          <a:bodyPr>
            <a:normAutofit fontScale="90000"/>
          </a:bodyPr>
          <a:lstStyle/>
          <a:p>
            <a:r>
              <a:rPr lang="en-US" dirty="0" smtClean="0"/>
              <a:t>Species abundance – P. </a:t>
            </a:r>
            <a:r>
              <a:rPr lang="en-US" dirty="0" err="1" smtClean="0"/>
              <a:t>fuscula</a:t>
            </a:r>
            <a:r>
              <a:rPr lang="en-US" dirty="0" smtClean="0"/>
              <a:t> </a:t>
            </a:r>
            <a:r>
              <a:rPr lang="en-US" sz="1600" b="1" dirty="0" smtClean="0">
                <a:solidFill>
                  <a:schemeClr val="tx1"/>
                </a:solidFill>
                <a:latin typeface="Arial" pitchFamily="34" charset="0"/>
                <a:cs typeface="Arial" pitchFamily="34" charset="0"/>
              </a:rPr>
              <a:t>Figure 9</a:t>
            </a:r>
            <a:endParaRPr lang="en-US" sz="1600" b="1" dirty="0">
              <a:solidFill>
                <a:schemeClr val="tx1"/>
              </a:solidFill>
              <a:latin typeface="Arial" pitchFamily="34" charset="0"/>
              <a:cs typeface="Arial" pitchFamily="34" charset="0"/>
            </a:endParaRPr>
          </a:p>
        </p:txBody>
      </p:sp>
      <p:pic>
        <p:nvPicPr>
          <p:cNvPr id="73730" name="Picture 2" descr="C:\Documents and Settings\Brandi\My Documents\Brandi\Work Backup\CRP\NMDS overlay P.fuscula.bmp"/>
          <p:cNvPicPr>
            <a:picLocks noChangeAspect="1" noChangeArrowheads="1"/>
          </p:cNvPicPr>
          <p:nvPr/>
        </p:nvPicPr>
        <p:blipFill>
          <a:blip r:embed="rId3" cstate="print"/>
          <a:srcRect/>
          <a:stretch>
            <a:fillRect/>
          </a:stretch>
        </p:blipFill>
        <p:spPr bwMode="auto">
          <a:xfrm>
            <a:off x="2362200" y="1752600"/>
            <a:ext cx="4524375" cy="455295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20000"/>
          </a:bodyPr>
          <a:lstStyle/>
          <a:p>
            <a:fld id="{09D2B1A9-63BD-4D98-B814-3FCE0D8B4E5A}" type="slidenum">
              <a:rPr lang="en-US" smtClean="0"/>
              <a:pPr/>
              <a:t>33</a:t>
            </a:fld>
            <a:endParaRPr lang="en-US" dirty="0"/>
          </a:p>
        </p:txBody>
      </p:sp>
      <p:sp>
        <p:nvSpPr>
          <p:cNvPr id="4" name="Title 1"/>
          <p:cNvSpPr>
            <a:spLocks noGrp="1"/>
          </p:cNvSpPr>
          <p:nvPr>
            <p:ph type="title"/>
          </p:nvPr>
        </p:nvSpPr>
        <p:spPr>
          <a:xfrm>
            <a:off x="457200" y="228600"/>
            <a:ext cx="8229600" cy="1143000"/>
          </a:xfrm>
        </p:spPr>
        <p:txBody>
          <a:bodyPr>
            <a:normAutofit/>
          </a:bodyPr>
          <a:lstStyle/>
          <a:p>
            <a:r>
              <a:rPr lang="en-US" dirty="0" smtClean="0"/>
              <a:t>Species abundance – X. </a:t>
            </a:r>
            <a:r>
              <a:rPr lang="en-US" dirty="0" err="1" smtClean="0"/>
              <a:t>ferox</a:t>
            </a:r>
            <a:r>
              <a:rPr lang="en-US" dirty="0" smtClean="0"/>
              <a:t/>
            </a:r>
            <a:br>
              <a:rPr lang="en-US" dirty="0" smtClean="0"/>
            </a:br>
            <a:r>
              <a:rPr lang="en-US" sz="1600" b="1" dirty="0" smtClean="0">
                <a:solidFill>
                  <a:schemeClr val="tx1"/>
                </a:solidFill>
                <a:latin typeface="Arial" pitchFamily="34" charset="0"/>
                <a:cs typeface="Arial" pitchFamily="34" charset="0"/>
              </a:rPr>
              <a:t>Figure 10</a:t>
            </a:r>
            <a:endParaRPr lang="en-US" sz="1600" b="1" dirty="0">
              <a:solidFill>
                <a:schemeClr val="tx1"/>
              </a:solidFill>
              <a:latin typeface="Arial" pitchFamily="34" charset="0"/>
              <a:cs typeface="Arial" pitchFamily="34" charset="0"/>
            </a:endParaRPr>
          </a:p>
        </p:txBody>
      </p:sp>
      <p:pic>
        <p:nvPicPr>
          <p:cNvPr id="75778" name="Picture 2" descr="C:\Documents and Settings\Brandi\My Documents\Brandi\Work Backup\CRP\NMDS overlay X.ferox.bmp"/>
          <p:cNvPicPr>
            <a:picLocks noChangeAspect="1" noChangeArrowheads="1"/>
          </p:cNvPicPr>
          <p:nvPr/>
        </p:nvPicPr>
        <p:blipFill>
          <a:blip r:embed="rId2" cstate="print"/>
          <a:srcRect/>
          <a:stretch>
            <a:fillRect/>
          </a:stretch>
        </p:blipFill>
        <p:spPr bwMode="auto">
          <a:xfrm>
            <a:off x="2362200" y="1676400"/>
            <a:ext cx="4533900" cy="47815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L:\Work Backup\Pictures\Misc Pics\Copy of Fluffy munchin lettuce 2.JPG"/>
          <p:cNvPicPr>
            <a:picLocks noChangeAspect="1" noChangeArrowheads="1"/>
          </p:cNvPicPr>
          <p:nvPr/>
        </p:nvPicPr>
        <p:blipFill>
          <a:blip r:embed="rId3" cstate="print"/>
          <a:srcRect/>
          <a:stretch>
            <a:fillRect/>
          </a:stretch>
        </p:blipFill>
        <p:spPr bwMode="auto">
          <a:xfrm>
            <a:off x="6096000" y="4572000"/>
            <a:ext cx="3287317" cy="2514600"/>
          </a:xfrm>
          <a:prstGeom prst="rect">
            <a:avLst/>
          </a:prstGeom>
          <a:noFill/>
          <a:effectLst>
            <a:softEdge rad="635000"/>
          </a:effectLst>
        </p:spPr>
      </p:pic>
      <p:sp>
        <p:nvSpPr>
          <p:cNvPr id="2" name="Title 1"/>
          <p:cNvSpPr>
            <a:spLocks noGrp="1"/>
          </p:cNvSpPr>
          <p:nvPr>
            <p:ph type="title"/>
          </p:nvPr>
        </p:nvSpPr>
        <p:spPr/>
        <p:txBody>
          <a:bodyPr>
            <a:normAutofit fontScale="90000"/>
          </a:bodyPr>
          <a:lstStyle/>
          <a:p>
            <a:r>
              <a:rPr lang="en-US" dirty="0" err="1" smtClean="0"/>
              <a:t>PerMANOVA</a:t>
            </a:r>
            <a:r>
              <a:rPr lang="en-US" dirty="0" smtClean="0"/>
              <a:t> and Mantel’s Test</a:t>
            </a:r>
            <a:endParaRPr lang="en-US" dirty="0"/>
          </a:p>
        </p:txBody>
      </p:sp>
      <p:sp>
        <p:nvSpPr>
          <p:cNvPr id="3" name="Content Placeholder 2"/>
          <p:cNvSpPr>
            <a:spLocks noGrp="1"/>
          </p:cNvSpPr>
          <p:nvPr>
            <p:ph idx="1"/>
          </p:nvPr>
        </p:nvSpPr>
        <p:spPr>
          <a:xfrm>
            <a:off x="457200" y="1646237"/>
            <a:ext cx="8458200" cy="715963"/>
          </a:xfrm>
        </p:spPr>
        <p:txBody>
          <a:bodyPr>
            <a:normAutofit/>
          </a:bodyPr>
          <a:lstStyle/>
          <a:p>
            <a:pPr>
              <a:buNone/>
            </a:pPr>
            <a:r>
              <a:rPr lang="en-US" sz="1700" dirty="0" smtClean="0">
                <a:latin typeface="Arial" pitchFamily="34" charset="0"/>
                <a:cs typeface="Arial" pitchFamily="34" charset="0"/>
              </a:rPr>
              <a:t> </a:t>
            </a:r>
            <a:r>
              <a:rPr lang="en-US" sz="1800" b="1" dirty="0" smtClean="0">
                <a:latin typeface="Arial" pitchFamily="34" charset="0"/>
                <a:cs typeface="Arial" pitchFamily="34" charset="0"/>
              </a:rPr>
              <a:t>Table 7 </a:t>
            </a:r>
            <a:r>
              <a:rPr lang="en-US" sz="1700" dirty="0" smtClean="0">
                <a:latin typeface="Arial" pitchFamily="34" charset="0"/>
                <a:cs typeface="Arial" pitchFamily="34" charset="0"/>
              </a:rPr>
              <a:t>–Non-parametric permutation MANOVA (Adonis) on Bray Curtis distances</a:t>
            </a:r>
          </a:p>
          <a:p>
            <a:pPr>
              <a:buNone/>
            </a:pPr>
            <a:r>
              <a:rPr lang="en-US" sz="1700" dirty="0" smtClean="0">
                <a:latin typeface="Arial" pitchFamily="34" charset="0"/>
                <a:cs typeface="Arial" pitchFamily="34" charset="0"/>
              </a:rPr>
              <a:t>for spider abundances in young (8-10 yrs) and old (19 yrs) CRP fields.</a:t>
            </a:r>
          </a:p>
          <a:p>
            <a:pPr>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None/>
            </a:pP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9D2B1A9-63BD-4D98-B814-3FCE0D8B4E5A}" type="slidenum">
              <a:rPr lang="en-US" smtClean="0"/>
              <a:pPr/>
              <a:t>34</a:t>
            </a:fld>
            <a:endParaRPr lang="en-US" dirty="0"/>
          </a:p>
        </p:txBody>
      </p:sp>
      <p:graphicFrame>
        <p:nvGraphicFramePr>
          <p:cNvPr id="5" name="Table 4"/>
          <p:cNvGraphicFramePr>
            <a:graphicFrameLocks noGrp="1"/>
          </p:cNvGraphicFramePr>
          <p:nvPr/>
        </p:nvGraphicFramePr>
        <p:xfrm>
          <a:off x="609600" y="2362200"/>
          <a:ext cx="7239000" cy="1188720"/>
        </p:xfrm>
        <a:graphic>
          <a:graphicData uri="http://schemas.openxmlformats.org/drawingml/2006/table">
            <a:tbl>
              <a:tblPr/>
              <a:tblGrid>
                <a:gridCol w="7239000"/>
              </a:tblGrid>
              <a:tr h="179070">
                <a:tc>
                  <a:txBody>
                    <a:bodyPr/>
                    <a:lstStyle/>
                    <a:p>
                      <a:pPr marL="0" marR="0">
                        <a:lnSpc>
                          <a:spcPct val="115000"/>
                        </a:lnSpc>
                        <a:spcBef>
                          <a:spcPts val="0"/>
                        </a:spcBef>
                        <a:spcAft>
                          <a:spcPts val="0"/>
                        </a:spcAft>
                      </a:pPr>
                      <a:r>
                        <a:rPr lang="en-US" sz="1600" b="1" kern="150" dirty="0">
                          <a:solidFill>
                            <a:srgbClr val="000080"/>
                          </a:solidFill>
                          <a:latin typeface="Courier New" pitchFamily="49" charset="0"/>
                          <a:ea typeface="Calibri"/>
                          <a:cs typeface="Courier New" pitchFamily="49" charset="0"/>
                        </a:rPr>
                        <a:t>          </a:t>
                      </a:r>
                      <a:r>
                        <a:rPr lang="en-US" sz="1600" b="1" kern="150" dirty="0" err="1">
                          <a:solidFill>
                            <a:srgbClr val="000000"/>
                          </a:solidFill>
                          <a:latin typeface="Courier New" pitchFamily="49" charset="0"/>
                          <a:ea typeface="Calibri"/>
                          <a:cs typeface="Courier New" pitchFamily="49" charset="0"/>
                        </a:rPr>
                        <a:t>Df</a:t>
                      </a:r>
                      <a:r>
                        <a:rPr lang="en-US" sz="1600" b="1" kern="150" dirty="0">
                          <a:solidFill>
                            <a:srgbClr val="000000"/>
                          </a:solidFill>
                          <a:latin typeface="Courier New" pitchFamily="49" charset="0"/>
                          <a:ea typeface="Calibri"/>
                          <a:cs typeface="Courier New" pitchFamily="49" charset="0"/>
                        </a:rPr>
                        <a:t> </a:t>
                      </a:r>
                      <a:r>
                        <a:rPr lang="en-US" sz="1600" b="1" kern="150" dirty="0" err="1">
                          <a:solidFill>
                            <a:srgbClr val="000000"/>
                          </a:solidFill>
                          <a:latin typeface="Courier New" pitchFamily="49" charset="0"/>
                          <a:ea typeface="Calibri"/>
                          <a:cs typeface="Courier New" pitchFamily="49" charset="0"/>
                        </a:rPr>
                        <a:t>SumsOfSqs</a:t>
                      </a:r>
                      <a:r>
                        <a:rPr lang="en-US" sz="1600" b="1" kern="150" dirty="0">
                          <a:solidFill>
                            <a:srgbClr val="000000"/>
                          </a:solidFill>
                          <a:latin typeface="Courier New" pitchFamily="49" charset="0"/>
                          <a:ea typeface="Calibri"/>
                          <a:cs typeface="Courier New" pitchFamily="49" charset="0"/>
                        </a:rPr>
                        <a:t> </a:t>
                      </a:r>
                      <a:r>
                        <a:rPr lang="en-US" sz="1600" b="1" kern="150" dirty="0" err="1">
                          <a:solidFill>
                            <a:srgbClr val="000000"/>
                          </a:solidFill>
                          <a:latin typeface="Courier New" pitchFamily="49" charset="0"/>
                          <a:ea typeface="Calibri"/>
                          <a:cs typeface="Courier New" pitchFamily="49" charset="0"/>
                        </a:rPr>
                        <a:t>MeanSqs</a:t>
                      </a:r>
                      <a:r>
                        <a:rPr lang="en-US" sz="1600" b="1" kern="150" dirty="0">
                          <a:solidFill>
                            <a:srgbClr val="000000"/>
                          </a:solidFill>
                          <a:latin typeface="Courier New" pitchFamily="49" charset="0"/>
                          <a:ea typeface="Calibri"/>
                          <a:cs typeface="Courier New" pitchFamily="49" charset="0"/>
                        </a:rPr>
                        <a:t> </a:t>
                      </a:r>
                      <a:r>
                        <a:rPr lang="en-US" sz="1600" b="1" kern="150" dirty="0" err="1">
                          <a:solidFill>
                            <a:srgbClr val="000000"/>
                          </a:solidFill>
                          <a:latin typeface="Courier New" pitchFamily="49" charset="0"/>
                          <a:ea typeface="Calibri"/>
                          <a:cs typeface="Courier New" pitchFamily="49" charset="0"/>
                        </a:rPr>
                        <a:t>F.Model</a:t>
                      </a:r>
                      <a:r>
                        <a:rPr lang="en-US" sz="1600" b="1" kern="150" dirty="0">
                          <a:solidFill>
                            <a:srgbClr val="000000"/>
                          </a:solidFill>
                          <a:latin typeface="Courier New" pitchFamily="49" charset="0"/>
                          <a:ea typeface="Calibri"/>
                          <a:cs typeface="Courier New" pitchFamily="49" charset="0"/>
                        </a:rPr>
                        <a:t>      R2 Pr(&gt;F)   </a:t>
                      </a:r>
                      <a:endParaRPr lang="en-US" sz="1600" kern="150" dirty="0">
                        <a:solidFill>
                          <a:srgbClr val="000000"/>
                        </a:solidFill>
                        <a:latin typeface="Courier New" pitchFamily="49" charset="0"/>
                        <a:ea typeface="Calibri"/>
                        <a:cs typeface="Courier New" pitchFamily="49"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40000"/>
                        <a:lumOff val="60000"/>
                      </a:schemeClr>
                    </a:solidFill>
                  </a:tcPr>
                </a:tc>
              </a:tr>
              <a:tr h="179070">
                <a:tc>
                  <a:txBody>
                    <a:bodyPr/>
                    <a:lstStyle/>
                    <a:p>
                      <a:pPr marL="0" marR="0">
                        <a:lnSpc>
                          <a:spcPct val="115000"/>
                        </a:lnSpc>
                        <a:spcBef>
                          <a:spcPts val="0"/>
                        </a:spcBef>
                        <a:spcAft>
                          <a:spcPts val="0"/>
                        </a:spcAft>
                      </a:pPr>
                      <a:r>
                        <a:rPr lang="en-US" sz="1600" b="1" kern="150" dirty="0" smtClean="0">
                          <a:solidFill>
                            <a:srgbClr val="000000"/>
                          </a:solidFill>
                          <a:latin typeface="Courier New" pitchFamily="49" charset="0"/>
                          <a:ea typeface="Calibri"/>
                          <a:cs typeface="Courier New" pitchFamily="49" charset="0"/>
                        </a:rPr>
                        <a:t>Age</a:t>
                      </a:r>
                      <a:r>
                        <a:rPr lang="en-US" sz="1600" b="1" kern="150" baseline="0" dirty="0" smtClean="0">
                          <a:solidFill>
                            <a:srgbClr val="000000"/>
                          </a:solidFill>
                          <a:latin typeface="Courier New" pitchFamily="49" charset="0"/>
                          <a:ea typeface="Calibri"/>
                          <a:cs typeface="Courier New" pitchFamily="49" charset="0"/>
                        </a:rPr>
                        <a:t>   </a:t>
                      </a:r>
                      <a:r>
                        <a:rPr lang="en-US" sz="1600" b="1" kern="150" dirty="0" smtClean="0">
                          <a:solidFill>
                            <a:srgbClr val="000000"/>
                          </a:solidFill>
                          <a:latin typeface="Courier New" pitchFamily="49" charset="0"/>
                          <a:ea typeface="Calibri"/>
                          <a:cs typeface="Courier New" pitchFamily="49" charset="0"/>
                        </a:rPr>
                        <a:t>     </a:t>
                      </a:r>
                      <a:r>
                        <a:rPr lang="en-US" sz="1600" b="1" kern="150" dirty="0">
                          <a:solidFill>
                            <a:srgbClr val="000000"/>
                          </a:solidFill>
                          <a:latin typeface="Courier New" pitchFamily="49" charset="0"/>
                          <a:ea typeface="Calibri"/>
                          <a:cs typeface="Courier New" pitchFamily="49" charset="0"/>
                        </a:rPr>
                        <a:t>1   0.31778 0.31778  5.7529 0.29124 0.0018 **</a:t>
                      </a: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chemeClr val="accent4">
                        <a:lumMod val="40000"/>
                        <a:lumOff val="60000"/>
                      </a:schemeClr>
                    </a:solidFill>
                  </a:tcPr>
                </a:tc>
              </a:tr>
              <a:tr h="347472">
                <a:tc>
                  <a:txBody>
                    <a:bodyPr/>
                    <a:lstStyle/>
                    <a:p>
                      <a:pPr marL="0" marR="0">
                        <a:lnSpc>
                          <a:spcPct val="115000"/>
                        </a:lnSpc>
                        <a:spcBef>
                          <a:spcPts val="0"/>
                        </a:spcBef>
                        <a:spcAft>
                          <a:spcPts val="0"/>
                        </a:spcAft>
                      </a:pPr>
                      <a:r>
                        <a:rPr lang="en-US" sz="1600" b="1" kern="150">
                          <a:solidFill>
                            <a:srgbClr val="000000"/>
                          </a:solidFill>
                          <a:latin typeface="Courier New" pitchFamily="49" charset="0"/>
                          <a:ea typeface="Calibri"/>
                          <a:cs typeface="Courier New" pitchFamily="49" charset="0"/>
                        </a:rPr>
                        <a:t>Residuals 14   0.77334 0.05524         0.70876          </a:t>
                      </a:r>
                    </a:p>
                  </a:txBody>
                  <a:tcPr marL="68580" marR="68580" marT="0" marB="0">
                    <a:lnL>
                      <a:noFill/>
                    </a:lnL>
                    <a:lnR>
                      <a:noFill/>
                    </a:lnR>
                    <a:lnT>
                      <a:noFill/>
                    </a:lnT>
                    <a:lnB>
                      <a:noFill/>
                    </a:lnB>
                    <a:solidFill>
                      <a:schemeClr val="accent4">
                        <a:lumMod val="40000"/>
                        <a:lumOff val="60000"/>
                      </a:schemeClr>
                    </a:solidFill>
                  </a:tcPr>
                </a:tc>
              </a:tr>
              <a:tr h="191770">
                <a:tc>
                  <a:txBody>
                    <a:bodyPr/>
                    <a:lstStyle/>
                    <a:p>
                      <a:pPr marL="0" marR="0">
                        <a:lnSpc>
                          <a:spcPct val="115000"/>
                        </a:lnSpc>
                        <a:spcBef>
                          <a:spcPts val="0"/>
                        </a:spcBef>
                        <a:spcAft>
                          <a:spcPts val="0"/>
                        </a:spcAft>
                      </a:pPr>
                      <a:r>
                        <a:rPr lang="en-US" sz="1600" b="1" kern="150" dirty="0">
                          <a:solidFill>
                            <a:srgbClr val="000000"/>
                          </a:solidFill>
                          <a:latin typeface="Courier New" pitchFamily="49" charset="0"/>
                          <a:ea typeface="Calibri"/>
                          <a:cs typeface="Courier New" pitchFamily="49" charset="0"/>
                        </a:rPr>
                        <a:t>Total     15   1.09112                 1.00000</a:t>
                      </a: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
        <p:nvSpPr>
          <p:cNvPr id="6" name="Content Placeholder 2"/>
          <p:cNvSpPr txBox="1">
            <a:spLocks/>
          </p:cNvSpPr>
          <p:nvPr/>
        </p:nvSpPr>
        <p:spPr>
          <a:xfrm>
            <a:off x="533400" y="3886200"/>
            <a:ext cx="8229600" cy="1676400"/>
          </a:xfrm>
          <a:prstGeom prst="rect">
            <a:avLst/>
          </a:prstGeom>
        </p:spPr>
        <p:txBody>
          <a:bodyPr>
            <a:normAutofit/>
          </a:bodyPr>
          <a:lstStyle/>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304800" y="4191000"/>
            <a:ext cx="8229600" cy="1143000"/>
          </a:xfrm>
          <a:prstGeom prst="rect">
            <a:avLst/>
          </a:prstGeom>
        </p:spPr>
        <p:txBody>
          <a:bodyPr>
            <a:normAutofit lnSpcReduction="10000"/>
          </a:bodyPr>
          <a:lstStyle/>
          <a:p>
            <a:pPr marL="292100" lvl="0" indent="-292100">
              <a:buClr>
                <a:schemeClr val="accent1"/>
              </a:buClr>
              <a:buSzPct val="70000"/>
              <a:buFont typeface="Wingdings 2"/>
              <a:buChar char=""/>
            </a:pPr>
            <a:r>
              <a:rPr lang="en-US" sz="2400" dirty="0" smtClean="0">
                <a:latin typeface="Arial" pitchFamily="34" charset="0"/>
                <a:cs typeface="Arial" pitchFamily="34" charset="0"/>
              </a:rPr>
              <a:t>Mantel’s Test</a:t>
            </a:r>
            <a:r>
              <a:rPr lang="en-US" sz="2400" dirty="0" smtClean="0"/>
              <a:t> for overall correlation between species composition and vegetation data was </a:t>
            </a:r>
          </a:p>
          <a:p>
            <a:pPr marL="292100" lvl="0" indent="-292100">
              <a:buClr>
                <a:schemeClr val="accent1"/>
              </a:buClr>
              <a:buSzPct val="70000"/>
            </a:pPr>
            <a:r>
              <a:rPr lang="en-US" sz="2400" dirty="0" smtClean="0"/>
              <a:t>	significant (P &lt;0.001).</a:t>
            </a:r>
            <a:r>
              <a:rPr lang="en-US" sz="2400" dirty="0" smtClean="0">
                <a:latin typeface="Arial" pitchFamily="34" charset="0"/>
                <a:cs typeface="Arial" pitchFamily="34" charset="0"/>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TextBox 12"/>
          <p:cNvSpPr txBox="1"/>
          <p:nvPr/>
        </p:nvSpPr>
        <p:spPr>
          <a:xfrm>
            <a:off x="7010400" y="6477000"/>
            <a:ext cx="1447800" cy="261610"/>
          </a:xfrm>
          <a:prstGeom prst="rect">
            <a:avLst/>
          </a:prstGeom>
          <a:noFill/>
        </p:spPr>
        <p:txBody>
          <a:bodyPr wrap="square" rtlCol="0">
            <a:spAutoFit/>
          </a:bodyPr>
          <a:lstStyle/>
          <a:p>
            <a:r>
              <a:rPr lang="en-US" sz="1100" dirty="0" smtClean="0">
                <a:latin typeface="Arial" pitchFamily="34" charset="0"/>
                <a:cs typeface="Arial" pitchFamily="34" charset="0"/>
              </a:rPr>
              <a:t>Immature </a:t>
            </a:r>
            <a:r>
              <a:rPr lang="en-US" sz="1100" dirty="0" err="1" smtClean="0">
                <a:latin typeface="Arial" pitchFamily="34" charset="0"/>
                <a:cs typeface="Arial" pitchFamily="34" charset="0"/>
              </a:rPr>
              <a:t>Dictynid</a:t>
            </a:r>
            <a:endParaRPr lang="en-US" sz="1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Brandi\My Documents\Brandi\Work Backup\Pictures\MicProj-Pics\site pics\15\IMG_10842010.JPG"/>
          <p:cNvPicPr>
            <a:picLocks noChangeAspect="1" noChangeArrowheads="1"/>
          </p:cNvPicPr>
          <p:nvPr/>
        </p:nvPicPr>
        <p:blipFill>
          <a:blip r:embed="rId3" cstate="print"/>
          <a:srcRect/>
          <a:stretch>
            <a:fillRect/>
          </a:stretch>
        </p:blipFill>
        <p:spPr bwMode="auto">
          <a:xfrm>
            <a:off x="6172200" y="4724400"/>
            <a:ext cx="3149763" cy="2362512"/>
          </a:xfrm>
          <a:prstGeom prst="rect">
            <a:avLst/>
          </a:prstGeom>
          <a:noFill/>
          <a:effectLst>
            <a:softEdge rad="635000"/>
          </a:effectLst>
        </p:spPr>
      </p:pic>
      <p:sp>
        <p:nvSpPr>
          <p:cNvPr id="2" name="Title 1"/>
          <p:cNvSpPr>
            <a:spLocks noGrp="1"/>
          </p:cNvSpPr>
          <p:nvPr>
            <p:ph type="title"/>
          </p:nvPr>
        </p:nvSpPr>
        <p:spPr/>
        <p:txBody>
          <a:bodyPr>
            <a:normAutofit/>
          </a:bodyPr>
          <a:lstStyle/>
          <a:p>
            <a:r>
              <a:rPr lang="en-US" sz="4800" dirty="0" smtClean="0"/>
              <a:t>Discussion</a:t>
            </a:r>
            <a:endParaRPr lang="en-US" sz="4800" dirty="0"/>
          </a:p>
        </p:txBody>
      </p:sp>
      <p:sp>
        <p:nvSpPr>
          <p:cNvPr id="3" name="Content Placeholder 2"/>
          <p:cNvSpPr>
            <a:spLocks noGrp="1"/>
          </p:cNvSpPr>
          <p:nvPr>
            <p:ph idx="1"/>
          </p:nvPr>
        </p:nvSpPr>
        <p:spPr>
          <a:xfrm>
            <a:off x="304800" y="1524000"/>
            <a:ext cx="8686800" cy="5334000"/>
          </a:xfrm>
        </p:spPr>
        <p:txBody>
          <a:bodyPr>
            <a:normAutofit/>
          </a:bodyPr>
          <a:lstStyle/>
          <a:p>
            <a:r>
              <a:rPr lang="en-US" sz="2800" b="1" u="sng" dirty="0" smtClean="0">
                <a:latin typeface="Arial" pitchFamily="34" charset="0"/>
                <a:cs typeface="Arial" pitchFamily="34" charset="0"/>
              </a:rPr>
              <a:t>Species diversity </a:t>
            </a:r>
            <a:r>
              <a:rPr lang="en-US" sz="2800" dirty="0" smtClean="0">
                <a:latin typeface="Arial" pitchFamily="34" charset="0"/>
                <a:cs typeface="Arial" pitchFamily="34" charset="0"/>
              </a:rPr>
              <a:t>-&gt; </a:t>
            </a:r>
            <a:r>
              <a:rPr lang="en-US" sz="2400" dirty="0" smtClean="0">
                <a:latin typeface="Arial" pitchFamily="34" charset="0"/>
                <a:cs typeface="Arial" pitchFamily="34" charset="0"/>
              </a:rPr>
              <a:t>No strong evidence for hypothesis of higher diversity in older fields with greater vegetation complexity</a:t>
            </a:r>
          </a:p>
          <a:p>
            <a:endParaRPr lang="en-US" sz="1100" dirty="0" smtClean="0">
              <a:latin typeface="Arial" pitchFamily="34" charset="0"/>
              <a:cs typeface="Arial" pitchFamily="34" charset="0"/>
            </a:endParaRPr>
          </a:p>
          <a:p>
            <a:pPr lvl="2"/>
            <a:r>
              <a:rPr lang="en-US" sz="2000" b="1" dirty="0" smtClean="0">
                <a:latin typeface="Arial" pitchFamily="34" charset="0"/>
                <a:cs typeface="Arial" pitchFamily="34" charset="0"/>
              </a:rPr>
              <a:t>Diversity </a:t>
            </a:r>
            <a:r>
              <a:rPr lang="en-US" sz="2000" dirty="0" smtClean="0">
                <a:latin typeface="Arial" pitchFamily="34" charset="0"/>
                <a:cs typeface="Arial" pitchFamily="34" charset="0"/>
              </a:rPr>
              <a:t>(Shannon’s H’ and Simpson’s 1/D) was only slightly</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higher in old fields</a:t>
            </a:r>
          </a:p>
          <a:p>
            <a:pPr lvl="2"/>
            <a:endParaRPr lang="en-US" sz="2000" dirty="0" smtClean="0">
              <a:latin typeface="Arial" pitchFamily="34" charset="0"/>
              <a:cs typeface="Arial" pitchFamily="34" charset="0"/>
            </a:endParaRPr>
          </a:p>
          <a:p>
            <a:pPr lvl="2"/>
            <a:r>
              <a:rPr lang="en-US" sz="2000" b="1" dirty="0" smtClean="0">
                <a:latin typeface="Arial" pitchFamily="34" charset="0"/>
                <a:cs typeface="Arial" pitchFamily="34" charset="0"/>
              </a:rPr>
              <a:t>Evenness</a:t>
            </a:r>
            <a:r>
              <a:rPr lang="en-US" sz="2000" dirty="0" smtClean="0">
                <a:latin typeface="Arial" pitchFamily="34" charset="0"/>
                <a:cs typeface="Arial" pitchFamily="34" charset="0"/>
              </a:rPr>
              <a:t> was </a:t>
            </a:r>
            <a:r>
              <a:rPr lang="en-US" sz="2000" u="sng" dirty="0" smtClean="0">
                <a:latin typeface="Arial" pitchFamily="34" charset="0"/>
                <a:cs typeface="Arial" pitchFamily="34" charset="0"/>
              </a:rPr>
              <a:t>higher</a:t>
            </a:r>
            <a:r>
              <a:rPr lang="en-US" sz="2000" dirty="0" smtClean="0">
                <a:latin typeface="Arial" pitchFamily="34" charset="0"/>
                <a:cs typeface="Arial" pitchFamily="34" charset="0"/>
              </a:rPr>
              <a:t> in old fields</a:t>
            </a:r>
          </a:p>
          <a:p>
            <a:pPr lvl="2"/>
            <a:endParaRPr lang="en-US" sz="2000" dirty="0" smtClean="0">
              <a:latin typeface="Arial" pitchFamily="34" charset="0"/>
              <a:cs typeface="Arial" pitchFamily="34" charset="0"/>
            </a:endParaRPr>
          </a:p>
          <a:p>
            <a:pPr lvl="2"/>
            <a:r>
              <a:rPr lang="en-US" sz="2000" b="1" dirty="0" smtClean="0">
                <a:latin typeface="Arial" pitchFamily="34" charset="0"/>
                <a:cs typeface="Arial" pitchFamily="34" charset="0"/>
              </a:rPr>
              <a:t>Species richness </a:t>
            </a:r>
            <a:r>
              <a:rPr lang="en-US" sz="2000" dirty="0" smtClean="0">
                <a:latin typeface="Arial" pitchFamily="34" charset="0"/>
                <a:cs typeface="Arial" pitchFamily="34" charset="0"/>
              </a:rPr>
              <a:t>(S) was slightly </a:t>
            </a:r>
            <a:r>
              <a:rPr lang="en-US" sz="2000" u="sng" dirty="0" smtClean="0">
                <a:latin typeface="Arial" pitchFamily="34" charset="0"/>
                <a:cs typeface="Arial" pitchFamily="34" charset="0"/>
              </a:rPr>
              <a:t>lower</a:t>
            </a:r>
            <a:r>
              <a:rPr lang="en-US" sz="2000" dirty="0" smtClean="0">
                <a:latin typeface="Arial" pitchFamily="34" charset="0"/>
                <a:cs typeface="Arial" pitchFamily="34" charset="0"/>
              </a:rPr>
              <a:t> in old fields (although conflicting between total S, mean S and </a:t>
            </a:r>
            <a:r>
              <a:rPr lang="en-US" sz="2000" dirty="0" err="1" smtClean="0">
                <a:latin typeface="Arial" pitchFamily="34" charset="0"/>
                <a:cs typeface="Arial" pitchFamily="34" charset="0"/>
              </a:rPr>
              <a:t>maotau</a:t>
            </a:r>
            <a:r>
              <a:rPr lang="en-US" sz="2000" dirty="0" smtClean="0">
                <a:latin typeface="Arial" pitchFamily="34" charset="0"/>
                <a:cs typeface="Arial" pitchFamily="34" charset="0"/>
              </a:rPr>
              <a:t> S)</a:t>
            </a:r>
          </a:p>
          <a:p>
            <a:endParaRPr lang="en-US" sz="2400" dirty="0" smtClean="0">
              <a:latin typeface="Arial" pitchFamily="34" charset="0"/>
              <a:cs typeface="Arial" pitchFamily="34" charset="0"/>
            </a:endParaRPr>
          </a:p>
          <a:p>
            <a:endParaRPr lang="en-US" sz="28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35</a:t>
            </a:fld>
            <a:endParaRPr lang="en-US" dirty="0"/>
          </a:p>
        </p:txBody>
      </p:sp>
      <p:sp>
        <p:nvSpPr>
          <p:cNvPr id="6" name="TextBox 5"/>
          <p:cNvSpPr txBox="1"/>
          <p:nvPr/>
        </p:nvSpPr>
        <p:spPr>
          <a:xfrm>
            <a:off x="7162800" y="6477000"/>
            <a:ext cx="1371600" cy="246221"/>
          </a:xfrm>
          <a:prstGeom prst="rect">
            <a:avLst/>
          </a:prstGeom>
          <a:noFill/>
        </p:spPr>
        <p:txBody>
          <a:bodyPr wrap="square" rtlCol="0">
            <a:spAutoFit/>
          </a:bodyPr>
          <a:lstStyle/>
          <a:p>
            <a:r>
              <a:rPr lang="en-US" sz="1000" dirty="0" smtClean="0">
                <a:latin typeface="Arial" pitchFamily="34" charset="0"/>
                <a:cs typeface="Arial" pitchFamily="34" charset="0"/>
              </a:rPr>
              <a:t>CRP field Delta, AK</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Discussion</a:t>
            </a:r>
            <a:endParaRPr lang="en-US" sz="4800" dirty="0"/>
          </a:p>
        </p:txBody>
      </p:sp>
      <p:sp>
        <p:nvSpPr>
          <p:cNvPr id="3" name="Content Placeholder 2"/>
          <p:cNvSpPr>
            <a:spLocks noGrp="1"/>
          </p:cNvSpPr>
          <p:nvPr>
            <p:ph idx="1"/>
          </p:nvPr>
        </p:nvSpPr>
        <p:spPr>
          <a:xfrm>
            <a:off x="609600" y="1447800"/>
            <a:ext cx="8229600" cy="5105400"/>
          </a:xfrm>
        </p:spPr>
        <p:txBody>
          <a:bodyPr/>
          <a:lstStyle/>
          <a:p>
            <a:r>
              <a:rPr lang="en-US" sz="2800" b="1" u="sng" dirty="0" smtClean="0">
                <a:latin typeface="Arial" pitchFamily="34" charset="0"/>
                <a:cs typeface="Arial" pitchFamily="34" charset="0"/>
              </a:rPr>
              <a:t>Spider species composition </a:t>
            </a:r>
            <a:r>
              <a:rPr lang="en-US" sz="2800" dirty="0" smtClean="0">
                <a:latin typeface="Arial" pitchFamily="34" charset="0"/>
                <a:cs typeface="Arial" pitchFamily="34" charset="0"/>
              </a:rPr>
              <a:t> </a:t>
            </a:r>
            <a:r>
              <a:rPr lang="en-US" sz="2400" dirty="0" smtClean="0">
                <a:latin typeface="Arial" pitchFamily="34" charset="0"/>
                <a:cs typeface="Arial" pitchFamily="34" charset="0"/>
              </a:rPr>
              <a:t>-&gt; Differed significantly between Old and Young fields</a:t>
            </a:r>
          </a:p>
          <a:p>
            <a:pPr lvl="1"/>
            <a:r>
              <a:rPr lang="en-US" sz="1800" dirty="0" smtClean="0">
                <a:latin typeface="Arial" pitchFamily="34" charset="0"/>
                <a:cs typeface="Arial" pitchFamily="34" charset="0"/>
              </a:rPr>
              <a:t>By family -&gt; X</a:t>
            </a:r>
            <a:r>
              <a:rPr lang="en-US" sz="1800" baseline="30000" dirty="0" smtClean="0">
                <a:latin typeface="Arial" pitchFamily="34" charset="0"/>
                <a:cs typeface="Arial" pitchFamily="34" charset="0"/>
              </a:rPr>
              <a:t>2</a:t>
            </a:r>
            <a:r>
              <a:rPr lang="en-US" sz="1800" dirty="0" smtClean="0">
                <a:latin typeface="Arial" pitchFamily="34" charset="0"/>
                <a:cs typeface="Arial" pitchFamily="34" charset="0"/>
              </a:rPr>
              <a:t> test of distributions, observed percentages</a:t>
            </a:r>
          </a:p>
          <a:p>
            <a:pPr lvl="1"/>
            <a:r>
              <a:rPr lang="en-US" sz="1800" dirty="0" smtClean="0">
                <a:latin typeface="Arial" pitchFamily="34" charset="0"/>
                <a:cs typeface="Arial" pitchFamily="34" charset="0"/>
              </a:rPr>
              <a:t>By species -&gt; NMDS ordination, </a:t>
            </a:r>
            <a:r>
              <a:rPr lang="en-US" sz="1800" dirty="0" err="1" smtClean="0">
                <a:latin typeface="Arial" pitchFamily="34" charset="0"/>
                <a:cs typeface="Arial" pitchFamily="34" charset="0"/>
              </a:rPr>
              <a:t>PerMANOVA</a:t>
            </a:r>
            <a:r>
              <a:rPr lang="en-US" sz="1800" dirty="0" smtClean="0">
                <a:latin typeface="Arial" pitchFamily="34" charset="0"/>
                <a:cs typeface="Arial" pitchFamily="34" charset="0"/>
              </a:rPr>
              <a:t> test</a:t>
            </a:r>
          </a:p>
          <a:p>
            <a:pPr lvl="1"/>
            <a:r>
              <a:rPr lang="en-US" sz="1800" dirty="0" smtClean="0">
                <a:latin typeface="Arial" pitchFamily="34" charset="0"/>
                <a:cs typeface="Arial" pitchFamily="34" charset="0"/>
              </a:rPr>
              <a:t>45 unique species (21 old, 24 young), more shared species within (60% old, 63% young) than between age groups (54%)</a:t>
            </a:r>
          </a:p>
          <a:p>
            <a:endParaRPr lang="en-US" sz="2800" dirty="0" smtClean="0">
              <a:latin typeface="Arial" pitchFamily="34" charset="0"/>
              <a:cs typeface="Arial" pitchFamily="34" charset="0"/>
            </a:endParaRPr>
          </a:p>
          <a:p>
            <a:r>
              <a:rPr lang="en-US" sz="2400" dirty="0" smtClean="0">
                <a:latin typeface="Arial" pitchFamily="34" charset="0"/>
                <a:cs typeface="Arial" pitchFamily="34" charset="0"/>
              </a:rPr>
              <a:t>The differences observed in species composition between all CRP sampling plots were significantly correlated with differences in vegetation characteristics</a:t>
            </a:r>
          </a:p>
          <a:p>
            <a:pPr lvl="8"/>
            <a:r>
              <a:rPr lang="en-US" sz="1800" dirty="0" smtClean="0">
                <a:latin typeface="Arial" pitchFamily="34" charset="0"/>
                <a:cs typeface="Arial" pitchFamily="34" charset="0"/>
              </a:rPr>
              <a:t>Mantel’s Test </a:t>
            </a:r>
          </a:p>
          <a:p>
            <a:pPr lvl="8"/>
            <a:endParaRPr lang="en-US" sz="1800" dirty="0" smtClean="0">
              <a:latin typeface="Arial" pitchFamily="34" charset="0"/>
              <a:cs typeface="Arial" pitchFamily="34" charset="0"/>
            </a:endParaRPr>
          </a:p>
          <a:p>
            <a:pPr lvl="8"/>
            <a:endParaRPr lang="en-US" sz="1800" dirty="0" smtClean="0">
              <a:latin typeface="Arial" pitchFamily="34" charset="0"/>
              <a:cs typeface="Arial" pitchFamily="34" charset="0"/>
            </a:endParaRPr>
          </a:p>
          <a:p>
            <a:pPr lvl="8">
              <a:buNone/>
            </a:pPr>
            <a:endParaRPr lang="en-US" sz="1800" dirty="0" smtClean="0">
              <a:latin typeface="Arial" pitchFamily="34" charset="0"/>
              <a:cs typeface="Arial" pitchFamily="34" charset="0"/>
            </a:endParaRPr>
          </a:p>
          <a:p>
            <a:endParaRPr lang="en-US" sz="28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09D2B1A9-63BD-4D98-B814-3FCE0D8B4E5A}" type="slidenum">
              <a:rPr lang="en-US" smtClean="0"/>
              <a:pPr/>
              <a:t>36</a:t>
            </a:fld>
            <a:endParaRPr lang="en-US" dirty="0"/>
          </a:p>
        </p:txBody>
      </p:sp>
      <p:pic>
        <p:nvPicPr>
          <p:cNvPr id="5" name="Picture 3" descr="D:\Brandi's documents\Older Stuff and Archives\Brandi Fleshman 347-0541\sppics\new\sp14.JPG"/>
          <p:cNvPicPr>
            <a:picLocks noChangeAspect="1" noChangeArrowheads="1"/>
          </p:cNvPicPr>
          <p:nvPr/>
        </p:nvPicPr>
        <p:blipFill>
          <a:blip r:embed="rId3" cstate="print">
            <a:lum bright="10000" contrast="10000"/>
          </a:blip>
          <a:srcRect/>
          <a:stretch>
            <a:fillRect/>
          </a:stretch>
        </p:blipFill>
        <p:spPr bwMode="auto">
          <a:xfrm>
            <a:off x="0" y="4800600"/>
            <a:ext cx="2743751" cy="2057400"/>
          </a:xfrm>
          <a:prstGeom prst="rect">
            <a:avLst/>
          </a:prstGeom>
          <a:noFill/>
          <a:effectLst>
            <a:softEdge rad="635000"/>
          </a:effectLst>
        </p:spPr>
      </p:pic>
      <p:sp>
        <p:nvSpPr>
          <p:cNvPr id="6" name="TextBox 5"/>
          <p:cNvSpPr txBox="1"/>
          <p:nvPr/>
        </p:nvSpPr>
        <p:spPr>
          <a:xfrm>
            <a:off x="304800" y="6477000"/>
            <a:ext cx="2057400" cy="246221"/>
          </a:xfrm>
          <a:prstGeom prst="rect">
            <a:avLst/>
          </a:prstGeom>
          <a:noFill/>
        </p:spPr>
        <p:txBody>
          <a:bodyPr wrap="square" rtlCol="0">
            <a:spAutoFit/>
          </a:bodyPr>
          <a:lstStyle/>
          <a:p>
            <a:r>
              <a:rPr lang="en-US" sz="1000" i="1" dirty="0" err="1" smtClean="0">
                <a:latin typeface="Arial" pitchFamily="34" charset="0"/>
                <a:cs typeface="Arial" pitchFamily="34" charset="0"/>
              </a:rPr>
              <a:t>Dolomedes</a:t>
            </a:r>
            <a:r>
              <a:rPr lang="en-US" sz="1000" i="1" dirty="0" smtClean="0">
                <a:latin typeface="Arial" pitchFamily="34" charset="0"/>
                <a:cs typeface="Arial" pitchFamily="34" charset="0"/>
              </a:rPr>
              <a:t> triton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Walckenaer</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Conclusions</a:t>
            </a:r>
            <a:endParaRPr lang="en-US" sz="4800" dirty="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37</a:t>
            </a:fld>
            <a:endParaRPr lang="en-US" dirty="0"/>
          </a:p>
        </p:txBody>
      </p:sp>
      <p:sp>
        <p:nvSpPr>
          <p:cNvPr id="5" name="Content Placeholder 4"/>
          <p:cNvSpPr>
            <a:spLocks noGrp="1"/>
          </p:cNvSpPr>
          <p:nvPr>
            <p:ph idx="1"/>
          </p:nvPr>
        </p:nvSpPr>
        <p:spPr>
          <a:xfrm>
            <a:off x="457200" y="1646236"/>
            <a:ext cx="8229600" cy="4906963"/>
          </a:xfrm>
        </p:spPr>
        <p:txBody>
          <a:bodyPr>
            <a:normAutofit fontScale="92500"/>
          </a:bodyPr>
          <a:lstStyle/>
          <a:p>
            <a:r>
              <a:rPr lang="en-US" sz="2400" dirty="0" smtClean="0">
                <a:latin typeface="Arial" pitchFamily="34" charset="0"/>
                <a:cs typeface="Arial" pitchFamily="34" charset="0"/>
              </a:rPr>
              <a:t> </a:t>
            </a:r>
            <a:r>
              <a:rPr lang="en-US" dirty="0" smtClean="0"/>
              <a:t>This research provides evidence in support of the hypothesis of </a:t>
            </a:r>
            <a:r>
              <a:rPr lang="en-US" dirty="0" err="1" smtClean="0"/>
              <a:t>successional</a:t>
            </a:r>
            <a:r>
              <a:rPr lang="en-US" dirty="0" smtClean="0"/>
              <a:t> spider communities</a:t>
            </a:r>
          </a:p>
          <a:p>
            <a:endParaRPr lang="en-US" dirty="0" smtClean="0"/>
          </a:p>
          <a:p>
            <a:r>
              <a:rPr lang="en-US" dirty="0" smtClean="0"/>
              <a:t>The relationship between </a:t>
            </a:r>
            <a:r>
              <a:rPr lang="en-US" dirty="0" err="1" smtClean="0"/>
              <a:t>successional</a:t>
            </a:r>
            <a:r>
              <a:rPr lang="en-US" dirty="0" smtClean="0"/>
              <a:t> age, vegetation complexity and ground spider diversity is still unclear</a:t>
            </a:r>
          </a:p>
          <a:p>
            <a:endParaRPr lang="en-US" dirty="0" smtClean="0"/>
          </a:p>
          <a:p>
            <a:r>
              <a:rPr lang="en-US" dirty="0" smtClean="0"/>
              <a:t>This study contributes substantially to the documentation of the spider fauna of Alaska</a:t>
            </a:r>
          </a:p>
          <a:p>
            <a:endParaRPr lang="en-US" sz="2400" dirty="0" smtClean="0"/>
          </a:p>
          <a:p>
            <a:pPr>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p:txBody>
      </p:sp>
      <p:pic>
        <p:nvPicPr>
          <p:cNvPr id="6" name="Picture 3" descr="C:\Documents and Settings\Brandi\My Documents\Brandi\Work Backup\Pictures\MontagePics\Copy of M. pulicaria 3.tif"/>
          <p:cNvPicPr>
            <a:picLocks noChangeAspect="1" noChangeArrowheads="1"/>
          </p:cNvPicPr>
          <p:nvPr/>
        </p:nvPicPr>
        <p:blipFill>
          <a:blip r:embed="rId3" cstate="print"/>
          <a:srcRect/>
          <a:stretch>
            <a:fillRect/>
          </a:stretch>
        </p:blipFill>
        <p:spPr bwMode="auto">
          <a:xfrm>
            <a:off x="381000" y="-152400"/>
            <a:ext cx="2971800" cy="2003104"/>
          </a:xfrm>
          <a:prstGeom prst="rect">
            <a:avLst/>
          </a:prstGeom>
          <a:noFill/>
          <a:effectLst>
            <a:softEdge rad="635000"/>
          </a:effectLst>
        </p:spPr>
      </p:pic>
      <p:sp>
        <p:nvSpPr>
          <p:cNvPr id="7" name="TextBox 6"/>
          <p:cNvSpPr txBox="1"/>
          <p:nvPr/>
        </p:nvSpPr>
        <p:spPr>
          <a:xfrm>
            <a:off x="1676400" y="1219200"/>
            <a:ext cx="1905000" cy="246221"/>
          </a:xfrm>
          <a:prstGeom prst="rect">
            <a:avLst/>
          </a:prstGeom>
          <a:noFill/>
        </p:spPr>
        <p:txBody>
          <a:bodyPr wrap="square" rtlCol="0">
            <a:spAutoFit/>
          </a:bodyPr>
          <a:lstStyle/>
          <a:p>
            <a:r>
              <a:rPr lang="en-US" sz="1000" i="1" dirty="0" err="1" smtClean="0">
                <a:latin typeface="Arial" pitchFamily="34" charset="0"/>
                <a:cs typeface="Arial" pitchFamily="34" charset="0"/>
              </a:rPr>
              <a:t>Micaria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pulicaria</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Sundevall</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533400" y="1600200"/>
            <a:ext cx="8229600" cy="5029200"/>
          </a:xfrm>
        </p:spPr>
        <p:txBody>
          <a:bodyPr>
            <a:normAutofit lnSpcReduction="10000"/>
          </a:bodyPr>
          <a:lstStyle/>
          <a:p>
            <a:r>
              <a:rPr lang="en-US" dirty="0" smtClean="0">
                <a:latin typeface="Arial" pitchFamily="34" charset="0"/>
                <a:cs typeface="Arial" pitchFamily="34" charset="0"/>
              </a:rPr>
              <a:t>Vegetation Data: </a:t>
            </a:r>
            <a:r>
              <a:rPr lang="en-US" sz="2400" dirty="0" smtClean="0">
                <a:latin typeface="Arial" pitchFamily="34" charset="0"/>
                <a:cs typeface="Arial" pitchFamily="34" charset="0"/>
              </a:rPr>
              <a:t>Steve </a:t>
            </a:r>
            <a:r>
              <a:rPr lang="en-US" sz="2400" dirty="0" err="1" smtClean="0">
                <a:latin typeface="Arial" pitchFamily="34" charset="0"/>
                <a:cs typeface="Arial" pitchFamily="34" charset="0"/>
              </a:rPr>
              <a:t>Seefeldt</a:t>
            </a:r>
            <a:endParaRPr lang="en-US" sz="2400" dirty="0" smtClean="0">
              <a:latin typeface="Arial" pitchFamily="34" charset="0"/>
              <a:cs typeface="Arial" pitchFamily="34" charset="0"/>
            </a:endParaRPr>
          </a:p>
          <a:p>
            <a:pPr>
              <a:lnSpc>
                <a:spcPct val="110000"/>
              </a:lnSpc>
              <a:buNone/>
            </a:pPr>
            <a:endParaRPr lang="en-US" sz="2200" dirty="0" smtClean="0">
              <a:latin typeface="Arial" pitchFamily="34" charset="0"/>
              <a:cs typeface="Arial" pitchFamily="34" charset="0"/>
            </a:endParaRPr>
          </a:p>
          <a:p>
            <a:pPr>
              <a:lnSpc>
                <a:spcPct val="110000"/>
              </a:lnSpc>
              <a:buNone/>
            </a:pPr>
            <a:endParaRPr lang="en-US" sz="2200" dirty="0" smtClean="0">
              <a:latin typeface="Arial" pitchFamily="34" charset="0"/>
              <a:cs typeface="Arial" pitchFamily="34" charset="0"/>
            </a:endParaRPr>
          </a:p>
          <a:p>
            <a:r>
              <a:rPr lang="en-US" dirty="0" smtClean="0">
                <a:latin typeface="Arial" pitchFamily="34" charset="0"/>
                <a:cs typeface="Arial" pitchFamily="34" charset="0"/>
              </a:rPr>
              <a:t>Identifications: </a:t>
            </a:r>
            <a:r>
              <a:rPr lang="en-US" sz="2400" dirty="0" smtClean="0">
                <a:latin typeface="Arial" pitchFamily="34" charset="0"/>
                <a:cs typeface="Arial" pitchFamily="34" charset="0"/>
              </a:rPr>
              <a:t>Donald Buckle, </a:t>
            </a:r>
            <a:r>
              <a:rPr lang="en-US" sz="2400" dirty="0" err="1" smtClean="0">
                <a:latin typeface="Arial" pitchFamily="34" charset="0"/>
                <a:cs typeface="Arial" pitchFamily="34" charset="0"/>
              </a:rPr>
              <a:t>Jozef</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Slowik</a:t>
            </a:r>
            <a:endParaRPr lang="en-US" sz="2400" dirty="0" smtClean="0">
              <a:latin typeface="Arial" pitchFamily="34" charset="0"/>
              <a:cs typeface="Arial" pitchFamily="34" charset="0"/>
            </a:endParaRPr>
          </a:p>
          <a:p>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dirty="0" smtClean="0">
                <a:latin typeface="Arial" pitchFamily="34" charset="0"/>
                <a:cs typeface="Arial" pitchFamily="34" charset="0"/>
              </a:rPr>
              <a:t>Technical Assistance: </a:t>
            </a:r>
            <a:r>
              <a:rPr lang="en-US" sz="2400" dirty="0" smtClean="0">
                <a:latin typeface="Arial" pitchFamily="34" charset="0"/>
                <a:cs typeface="Arial" pitchFamily="34" charset="0"/>
              </a:rPr>
              <a:t>Aaron Haggerty, Bethany Sweet, Candace Flint, Cary </a:t>
            </a:r>
            <a:r>
              <a:rPr lang="en-US" sz="2400" dirty="0" err="1" smtClean="0">
                <a:latin typeface="Arial" pitchFamily="34" charset="0"/>
                <a:cs typeface="Arial" pitchFamily="34" charset="0"/>
              </a:rPr>
              <a:t>Curlee</a:t>
            </a:r>
            <a:r>
              <a:rPr lang="en-US" sz="2400" dirty="0" smtClean="0">
                <a:latin typeface="Arial" pitchFamily="34" charset="0"/>
                <a:cs typeface="Arial" pitchFamily="34" charset="0"/>
              </a:rPr>
              <a:t>, Jonathan </a:t>
            </a:r>
            <a:r>
              <a:rPr lang="en-US" sz="2400" dirty="0" err="1" smtClean="0">
                <a:latin typeface="Arial" pitchFamily="34" charset="0"/>
                <a:cs typeface="Arial" pitchFamily="34" charset="0"/>
              </a:rPr>
              <a:t>Nigg</a:t>
            </a:r>
            <a:r>
              <a:rPr lang="en-US" sz="2400" dirty="0" smtClean="0">
                <a:latin typeface="Arial" pitchFamily="34" charset="0"/>
                <a:cs typeface="Arial" pitchFamily="34" charset="0"/>
              </a:rPr>
              <a:t>, Megan Richards, Richard </a:t>
            </a:r>
            <a:r>
              <a:rPr lang="en-US" sz="2400" dirty="0" err="1" smtClean="0">
                <a:latin typeface="Arial" pitchFamily="34" charset="0"/>
                <a:cs typeface="Arial" pitchFamily="34" charset="0"/>
              </a:rPr>
              <a:t>Ranft</a:t>
            </a:r>
            <a:r>
              <a:rPr lang="en-US" sz="2400" dirty="0" smtClean="0">
                <a:latin typeface="Arial" pitchFamily="34" charset="0"/>
                <a:cs typeface="Arial" pitchFamily="34" charset="0"/>
              </a:rPr>
              <a:t>, Susan </a:t>
            </a:r>
            <a:r>
              <a:rPr lang="en-US" sz="2400" dirty="0" err="1" smtClean="0">
                <a:latin typeface="Arial" pitchFamily="34" charset="0"/>
                <a:cs typeface="Arial" pitchFamily="34" charset="0"/>
              </a:rPr>
              <a:t>Emmert</a:t>
            </a:r>
            <a:endParaRPr lang="en-US" sz="24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r>
              <a:rPr lang="en-US" dirty="0" smtClean="0">
                <a:latin typeface="Arial" pitchFamily="34" charset="0"/>
                <a:cs typeface="Arial" pitchFamily="34" charset="0"/>
              </a:rPr>
              <a:t>CRP Land Owners</a:t>
            </a:r>
            <a:r>
              <a:rPr lang="en-US" sz="2400" dirty="0" smtClean="0">
                <a:latin typeface="Arial" pitchFamily="34" charset="0"/>
                <a:cs typeface="Arial" pitchFamily="34" charset="0"/>
              </a:rPr>
              <a:t>: Harold and </a:t>
            </a:r>
            <a:r>
              <a:rPr lang="en-US" sz="2400" dirty="0" err="1" smtClean="0">
                <a:latin typeface="Arial" pitchFamily="34" charset="0"/>
                <a:cs typeface="Arial" pitchFamily="34" charset="0"/>
              </a:rPr>
              <a:t>Orrie</a:t>
            </a:r>
            <a:r>
              <a:rPr lang="en-US" sz="2400" dirty="0" smtClean="0">
                <a:latin typeface="Arial" pitchFamily="34" charset="0"/>
                <a:cs typeface="Arial" pitchFamily="34" charset="0"/>
              </a:rPr>
              <a:t> Olson, Karen Olson, Mike and Scott Shultz</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a:p>
        </p:txBody>
      </p:sp>
      <p:sp>
        <p:nvSpPr>
          <p:cNvPr id="4" name="Slide Number Placeholder 3"/>
          <p:cNvSpPr>
            <a:spLocks noGrp="1"/>
          </p:cNvSpPr>
          <p:nvPr>
            <p:ph type="sldNum" sz="quarter" idx="12"/>
          </p:nvPr>
        </p:nvSpPr>
        <p:spPr>
          <a:xfrm>
            <a:off x="8534400" y="6400800"/>
            <a:ext cx="568840" cy="388088"/>
          </a:xfrm>
        </p:spPr>
        <p:txBody>
          <a:bodyPr>
            <a:normAutofit/>
          </a:bodyPr>
          <a:lstStyle/>
          <a:p>
            <a:fld id="{09D2B1A9-63BD-4D98-B814-3FCE0D8B4E5A}" type="slidenum">
              <a:rPr lang="en-US" smtClean="0"/>
              <a:pPr/>
              <a:t>38</a:t>
            </a:fld>
            <a:endParaRPr lang="en-US" dirty="0"/>
          </a:p>
        </p:txBody>
      </p:sp>
      <p:pic>
        <p:nvPicPr>
          <p:cNvPr id="4100" name="Picture 4" descr="C:\Documents and Settings\Brandi\My Documents\Brandi\Work Backup\Pictures\MicProj-Pics\croppedpics\M.rossica3crop.JPG"/>
          <p:cNvPicPr>
            <a:picLocks noChangeAspect="1" noChangeArrowheads="1"/>
          </p:cNvPicPr>
          <p:nvPr/>
        </p:nvPicPr>
        <p:blipFill>
          <a:blip r:embed="rId2" cstate="print"/>
          <a:srcRect/>
          <a:stretch>
            <a:fillRect/>
          </a:stretch>
        </p:blipFill>
        <p:spPr bwMode="auto">
          <a:xfrm>
            <a:off x="6330950" y="990600"/>
            <a:ext cx="2813050" cy="1944986"/>
          </a:xfrm>
          <a:prstGeom prst="rect">
            <a:avLst/>
          </a:prstGeom>
          <a:noFill/>
          <a:effectLst>
            <a:softEdge rad="635000"/>
          </a:effectLst>
        </p:spPr>
      </p:pic>
      <p:sp>
        <p:nvSpPr>
          <p:cNvPr id="8" name="TextBox 7"/>
          <p:cNvSpPr txBox="1"/>
          <p:nvPr/>
        </p:nvSpPr>
        <p:spPr>
          <a:xfrm>
            <a:off x="7239000" y="2438400"/>
            <a:ext cx="1905000" cy="246221"/>
          </a:xfrm>
          <a:prstGeom prst="rect">
            <a:avLst/>
          </a:prstGeom>
          <a:noFill/>
        </p:spPr>
        <p:txBody>
          <a:bodyPr wrap="square" rtlCol="0">
            <a:spAutoFit/>
          </a:bodyPr>
          <a:lstStyle/>
          <a:p>
            <a:r>
              <a:rPr lang="en-US" sz="950" i="1" dirty="0" err="1" smtClean="0">
                <a:latin typeface="Arial" pitchFamily="34" charset="0"/>
                <a:cs typeface="Arial" pitchFamily="34" charset="0"/>
              </a:rPr>
              <a:t>Micaria</a:t>
            </a:r>
            <a:r>
              <a:rPr lang="en-US" sz="950" i="1" dirty="0" smtClean="0">
                <a:latin typeface="Arial" pitchFamily="34" charset="0"/>
                <a:cs typeface="Arial" pitchFamily="34" charset="0"/>
              </a:rPr>
              <a:t> </a:t>
            </a:r>
            <a:r>
              <a:rPr lang="en-US" sz="950" i="1" dirty="0" err="1" smtClean="0">
                <a:latin typeface="Arial" pitchFamily="34" charset="0"/>
                <a:cs typeface="Arial" pitchFamily="34" charset="0"/>
              </a:rPr>
              <a:t>pulicaria</a:t>
            </a:r>
            <a:r>
              <a:rPr lang="en-US" sz="950" i="1" dirty="0" smtClean="0">
                <a:latin typeface="Arial" pitchFamily="34" charset="0"/>
                <a:cs typeface="Arial" pitchFamily="34" charset="0"/>
              </a:rPr>
              <a:t> </a:t>
            </a:r>
            <a:r>
              <a:rPr lang="en-US" sz="950" dirty="0" smtClean="0">
                <a:latin typeface="Arial" pitchFamily="34" charset="0"/>
                <a:cs typeface="Arial" pitchFamily="34" charset="0"/>
              </a:rPr>
              <a:t>(</a:t>
            </a:r>
            <a:r>
              <a:rPr lang="en-US" sz="950" dirty="0" err="1" smtClean="0">
                <a:latin typeface="Arial" pitchFamily="34" charset="0"/>
                <a:cs typeface="Arial" pitchFamily="34" charset="0"/>
              </a:rPr>
              <a:t>Sundevall</a:t>
            </a:r>
            <a:r>
              <a:rPr lang="en-US" sz="950" dirty="0" smtClean="0">
                <a:latin typeface="Arial" pitchFamily="34" charset="0"/>
                <a:cs typeface="Arial" pitchFamily="34" charset="0"/>
              </a:rPr>
              <a:t>)</a:t>
            </a:r>
            <a:endParaRPr lang="en-US" sz="9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Cited</a:t>
            </a:r>
            <a:endParaRPr lang="en-US" dirty="0"/>
          </a:p>
        </p:txBody>
      </p:sp>
      <p:sp>
        <p:nvSpPr>
          <p:cNvPr id="3" name="Content Placeholder 2"/>
          <p:cNvSpPr>
            <a:spLocks noGrp="1"/>
          </p:cNvSpPr>
          <p:nvPr>
            <p:ph idx="1"/>
          </p:nvPr>
        </p:nvSpPr>
        <p:spPr>
          <a:xfrm>
            <a:off x="228600" y="1447800"/>
            <a:ext cx="8915400" cy="5410200"/>
          </a:xfrm>
        </p:spPr>
        <p:txBody>
          <a:bodyPr>
            <a:normAutofit/>
          </a:bodyPr>
          <a:lstStyle/>
          <a:p>
            <a:pPr lvl="0"/>
            <a:r>
              <a:rPr lang="en-US" sz="1600" b="1" dirty="0" err="1" smtClean="0">
                <a:latin typeface="Arial" pitchFamily="34" charset="0"/>
                <a:cs typeface="Arial" pitchFamily="34" charset="0"/>
              </a:rPr>
              <a:t>Butlman</a:t>
            </a:r>
            <a:r>
              <a:rPr lang="en-US" sz="1600" b="1" dirty="0" smtClean="0">
                <a:latin typeface="Arial" pitchFamily="34" charset="0"/>
                <a:cs typeface="Arial" pitchFamily="34" charset="0"/>
              </a:rPr>
              <a:t>, T.L., G.W. </a:t>
            </a:r>
            <a:r>
              <a:rPr lang="en-US" sz="1600" b="1" dirty="0" err="1" smtClean="0">
                <a:latin typeface="Arial" pitchFamily="34" charset="0"/>
                <a:cs typeface="Arial" pitchFamily="34" charset="0"/>
              </a:rPr>
              <a:t>Uetz</a:t>
            </a:r>
            <a:r>
              <a:rPr lang="en-US" sz="1600" b="1" dirty="0" smtClean="0">
                <a:latin typeface="Arial" pitchFamily="34" charset="0"/>
                <a:cs typeface="Arial" pitchFamily="34" charset="0"/>
              </a:rPr>
              <a:t> and A.R. Brady. 1982.</a:t>
            </a:r>
            <a:r>
              <a:rPr lang="en-US" sz="1600" dirty="0" smtClean="0">
                <a:latin typeface="Arial" pitchFamily="34" charset="0"/>
                <a:cs typeface="Arial" pitchFamily="34" charset="0"/>
              </a:rPr>
              <a:t> </a:t>
            </a:r>
            <a:r>
              <a:rPr lang="en-US" sz="1400" dirty="0" smtClean="0">
                <a:latin typeface="Arial" pitchFamily="34" charset="0"/>
                <a:cs typeface="Arial" pitchFamily="34" charset="0"/>
              </a:rPr>
              <a:t>A comparison of </a:t>
            </a:r>
            <a:r>
              <a:rPr lang="en-US" sz="1400" dirty="0" err="1" smtClean="0">
                <a:latin typeface="Arial" pitchFamily="34" charset="0"/>
                <a:cs typeface="Arial" pitchFamily="34" charset="0"/>
              </a:rPr>
              <a:t>cursorial</a:t>
            </a:r>
            <a:r>
              <a:rPr lang="en-US" sz="1400" dirty="0" smtClean="0">
                <a:latin typeface="Arial" pitchFamily="34" charset="0"/>
                <a:cs typeface="Arial" pitchFamily="34" charset="0"/>
              </a:rPr>
              <a:t> spider communities 	along a </a:t>
            </a:r>
            <a:r>
              <a:rPr lang="en-US" sz="1400" dirty="0" err="1" smtClean="0">
                <a:latin typeface="Arial" pitchFamily="34" charset="0"/>
                <a:cs typeface="Arial" pitchFamily="34" charset="0"/>
              </a:rPr>
              <a:t>successional</a:t>
            </a:r>
            <a:r>
              <a:rPr lang="en-US" sz="1400" dirty="0" smtClean="0">
                <a:latin typeface="Arial" pitchFamily="34" charset="0"/>
                <a:cs typeface="Arial" pitchFamily="34" charset="0"/>
              </a:rPr>
              <a:t> gradient. The Journal of Arachnology10:23-33.</a:t>
            </a:r>
          </a:p>
          <a:p>
            <a:pPr lvl="0"/>
            <a:r>
              <a:rPr lang="en-US" sz="1600" b="1" dirty="0" smtClean="0">
                <a:latin typeface="Arial" pitchFamily="34" charset="0"/>
                <a:cs typeface="Arial" pitchFamily="34" charset="0"/>
              </a:rPr>
              <a:t>Clarke, K.R. 1993. </a:t>
            </a:r>
            <a:r>
              <a:rPr lang="en-US" sz="1400" dirty="0" smtClean="0">
                <a:latin typeface="Arial" pitchFamily="34" charset="0"/>
                <a:cs typeface="Arial" pitchFamily="34" charset="0"/>
              </a:rPr>
              <a:t>Non-parametric multivariate analyses of changes in community structure. 	Australian Journal of Ecology 18:117-143.</a:t>
            </a:r>
          </a:p>
          <a:p>
            <a:pPr lvl="0"/>
            <a:r>
              <a:rPr lang="en-US" sz="1600" b="1" dirty="0" err="1" smtClean="0">
                <a:latin typeface="Arial" pitchFamily="34" charset="0"/>
                <a:cs typeface="Arial" pitchFamily="34" charset="0"/>
              </a:rPr>
              <a:t>Hurd</a:t>
            </a:r>
            <a:r>
              <a:rPr lang="en-US" sz="1600" b="1" dirty="0" smtClean="0">
                <a:latin typeface="Arial" pitchFamily="34" charset="0"/>
                <a:cs typeface="Arial" pitchFamily="34" charset="0"/>
              </a:rPr>
              <a:t>, L.E. and W.F. Fagan. 1992. </a:t>
            </a:r>
            <a:r>
              <a:rPr lang="en-US" sz="1400" dirty="0" err="1" smtClean="0">
                <a:latin typeface="Arial" pitchFamily="34" charset="0"/>
                <a:cs typeface="Arial" pitchFamily="34" charset="0"/>
              </a:rPr>
              <a:t>Cursorial</a:t>
            </a:r>
            <a:r>
              <a:rPr lang="en-US" sz="1400" dirty="0" smtClean="0">
                <a:latin typeface="Arial" pitchFamily="34" charset="0"/>
                <a:cs typeface="Arial" pitchFamily="34" charset="0"/>
              </a:rPr>
              <a:t> spiders and succession: age or habitat structure? 	</a:t>
            </a:r>
            <a:r>
              <a:rPr lang="en-US" sz="1400" dirty="0" err="1" smtClean="0">
                <a:latin typeface="Arial" pitchFamily="34" charset="0"/>
                <a:cs typeface="Arial" pitchFamily="34" charset="0"/>
              </a:rPr>
              <a:t>Oecologia</a:t>
            </a:r>
            <a:r>
              <a:rPr lang="en-US" sz="1400" dirty="0" smtClean="0">
                <a:latin typeface="Arial" pitchFamily="34" charset="0"/>
                <a:cs typeface="Arial" pitchFamily="34" charset="0"/>
              </a:rPr>
              <a:t> 92:215-221.</a:t>
            </a:r>
          </a:p>
          <a:p>
            <a:pPr lvl="0"/>
            <a:r>
              <a:rPr lang="en-US" sz="1600" b="1" dirty="0" err="1" smtClean="0">
                <a:latin typeface="Arial" pitchFamily="34" charset="0"/>
                <a:cs typeface="Arial" pitchFamily="34" charset="0"/>
              </a:rPr>
              <a:t>Mallis</a:t>
            </a:r>
            <a:r>
              <a:rPr lang="en-US" sz="1600" b="1" dirty="0" smtClean="0">
                <a:latin typeface="Arial" pitchFamily="34" charset="0"/>
                <a:cs typeface="Arial" pitchFamily="34" charset="0"/>
              </a:rPr>
              <a:t>, R.E. and L.W. </a:t>
            </a:r>
            <a:r>
              <a:rPr lang="en-US" sz="1600" b="1" dirty="0" err="1" smtClean="0">
                <a:latin typeface="Arial" pitchFamily="34" charset="0"/>
                <a:cs typeface="Arial" pitchFamily="34" charset="0"/>
              </a:rPr>
              <a:t>Hurd</a:t>
            </a:r>
            <a:r>
              <a:rPr lang="en-US" sz="1600" b="1" dirty="0" smtClean="0">
                <a:latin typeface="Arial" pitchFamily="34" charset="0"/>
                <a:cs typeface="Arial" pitchFamily="34" charset="0"/>
              </a:rPr>
              <a:t>. 2005. </a:t>
            </a:r>
            <a:r>
              <a:rPr lang="en-US" sz="1400" dirty="0" smtClean="0">
                <a:latin typeface="Arial" pitchFamily="34" charset="0"/>
                <a:cs typeface="Arial" pitchFamily="34" charset="0"/>
              </a:rPr>
              <a:t>Diversity among ground-dwelling spider assemblages: habitat 	generalists and specialists. The Journal of </a:t>
            </a:r>
            <a:r>
              <a:rPr lang="en-US" sz="1400" dirty="0" err="1" smtClean="0">
                <a:latin typeface="Arial" pitchFamily="34" charset="0"/>
                <a:cs typeface="Arial" pitchFamily="34" charset="0"/>
              </a:rPr>
              <a:t>Arachnology</a:t>
            </a:r>
            <a:r>
              <a:rPr lang="en-US" sz="1400" dirty="0" smtClean="0">
                <a:latin typeface="Arial" pitchFamily="34" charset="0"/>
                <a:cs typeface="Arial" pitchFamily="34" charset="0"/>
              </a:rPr>
              <a:t> 33:101-109.</a:t>
            </a:r>
          </a:p>
          <a:p>
            <a:pPr lvl="0"/>
            <a:r>
              <a:rPr lang="en-US" sz="1600" b="1" dirty="0" err="1" smtClean="0">
                <a:latin typeface="Arial" pitchFamily="34" charset="0"/>
                <a:cs typeface="Arial" pitchFamily="34" charset="0"/>
              </a:rPr>
              <a:t>Platnick</a:t>
            </a:r>
            <a:r>
              <a:rPr lang="en-US" sz="1600" b="1" dirty="0" smtClean="0">
                <a:latin typeface="Arial" pitchFamily="34" charset="0"/>
                <a:cs typeface="Arial" pitchFamily="34" charset="0"/>
              </a:rPr>
              <a:t>, N.I. 2011. </a:t>
            </a:r>
            <a:r>
              <a:rPr lang="en-US" sz="1400" dirty="0" smtClean="0">
                <a:latin typeface="Arial" pitchFamily="34" charset="0"/>
                <a:cs typeface="Arial" pitchFamily="34" charset="0"/>
              </a:rPr>
              <a:t>The World Spider Catalog, V. 11.5. Online [Accessed JAN 2011]: 	</a:t>
            </a:r>
            <a:r>
              <a:rPr lang="en-US" sz="1400" u="sng" dirty="0" smtClean="0">
                <a:latin typeface="Arial" pitchFamily="34" charset="0"/>
                <a:cs typeface="Arial" pitchFamily="34" charset="0"/>
                <a:hlinkClick r:id="rId2"/>
              </a:rPr>
              <a:t>http://research.amnh.org/iz/spiders/catalog</a:t>
            </a:r>
            <a:r>
              <a:rPr lang="en-US" sz="1400" dirty="0" smtClean="0">
                <a:latin typeface="Arial" pitchFamily="34" charset="0"/>
                <a:cs typeface="Arial" pitchFamily="34" charset="0"/>
              </a:rPr>
              <a:t> </a:t>
            </a:r>
          </a:p>
          <a:p>
            <a:pPr lvl="0"/>
            <a:r>
              <a:rPr lang="en-US" sz="1600" b="1" dirty="0" err="1" smtClean="0">
                <a:latin typeface="Arial" pitchFamily="34" charset="0"/>
                <a:cs typeface="Arial" pitchFamily="34" charset="0"/>
              </a:rPr>
              <a:t>Rushton</a:t>
            </a:r>
            <a:r>
              <a:rPr lang="en-US" sz="1600" b="1" dirty="0" smtClean="0">
                <a:latin typeface="Arial" pitchFamily="34" charset="0"/>
                <a:cs typeface="Arial" pitchFamily="34" charset="0"/>
              </a:rPr>
              <a:t>, S.P. and M.D. Eyre. 1992. </a:t>
            </a:r>
            <a:r>
              <a:rPr lang="en-US" sz="1400" dirty="0" smtClean="0">
                <a:latin typeface="Arial" pitchFamily="34" charset="0"/>
                <a:cs typeface="Arial" pitchFamily="34" charset="0"/>
              </a:rPr>
              <a:t>Grassland spider habitats in north-east England. Journal of 	Biogeography 19(1):99-108.</a:t>
            </a:r>
          </a:p>
          <a:p>
            <a:pPr lvl="0"/>
            <a:r>
              <a:rPr lang="en-US" sz="1600" b="1" dirty="0" err="1" smtClean="0">
                <a:latin typeface="Arial" pitchFamily="34" charset="0"/>
                <a:cs typeface="Arial" pitchFamily="34" charset="0"/>
              </a:rPr>
              <a:t>Rypstra</a:t>
            </a:r>
            <a:r>
              <a:rPr lang="en-US" sz="1600" b="1" dirty="0" smtClean="0">
                <a:latin typeface="Arial" pitchFamily="34" charset="0"/>
                <a:cs typeface="Arial" pitchFamily="34" charset="0"/>
              </a:rPr>
              <a:t>, A.L., P.E. Carter, R.A. Balfour and S.D. Marshall. 1999. </a:t>
            </a:r>
            <a:r>
              <a:rPr lang="en-US" sz="1400" dirty="0" smtClean="0">
                <a:latin typeface="Arial" pitchFamily="34" charset="0"/>
                <a:cs typeface="Arial" pitchFamily="34" charset="0"/>
              </a:rPr>
              <a:t>Architectural features of 	agricultural habitats and their impact on the spider inhabitants. The Journal of </a:t>
            </a:r>
            <a:r>
              <a:rPr lang="en-US" sz="1400" dirty="0" err="1" smtClean="0">
                <a:latin typeface="Arial" pitchFamily="34" charset="0"/>
                <a:cs typeface="Arial" pitchFamily="34" charset="0"/>
              </a:rPr>
              <a:t>Arachnology</a:t>
            </a:r>
            <a:r>
              <a:rPr lang="en-US" sz="1400" dirty="0" smtClean="0">
                <a:latin typeface="Arial" pitchFamily="34" charset="0"/>
                <a:cs typeface="Arial" pitchFamily="34" charset="0"/>
              </a:rPr>
              <a:t> 	27:371-377.</a:t>
            </a:r>
          </a:p>
          <a:p>
            <a:pPr lvl="0"/>
            <a:r>
              <a:rPr lang="en-US" sz="1600" b="1" dirty="0" err="1" smtClean="0">
                <a:latin typeface="Arial" pitchFamily="34" charset="0"/>
                <a:cs typeface="Arial" pitchFamily="34" charset="0"/>
              </a:rPr>
              <a:t>Seefeldt</a:t>
            </a:r>
            <a:r>
              <a:rPr lang="en-US" sz="1600" b="1" dirty="0" smtClean="0">
                <a:latin typeface="Arial" pitchFamily="34" charset="0"/>
                <a:cs typeface="Arial" pitchFamily="34" charset="0"/>
              </a:rPr>
              <a:t>, S.S., J.S. Conn, M. Zhang and P.N. </a:t>
            </a:r>
            <a:r>
              <a:rPr lang="en-US" sz="1600" b="1" dirty="0" err="1" smtClean="0">
                <a:latin typeface="Arial" pitchFamily="34" charset="0"/>
                <a:cs typeface="Arial" pitchFamily="34" charset="0"/>
              </a:rPr>
              <a:t>Kaspari</a:t>
            </a:r>
            <a:r>
              <a:rPr lang="en-US" sz="1600" b="1" dirty="0" smtClean="0">
                <a:latin typeface="Arial" pitchFamily="34" charset="0"/>
                <a:cs typeface="Arial" pitchFamily="34" charset="0"/>
              </a:rPr>
              <a:t>. 2010. </a:t>
            </a:r>
            <a:r>
              <a:rPr lang="en-US" sz="1400" dirty="0" smtClean="0">
                <a:latin typeface="Arial" pitchFamily="34" charset="0"/>
                <a:cs typeface="Arial" pitchFamily="34" charset="0"/>
              </a:rPr>
              <a:t>Vegetation changes in 	Conservation Reserve Program lands in interior Alaska. Agriculture, Ecosystems and 	Environment 135:119-126.</a:t>
            </a:r>
          </a:p>
          <a:p>
            <a:pPr lvl="0"/>
            <a:r>
              <a:rPr lang="en-US" sz="1600" b="1" dirty="0" err="1" smtClean="0">
                <a:latin typeface="Arial" pitchFamily="34" charset="0"/>
                <a:cs typeface="Arial" pitchFamily="34" charset="0"/>
              </a:rPr>
              <a:t>Siemann</a:t>
            </a:r>
            <a:r>
              <a:rPr lang="en-US" sz="1600" b="1" dirty="0" smtClean="0">
                <a:latin typeface="Arial" pitchFamily="34" charset="0"/>
                <a:cs typeface="Arial" pitchFamily="34" charset="0"/>
              </a:rPr>
              <a:t>, E., D. </a:t>
            </a:r>
            <a:r>
              <a:rPr lang="en-US" sz="1600" b="1" dirty="0" err="1" smtClean="0">
                <a:latin typeface="Arial" pitchFamily="34" charset="0"/>
                <a:cs typeface="Arial" pitchFamily="34" charset="0"/>
              </a:rPr>
              <a:t>Tilman</a:t>
            </a:r>
            <a:r>
              <a:rPr lang="en-US" sz="1600" b="1" dirty="0" smtClean="0">
                <a:latin typeface="Arial" pitchFamily="34" charset="0"/>
                <a:cs typeface="Arial" pitchFamily="34" charset="0"/>
              </a:rPr>
              <a:t>, J. </a:t>
            </a:r>
            <a:r>
              <a:rPr lang="en-US" sz="1600" b="1" dirty="0" err="1" smtClean="0">
                <a:latin typeface="Arial" pitchFamily="34" charset="0"/>
                <a:cs typeface="Arial" pitchFamily="34" charset="0"/>
              </a:rPr>
              <a:t>Haarstad</a:t>
            </a:r>
            <a:r>
              <a:rPr lang="en-US" sz="1600" b="1" dirty="0" smtClean="0">
                <a:latin typeface="Arial" pitchFamily="34" charset="0"/>
                <a:cs typeface="Arial" pitchFamily="34" charset="0"/>
              </a:rPr>
              <a:t> and M. Ritchie. 1998.</a:t>
            </a:r>
            <a:r>
              <a:rPr lang="en-US" sz="1600" dirty="0" smtClean="0">
                <a:latin typeface="Arial" pitchFamily="34" charset="0"/>
                <a:cs typeface="Arial" pitchFamily="34" charset="0"/>
              </a:rPr>
              <a:t> </a:t>
            </a:r>
            <a:r>
              <a:rPr lang="en-US" sz="1400" dirty="0" smtClean="0">
                <a:latin typeface="Arial" pitchFamily="34" charset="0"/>
                <a:cs typeface="Arial" pitchFamily="34" charset="0"/>
              </a:rPr>
              <a:t>Experimental tests of the 	dependence of arthropod diversity on plant diversity. The American Naturalist 152(5):738-750.</a:t>
            </a:r>
          </a:p>
          <a:p>
            <a:pPr lvl="0"/>
            <a:r>
              <a:rPr lang="en-US" sz="1600" b="1" dirty="0" err="1" smtClean="0">
                <a:latin typeface="Arial" pitchFamily="34" charset="0"/>
                <a:cs typeface="Arial" pitchFamily="34" charset="0"/>
              </a:rPr>
              <a:t>Uetz</a:t>
            </a:r>
            <a:r>
              <a:rPr lang="en-US" sz="1600" b="1" dirty="0" smtClean="0">
                <a:latin typeface="Arial" pitchFamily="34" charset="0"/>
                <a:cs typeface="Arial" pitchFamily="34" charset="0"/>
              </a:rPr>
              <a:t>, G.W. 1991. </a:t>
            </a:r>
            <a:r>
              <a:rPr lang="en-US" sz="1400" dirty="0" smtClean="0">
                <a:latin typeface="Arial" pitchFamily="34" charset="0"/>
                <a:cs typeface="Arial" pitchFamily="34" charset="0"/>
              </a:rPr>
              <a:t>Habitat structure and spider foraging. Pp. 325-348. </a:t>
            </a:r>
            <a:r>
              <a:rPr lang="en-US" sz="1400" i="1" dirty="0" smtClean="0">
                <a:latin typeface="Arial" pitchFamily="34" charset="0"/>
                <a:cs typeface="Arial" pitchFamily="34" charset="0"/>
              </a:rPr>
              <a:t>In </a:t>
            </a:r>
            <a:r>
              <a:rPr lang="en-US" sz="1400" dirty="0" smtClean="0">
                <a:latin typeface="Arial" pitchFamily="34" charset="0"/>
                <a:cs typeface="Arial" pitchFamily="34" charset="0"/>
              </a:rPr>
              <a:t>Habitat Structure: The Physical 	Arrangement of Objects in Space. (S.S. Bell, E.D McCoy and H.R. </a:t>
            </a:r>
            <a:r>
              <a:rPr lang="en-US" sz="1400" dirty="0" err="1" smtClean="0">
                <a:latin typeface="Arial" pitchFamily="34" charset="0"/>
                <a:cs typeface="Arial" pitchFamily="34" charset="0"/>
              </a:rPr>
              <a:t>Mushinsky</a:t>
            </a:r>
            <a:r>
              <a:rPr lang="en-US" sz="1400" dirty="0" smtClean="0">
                <a:latin typeface="Arial" pitchFamily="34" charset="0"/>
                <a:cs typeface="Arial" pitchFamily="34" charset="0"/>
              </a:rPr>
              <a:t>, eds.)., Chapman 	and Hall, London, U.K.</a:t>
            </a:r>
          </a:p>
          <a:p>
            <a:endParaRPr lang="en-US" sz="2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9D2B1A9-63BD-4D98-B814-3FCE0D8B4E5A}" type="slidenum">
              <a:rPr lang="en-US" smtClean="0"/>
              <a:pPr/>
              <a:t>39</a:t>
            </a:fld>
            <a:endParaRPr lang="en-US" dirty="0"/>
          </a:p>
        </p:txBody>
      </p:sp>
      <p:pic>
        <p:nvPicPr>
          <p:cNvPr id="6146" name="Picture 2" descr="C:\Documents and Settings\Brandi\My Documents\Brandi\Work Backup\Pictures\MicProj-Pics\site pics\11\IMG_09822010.JPG"/>
          <p:cNvPicPr>
            <a:picLocks noChangeAspect="1" noChangeArrowheads="1"/>
          </p:cNvPicPr>
          <p:nvPr/>
        </p:nvPicPr>
        <p:blipFill>
          <a:blip r:embed="rId3" cstate="print"/>
          <a:srcRect/>
          <a:stretch>
            <a:fillRect/>
          </a:stretch>
        </p:blipFill>
        <p:spPr bwMode="auto">
          <a:xfrm>
            <a:off x="685800" y="-533400"/>
            <a:ext cx="3404000" cy="2553206"/>
          </a:xfrm>
          <a:prstGeom prst="rect">
            <a:avLst/>
          </a:prstGeom>
          <a:noFill/>
          <a:effectLst>
            <a:softEdge rad="635000"/>
          </a:effectLst>
        </p:spPr>
      </p:pic>
      <p:sp>
        <p:nvSpPr>
          <p:cNvPr id="6" name="TextBox 5"/>
          <p:cNvSpPr txBox="1"/>
          <p:nvPr/>
        </p:nvSpPr>
        <p:spPr>
          <a:xfrm>
            <a:off x="1219200" y="1219200"/>
            <a:ext cx="1371600" cy="246221"/>
          </a:xfrm>
          <a:prstGeom prst="rect">
            <a:avLst/>
          </a:prstGeom>
          <a:noFill/>
        </p:spPr>
        <p:txBody>
          <a:bodyPr wrap="square" rtlCol="0">
            <a:spAutoFit/>
          </a:bodyPr>
          <a:lstStyle/>
          <a:p>
            <a:r>
              <a:rPr lang="en-US" sz="1000" dirty="0" smtClean="0">
                <a:latin typeface="Arial" pitchFamily="34" charset="0"/>
                <a:cs typeface="Arial" pitchFamily="34" charset="0"/>
              </a:rPr>
              <a:t>CRP field Delta, AK</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latin typeface="Arial" pitchFamily="34" charset="0"/>
                <a:cs typeface="Arial" pitchFamily="34" charset="0"/>
              </a:rPr>
              <a:t>Conservation Reserve Program</a:t>
            </a:r>
          </a:p>
          <a:p>
            <a:pPr lvl="1"/>
            <a:r>
              <a:rPr lang="en-US" sz="1900" dirty="0" smtClean="0">
                <a:latin typeface="Arial" pitchFamily="34" charset="0"/>
                <a:cs typeface="Arial" pitchFamily="34" charset="0"/>
              </a:rPr>
              <a:t>Cropland -&gt; managed grasslands</a:t>
            </a:r>
          </a:p>
          <a:p>
            <a:pPr lvl="1"/>
            <a:r>
              <a:rPr lang="en-US" sz="1900" dirty="0" smtClean="0">
                <a:latin typeface="Arial" pitchFamily="34" charset="0"/>
                <a:cs typeface="Arial" pitchFamily="34" charset="0"/>
              </a:rPr>
              <a:t>CRP Goals – wildlife habitat, natural resources</a:t>
            </a:r>
          </a:p>
          <a:p>
            <a:pPr lvl="1"/>
            <a:r>
              <a:rPr lang="en-US" sz="1900" dirty="0" smtClean="0">
                <a:latin typeface="Arial" pitchFamily="34" charset="0"/>
                <a:cs typeface="Arial" pitchFamily="34" charset="0"/>
              </a:rPr>
              <a:t>18,449.8 acres in Alaska (spring 2010)</a:t>
            </a:r>
          </a:p>
          <a:p>
            <a:pPr lvl="1"/>
            <a:r>
              <a:rPr lang="en-US" sz="1900" dirty="0" smtClean="0">
                <a:latin typeface="Arial" pitchFamily="34" charset="0"/>
                <a:cs typeface="Arial" pitchFamily="34" charset="0"/>
              </a:rPr>
              <a:t>18,024.8 acres in Delta Junction </a:t>
            </a:r>
          </a:p>
          <a:p>
            <a:pPr>
              <a:buNone/>
            </a:pPr>
            <a:endParaRPr lang="en-US" dirty="0" smtClean="0"/>
          </a:p>
          <a:p>
            <a:r>
              <a:rPr lang="en-US" sz="2800" dirty="0" smtClean="0">
                <a:latin typeface="Arial" pitchFamily="34" charset="0"/>
                <a:cs typeface="Arial" pitchFamily="34" charset="0"/>
              </a:rPr>
              <a:t>In Delta, CRP grasslands are usually managed by mowing every 2-3 years in the fall</a:t>
            </a:r>
          </a:p>
          <a:p>
            <a:endParaRPr lang="en-US" sz="2800" dirty="0" smtClean="0">
              <a:latin typeface="Arial" pitchFamily="34" charset="0"/>
              <a:cs typeface="Arial" pitchFamily="34" charset="0"/>
            </a:endParaRPr>
          </a:p>
          <a:p>
            <a:r>
              <a:rPr lang="en-US" sz="2800" dirty="0" err="1" smtClean="0">
                <a:latin typeface="Arial" pitchFamily="34" charset="0"/>
                <a:cs typeface="Arial" pitchFamily="34" charset="0"/>
              </a:rPr>
              <a:t>Seefeldt</a:t>
            </a:r>
            <a:r>
              <a:rPr lang="en-US" sz="2800" dirty="0" smtClean="0">
                <a:latin typeface="Arial" pitchFamily="34" charset="0"/>
                <a:cs typeface="Arial" pitchFamily="34" charset="0"/>
              </a:rPr>
              <a:t> et al. 2010 – Over time in CRP, the number of plant species increased at a rate of &gt;2 per Yr. </a:t>
            </a:r>
          </a:p>
          <a:p>
            <a:pPr>
              <a:buNone/>
            </a:pPr>
            <a:endParaRPr lang="en-US" dirty="0" smtClean="0"/>
          </a:p>
          <a:p>
            <a:pPr>
              <a:buNone/>
            </a:pPr>
            <a:endParaRPr lang="en-US" sz="2800" dirty="0" smtClean="0"/>
          </a:p>
          <a:p>
            <a:endParaRPr lang="en-US" sz="2800" dirty="0" smtClean="0"/>
          </a:p>
          <a:p>
            <a:endParaRPr lang="en-US" dirty="0" smtClean="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solidFill>
                  <a:schemeClr val="tx1"/>
                </a:solidFill>
              </a:rPr>
              <a:pPr/>
              <a:t>4</a:t>
            </a:fld>
            <a:endParaRPr lang="en-US" dirty="0">
              <a:solidFill>
                <a:schemeClr val="tx1"/>
              </a:solidFill>
            </a:endParaRPr>
          </a:p>
        </p:txBody>
      </p:sp>
      <p:pic>
        <p:nvPicPr>
          <p:cNvPr id="1026" name="Picture 2" descr="C:\Documents and Settings\Brandi\Desktop\Picture1.jpg"/>
          <p:cNvPicPr>
            <a:picLocks noChangeAspect="1" noChangeArrowheads="1"/>
          </p:cNvPicPr>
          <p:nvPr/>
        </p:nvPicPr>
        <p:blipFill>
          <a:blip r:embed="rId3" cstate="print"/>
          <a:srcRect/>
          <a:stretch>
            <a:fillRect/>
          </a:stretch>
        </p:blipFill>
        <p:spPr bwMode="auto">
          <a:xfrm>
            <a:off x="5943600" y="1219200"/>
            <a:ext cx="3395202" cy="2679700"/>
          </a:xfrm>
          <a:prstGeom prst="rect">
            <a:avLst/>
          </a:prstGeom>
          <a:noFill/>
          <a:effectLst>
            <a:softEdge rad="635000"/>
          </a:effectLst>
        </p:spPr>
      </p:pic>
      <p:sp>
        <p:nvSpPr>
          <p:cNvPr id="9" name="TextBox 8"/>
          <p:cNvSpPr txBox="1"/>
          <p:nvPr/>
        </p:nvSpPr>
        <p:spPr>
          <a:xfrm>
            <a:off x="6858000" y="1447800"/>
            <a:ext cx="1828800" cy="246221"/>
          </a:xfrm>
          <a:prstGeom prst="rect">
            <a:avLst/>
          </a:prstGeom>
          <a:noFill/>
        </p:spPr>
        <p:txBody>
          <a:bodyPr wrap="square" rtlCol="0">
            <a:spAutoFit/>
          </a:bodyPr>
          <a:lstStyle/>
          <a:p>
            <a:r>
              <a:rPr lang="en-US" sz="1000" i="1" dirty="0" err="1" smtClean="0">
                <a:latin typeface="Arial" pitchFamily="34" charset="0"/>
                <a:cs typeface="Arial" pitchFamily="34" charset="0"/>
              </a:rPr>
              <a:t>Thanatus</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formicinus</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Clerck</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duotone>
              <a:schemeClr val="bg2">
                <a:shade val="30000"/>
                <a:satMod val="120000"/>
              </a:schemeClr>
              <a:schemeClr val="bg2">
                <a:tint val="70000"/>
                <a:satMod val="250000"/>
              </a:schemeClr>
            </a:duotone>
            <a:lum bright="-25000"/>
          </a:blip>
          <a:srcRect/>
          <a:tile tx="0" ty="0" sx="50000" sy="50000" flip="none" algn="t"/>
        </a:blipFill>
        <a:effectLst/>
      </p:bgPr>
    </p:bg>
    <p:spTree>
      <p:nvGrpSpPr>
        <p:cNvPr id="1" name=""/>
        <p:cNvGrpSpPr/>
        <p:nvPr/>
      </p:nvGrpSpPr>
      <p:grpSpPr>
        <a:xfrm>
          <a:off x="0" y="0"/>
          <a:ext cx="0" cy="0"/>
          <a:chOff x="0" y="0"/>
          <a:chExt cx="0" cy="0"/>
        </a:xfrm>
      </p:grpSpPr>
      <p:pic>
        <p:nvPicPr>
          <p:cNvPr id="2" name="Picture 4" descr="C:\Documents and Settings\Brandi\My Documents\MicProj-Pics\site pics\Site 15.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635000"/>
          </a:effectLst>
        </p:spPr>
      </p:pic>
      <p:sp>
        <p:nvSpPr>
          <p:cNvPr id="4" name="Rectangle 3"/>
          <p:cNvSpPr/>
          <p:nvPr/>
        </p:nvSpPr>
        <p:spPr>
          <a:xfrm>
            <a:off x="3023225" y="838200"/>
            <a:ext cx="3294492" cy="830997"/>
          </a:xfrm>
          <a:prstGeom prst="rect">
            <a:avLst/>
          </a:prstGeom>
          <a:noFill/>
        </p:spPr>
        <p:txBody>
          <a:bodyPr wrap="none" lIns="91440" tIns="45720" rIns="91440" bIns="45720">
            <a:spAutoFit/>
          </a:bodyPr>
          <a:lstStyle/>
          <a:p>
            <a:pPr algn="ctr"/>
            <a:r>
              <a:rPr lang="en-US" sz="4800" b="1" dirty="0" smtClean="0">
                <a:ln w="17780" cmpd="sng">
                  <a:solidFill>
                    <a:srgbClr val="FFFFFF"/>
                  </a:solidFill>
                  <a:prstDash val="solid"/>
                  <a:miter lim="800000"/>
                </a:ln>
                <a:effectLst>
                  <a:outerShdw blurRad="444500" algn="tl" rotWithShape="0">
                    <a:srgbClr val="000000"/>
                  </a:outerShdw>
                </a:effectLst>
                <a:latin typeface="+mj-lt"/>
              </a:rPr>
              <a:t>Thank You</a:t>
            </a:r>
            <a:endParaRPr lang="en-US" sz="4800" b="1" cap="none" spc="0" dirty="0">
              <a:ln w="17780" cmpd="sng">
                <a:solidFill>
                  <a:srgbClr val="FFFFFF"/>
                </a:solidFill>
                <a:prstDash val="solid"/>
                <a:miter lim="800000"/>
              </a:ln>
              <a:effectLst>
                <a:outerShdw blurRad="444500" algn="tl" rotWithShape="0">
                  <a:srgbClr val="000000"/>
                </a:outerShdw>
              </a:effectLst>
              <a:latin typeface="+mj-lt"/>
            </a:endParaRPr>
          </a:p>
        </p:txBody>
      </p:sp>
      <p:sp>
        <p:nvSpPr>
          <p:cNvPr id="5" name="Slide Number Placeholder 4"/>
          <p:cNvSpPr>
            <a:spLocks noGrp="1"/>
          </p:cNvSpPr>
          <p:nvPr>
            <p:ph type="sldNum" sz="quarter" idx="12"/>
          </p:nvPr>
        </p:nvSpPr>
        <p:spPr/>
        <p:txBody>
          <a:bodyPr/>
          <a:lstStyle/>
          <a:p>
            <a:fld id="{09D2B1A9-63BD-4D98-B814-3FCE0D8B4E5A}" type="slidenum">
              <a:rPr lang="en-US" smtClean="0"/>
              <a:pPr/>
              <a:t>40</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Brandi's documents\My Pictures\Pictures 09\179CANON\editIMG_7996.JPG"/>
          <p:cNvPicPr>
            <a:picLocks noChangeAspect="1" noChangeArrowheads="1"/>
          </p:cNvPicPr>
          <p:nvPr/>
        </p:nvPicPr>
        <p:blipFill>
          <a:blip r:embed="rId3" cstate="print"/>
          <a:srcRect/>
          <a:stretch>
            <a:fillRect/>
          </a:stretch>
        </p:blipFill>
        <p:spPr bwMode="auto">
          <a:xfrm>
            <a:off x="5791200" y="4894959"/>
            <a:ext cx="3352800" cy="2039241"/>
          </a:xfrm>
          <a:prstGeom prst="rect">
            <a:avLst/>
          </a:prstGeom>
          <a:ln>
            <a:noFill/>
          </a:ln>
          <a:effectLst>
            <a:softEdge rad="635000"/>
          </a:effectLst>
        </p:spPr>
      </p:pic>
      <p:sp>
        <p:nvSpPr>
          <p:cNvPr id="4" name="Slide Number Placeholder 3"/>
          <p:cNvSpPr>
            <a:spLocks noGrp="1"/>
          </p:cNvSpPr>
          <p:nvPr>
            <p:ph type="sldNum" sz="quarter" idx="12"/>
          </p:nvPr>
        </p:nvSpPr>
        <p:spPr>
          <a:xfrm>
            <a:off x="8763000" y="6492875"/>
            <a:ext cx="304800" cy="365125"/>
          </a:xfrm>
        </p:spPr>
        <p:txBody>
          <a:bodyPr/>
          <a:lstStyle/>
          <a:p>
            <a:fld id="{09D2B1A9-63BD-4D98-B814-3FCE0D8B4E5A}" type="slidenum">
              <a:rPr lang="en-US" smtClean="0"/>
              <a:pPr/>
              <a:t>5</a:t>
            </a:fld>
            <a:endParaRPr lang="en-US" dirty="0"/>
          </a:p>
        </p:txBody>
      </p:sp>
      <p:sp>
        <p:nvSpPr>
          <p:cNvPr id="2" name="Title 1"/>
          <p:cNvSpPr>
            <a:spLocks noGrp="1"/>
          </p:cNvSpPr>
          <p:nvPr>
            <p:ph type="title"/>
          </p:nvPr>
        </p:nvSpPr>
        <p:spPr>
          <a:xfrm>
            <a:off x="457200" y="15240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457200" y="1676400"/>
            <a:ext cx="8229600" cy="4419600"/>
          </a:xfrm>
        </p:spPr>
        <p:txBody>
          <a:bodyPr>
            <a:normAutofit/>
          </a:bodyPr>
          <a:lstStyle/>
          <a:p>
            <a:r>
              <a:rPr lang="en-US" sz="2800" dirty="0" smtClean="0"/>
              <a:t>Few studies have investigated arthropods in CRP lands</a:t>
            </a:r>
          </a:p>
          <a:p>
            <a:pPr>
              <a:buNone/>
            </a:pPr>
            <a:endParaRPr lang="en-US" sz="2800" dirty="0" smtClean="0"/>
          </a:p>
          <a:p>
            <a:r>
              <a:rPr lang="en-US" sz="2800" dirty="0" smtClean="0"/>
              <a:t>None have looked specifically looked at spider diversity in CRP lands </a:t>
            </a:r>
          </a:p>
          <a:p>
            <a:endParaRPr lang="en-US" sz="2800" dirty="0" smtClean="0"/>
          </a:p>
          <a:p>
            <a:r>
              <a:rPr lang="en-US" sz="2800" dirty="0" smtClean="0"/>
              <a:t>In this study, we collected ground-active spiders in CRP fields by pitfall trap for two summers (2006-2007)</a:t>
            </a:r>
          </a:p>
          <a:p>
            <a:endParaRPr lang="en-US" sz="2800" dirty="0" smtClean="0"/>
          </a:p>
          <a:p>
            <a:endParaRPr lang="en-US" sz="2800" dirty="0" smtClean="0"/>
          </a:p>
          <a:p>
            <a:endParaRPr lang="en-US" sz="2800" dirty="0" smtClean="0"/>
          </a:p>
          <a:p>
            <a:pPr>
              <a:buNone/>
            </a:pPr>
            <a:endParaRPr lang="en-US" sz="1800" dirty="0" smtClean="0"/>
          </a:p>
          <a:p>
            <a:endParaRPr lang="en-US" sz="1800" dirty="0" smtClean="0"/>
          </a:p>
          <a:p>
            <a:endParaRPr lang="en-US" sz="1800" dirty="0" smtClean="0"/>
          </a:p>
          <a:p>
            <a:endParaRPr lang="en-US" sz="2800" dirty="0" smtClean="0"/>
          </a:p>
        </p:txBody>
      </p:sp>
      <p:sp>
        <p:nvSpPr>
          <p:cNvPr id="6" name="TextBox 5"/>
          <p:cNvSpPr txBox="1"/>
          <p:nvPr/>
        </p:nvSpPr>
        <p:spPr>
          <a:xfrm>
            <a:off x="6781800" y="6477000"/>
            <a:ext cx="1828800" cy="246221"/>
          </a:xfrm>
          <a:prstGeom prst="rect">
            <a:avLst/>
          </a:prstGeom>
          <a:noFill/>
        </p:spPr>
        <p:txBody>
          <a:bodyPr wrap="square" rtlCol="0">
            <a:spAutoFit/>
          </a:bodyPr>
          <a:lstStyle/>
          <a:p>
            <a:r>
              <a:rPr lang="en-US" sz="1000" i="1" dirty="0" err="1" smtClean="0">
                <a:latin typeface="Arial" pitchFamily="34" charset="0"/>
                <a:cs typeface="Arial" pitchFamily="34" charset="0"/>
              </a:rPr>
              <a:t>Alopecosa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aculeata</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Clerck</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Brandi\My Documents\Brandi\Work Backup\Pictures\MicProj-Pics\M.rossicamating.JPG"/>
          <p:cNvPicPr>
            <a:picLocks noChangeAspect="1" noChangeArrowheads="1"/>
          </p:cNvPicPr>
          <p:nvPr/>
        </p:nvPicPr>
        <p:blipFill>
          <a:blip r:embed="rId3" cstate="print"/>
          <a:srcRect/>
          <a:stretch>
            <a:fillRect/>
          </a:stretch>
        </p:blipFill>
        <p:spPr bwMode="auto">
          <a:xfrm>
            <a:off x="6018225" y="4495800"/>
            <a:ext cx="3125775" cy="2527389"/>
          </a:xfrm>
          <a:prstGeom prst="rect">
            <a:avLst/>
          </a:prstGeom>
          <a:noFill/>
          <a:effectLst>
            <a:softEdge rad="635000"/>
          </a:effectLst>
        </p:spPr>
      </p:pic>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a:xfrm>
            <a:off x="457200" y="1646236"/>
            <a:ext cx="8229600" cy="4983163"/>
          </a:xfrm>
        </p:spPr>
        <p:txBody>
          <a:bodyPr>
            <a:normAutofit fontScale="92500" lnSpcReduction="10000"/>
          </a:bodyPr>
          <a:lstStyle/>
          <a:p>
            <a:r>
              <a:rPr lang="en-US" b="1" dirty="0" smtClean="0">
                <a:latin typeface="Arial" pitchFamily="34" charset="0"/>
                <a:cs typeface="Arial" pitchFamily="34" charset="0"/>
              </a:rPr>
              <a:t>Primary Goal:</a:t>
            </a:r>
          </a:p>
          <a:p>
            <a:pPr>
              <a:buNone/>
            </a:pPr>
            <a:r>
              <a:rPr lang="en-US" sz="2400" b="1" dirty="0" smtClean="0">
                <a:latin typeface="Arial" pitchFamily="34" charset="0"/>
                <a:cs typeface="Arial" pitchFamily="34" charset="0"/>
              </a:rPr>
              <a:t>	</a:t>
            </a:r>
            <a:r>
              <a:rPr lang="en-US" sz="2600" b="1" dirty="0" smtClean="0">
                <a:latin typeface="Arial" pitchFamily="34" charset="0"/>
                <a:cs typeface="Arial" pitchFamily="34" charset="0"/>
              </a:rPr>
              <a:t>I</a:t>
            </a:r>
            <a:r>
              <a:rPr lang="en-US" sz="2600" dirty="0" smtClean="0">
                <a:latin typeface="Arial" pitchFamily="34" charset="0"/>
                <a:cs typeface="Arial" pitchFamily="34" charset="0"/>
              </a:rPr>
              <a:t>nvestigate the diversity and species composition of ground-active spiders in young (8-10 yrs) and old (19-yrs) CRP grasslands</a:t>
            </a:r>
          </a:p>
          <a:p>
            <a:endParaRPr lang="en-US" sz="1700" dirty="0" smtClean="0">
              <a:latin typeface="Arial" pitchFamily="34" charset="0"/>
              <a:cs typeface="Arial" pitchFamily="34" charset="0"/>
            </a:endParaRPr>
          </a:p>
          <a:p>
            <a:pPr lvl="1">
              <a:buNone/>
            </a:pPr>
            <a:r>
              <a:rPr lang="en-US" sz="1900" i="1" dirty="0" smtClean="0">
                <a:latin typeface="Arial" pitchFamily="34" charset="0"/>
                <a:cs typeface="Arial" pitchFamily="34" charset="0"/>
              </a:rPr>
              <a:t>1) Is ground spider diversity higher in old fields than young fields?</a:t>
            </a:r>
            <a:endParaRPr lang="en-US" sz="1900" dirty="0" smtClean="0">
              <a:latin typeface="Arial" pitchFamily="34" charset="0"/>
              <a:cs typeface="Arial" pitchFamily="34" charset="0"/>
            </a:endParaRPr>
          </a:p>
          <a:p>
            <a:pPr lvl="1">
              <a:buNone/>
            </a:pPr>
            <a:r>
              <a:rPr lang="en-US" sz="1900" i="1" dirty="0" smtClean="0">
                <a:latin typeface="Arial" pitchFamily="34" charset="0"/>
                <a:cs typeface="Arial" pitchFamily="34" charset="0"/>
              </a:rPr>
              <a:t>2) Does the species composition of ground spiders differ between young and old fields?</a:t>
            </a:r>
            <a:endParaRPr lang="en-US" sz="1900" dirty="0" smtClean="0">
              <a:latin typeface="Arial" pitchFamily="34" charset="0"/>
              <a:cs typeface="Arial" pitchFamily="34" charset="0"/>
            </a:endParaRPr>
          </a:p>
          <a:p>
            <a:pPr lvl="1">
              <a:buNone/>
            </a:pPr>
            <a:r>
              <a:rPr lang="en-US" sz="1900" i="1" dirty="0" smtClean="0">
                <a:latin typeface="Arial" pitchFamily="34" charset="0"/>
                <a:cs typeface="Arial" pitchFamily="34" charset="0"/>
              </a:rPr>
              <a:t>3) Can the differences in species composition of ground spiders between old and young fields be explained by differences in vegetation characteristics?</a:t>
            </a:r>
          </a:p>
          <a:p>
            <a:endParaRPr lang="en-US" sz="1500" i="1" dirty="0" smtClean="0">
              <a:latin typeface="Arial" pitchFamily="34" charset="0"/>
              <a:cs typeface="Arial" pitchFamily="34" charset="0"/>
            </a:endParaRPr>
          </a:p>
          <a:p>
            <a:endParaRPr lang="en-US" sz="1500" i="1" dirty="0" smtClean="0">
              <a:latin typeface="Arial" pitchFamily="34" charset="0"/>
              <a:cs typeface="Arial" pitchFamily="34" charset="0"/>
            </a:endParaRPr>
          </a:p>
          <a:p>
            <a:endParaRPr lang="en-US" sz="1500" dirty="0" smtClean="0">
              <a:latin typeface="Arial" pitchFamily="34" charset="0"/>
              <a:cs typeface="Arial" pitchFamily="34" charset="0"/>
            </a:endParaRPr>
          </a:p>
          <a:p>
            <a:r>
              <a:rPr lang="en-US" dirty="0" smtClean="0"/>
              <a:t>Secondary Goal: </a:t>
            </a:r>
            <a:r>
              <a:rPr lang="en-US" sz="2200" dirty="0" smtClean="0"/>
              <a:t>Contribute to the </a:t>
            </a:r>
          </a:p>
          <a:p>
            <a:pPr>
              <a:buNone/>
            </a:pPr>
            <a:r>
              <a:rPr lang="en-US" sz="2200" dirty="0" smtClean="0"/>
              <a:t>documentation of the spider fauna of Alaska</a:t>
            </a:r>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6</a:t>
            </a:fld>
            <a:endParaRPr lang="en-US" dirty="0"/>
          </a:p>
        </p:txBody>
      </p:sp>
      <p:sp>
        <p:nvSpPr>
          <p:cNvPr id="6" name="TextBox 5"/>
          <p:cNvSpPr txBox="1"/>
          <p:nvPr/>
        </p:nvSpPr>
        <p:spPr>
          <a:xfrm>
            <a:off x="6705600" y="6400800"/>
            <a:ext cx="1828800" cy="246221"/>
          </a:xfrm>
          <a:prstGeom prst="rect">
            <a:avLst/>
          </a:prstGeom>
          <a:noFill/>
        </p:spPr>
        <p:txBody>
          <a:bodyPr wrap="square" rtlCol="0">
            <a:spAutoFit/>
          </a:bodyPr>
          <a:lstStyle/>
          <a:p>
            <a:r>
              <a:rPr lang="en-US" sz="1000" i="1" dirty="0" err="1" smtClean="0">
                <a:latin typeface="Arial" pitchFamily="34" charset="0"/>
                <a:cs typeface="Arial" pitchFamily="34" charset="0"/>
              </a:rPr>
              <a:t>Micaria</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pulicaria</a:t>
            </a:r>
            <a:r>
              <a:rPr lang="en-US" sz="1000" i="1" dirty="0" smtClean="0">
                <a:latin typeface="Arial" pitchFamily="34" charset="0"/>
                <a:cs typeface="Arial" pitchFamily="34" charset="0"/>
              </a:rPr>
              <a:t> </a:t>
            </a:r>
            <a:r>
              <a:rPr lang="en-US" sz="1000" dirty="0" smtClean="0">
                <a:latin typeface="Arial" pitchFamily="34" charset="0"/>
                <a:cs typeface="Arial" pitchFamily="34" charset="0"/>
              </a:rPr>
              <a:t>(</a:t>
            </a:r>
            <a:r>
              <a:rPr lang="en-US" sz="1000" dirty="0" err="1" smtClean="0">
                <a:latin typeface="Arial" pitchFamily="34" charset="0"/>
                <a:cs typeface="Arial" pitchFamily="34" charset="0"/>
              </a:rPr>
              <a:t>Sundevall</a:t>
            </a:r>
            <a:r>
              <a:rPr lang="en-US" sz="1000" dirty="0" smtClean="0">
                <a:latin typeface="Arial" pitchFamily="34" charset="0"/>
                <a:cs typeface="Arial" pitchFamily="34" charset="0"/>
              </a:rPr>
              <a:t>)</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a:t>
            </a:r>
            <a:endParaRPr lang="en-US" dirty="0"/>
          </a:p>
        </p:txBody>
      </p:sp>
      <p:sp>
        <p:nvSpPr>
          <p:cNvPr id="3" name="Content Placeholder 2"/>
          <p:cNvSpPr>
            <a:spLocks noGrp="1"/>
          </p:cNvSpPr>
          <p:nvPr>
            <p:ph idx="1"/>
          </p:nvPr>
        </p:nvSpPr>
        <p:spPr>
          <a:xfrm>
            <a:off x="457200" y="1676400"/>
            <a:ext cx="8229600" cy="4876800"/>
          </a:xfrm>
        </p:spPr>
        <p:txBody>
          <a:bodyPr>
            <a:normAutofit lnSpcReduction="10000"/>
          </a:bodyPr>
          <a:lstStyle/>
          <a:p>
            <a:r>
              <a:rPr lang="en-US" sz="2000" dirty="0" smtClean="0">
                <a:latin typeface="Arial" pitchFamily="34" charset="0"/>
                <a:cs typeface="Arial" pitchFamily="34" charset="0"/>
              </a:rPr>
              <a:t>Outside city of Delta Junction</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8 collection plots were randomly selected from the 40 plots sampled by </a:t>
            </a:r>
            <a:r>
              <a:rPr lang="en-US" sz="2000" dirty="0" err="1" smtClean="0">
                <a:latin typeface="Arial" pitchFamily="34" charset="0"/>
                <a:cs typeface="Arial" pitchFamily="34" charset="0"/>
              </a:rPr>
              <a:t>Seefeldt</a:t>
            </a:r>
            <a:r>
              <a:rPr lang="en-US" sz="2000" dirty="0" smtClean="0">
                <a:latin typeface="Arial" pitchFamily="34" charset="0"/>
                <a:cs typeface="Arial" pitchFamily="34" charset="0"/>
              </a:rPr>
              <a:t> et al. (2010). </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4 Young plots (8, 9, 9 and 10 yrs in CRP), and 4 Old plots (all 19 yrs in CRP)</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At time of CRP enrollment, fields were planted with mixed, non-native grasses: brome grass, red fescue, timothy, clover and/or bluegrass.</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Surrounding habitat is boreal forest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Vegetation data from CRP fields was collected</a:t>
            </a:r>
          </a:p>
          <a:p>
            <a:pPr>
              <a:buNone/>
            </a:pPr>
            <a:r>
              <a:rPr lang="en-US" sz="2000" dirty="0" smtClean="0">
                <a:latin typeface="Arial" pitchFamily="34" charset="0"/>
                <a:cs typeface="Arial" pitchFamily="34" charset="0"/>
              </a:rPr>
              <a:t>	 in 2005 and 2008 by </a:t>
            </a:r>
            <a:r>
              <a:rPr lang="en-US" sz="2000" dirty="0" err="1" smtClean="0">
                <a:latin typeface="Arial" pitchFamily="34" charset="0"/>
                <a:cs typeface="Arial" pitchFamily="34" charset="0"/>
              </a:rPr>
              <a:t>Seefeldt</a:t>
            </a:r>
            <a:r>
              <a:rPr lang="en-US" sz="2000" dirty="0" smtClean="0">
                <a:latin typeface="Arial" pitchFamily="34" charset="0"/>
                <a:cs typeface="Arial" pitchFamily="34" charset="0"/>
              </a:rPr>
              <a:t> et al. </a:t>
            </a:r>
            <a:endParaRPr lang="en-US" sz="2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7</a:t>
            </a:fld>
            <a:endParaRPr lang="en-US" dirty="0"/>
          </a:p>
        </p:txBody>
      </p:sp>
      <p:pic>
        <p:nvPicPr>
          <p:cNvPr id="37889" name="Picture 1" descr="C:\Documents and Settings\Brandi\My Documents\Brandi\Work Backup\Pictures\CRP Pictures\site pics\IMG_7635.JPG"/>
          <p:cNvPicPr>
            <a:picLocks noChangeAspect="1" noChangeArrowheads="1"/>
          </p:cNvPicPr>
          <p:nvPr/>
        </p:nvPicPr>
        <p:blipFill>
          <a:blip r:embed="rId3" cstate="print"/>
          <a:srcRect/>
          <a:stretch>
            <a:fillRect/>
          </a:stretch>
        </p:blipFill>
        <p:spPr bwMode="auto">
          <a:xfrm>
            <a:off x="5715000" y="4572000"/>
            <a:ext cx="3047756" cy="2286000"/>
          </a:xfrm>
          <a:prstGeom prst="rect">
            <a:avLst/>
          </a:prstGeom>
          <a:noFill/>
          <a:effectLst>
            <a:softEdge rad="635000"/>
          </a:effectLst>
        </p:spPr>
      </p:pic>
      <p:pic>
        <p:nvPicPr>
          <p:cNvPr id="37890" name="Picture 2" descr="C:\Documents and Settings\Brandi\My Documents\Brandi\Work Backup\Pictures\CRP Pictures\site pics\IMG_8384.JPG"/>
          <p:cNvPicPr>
            <a:picLocks noChangeAspect="1" noChangeArrowheads="1"/>
          </p:cNvPicPr>
          <p:nvPr/>
        </p:nvPicPr>
        <p:blipFill>
          <a:blip r:embed="rId4" cstate="print">
            <a:lum bright="-5000" contrast="26000"/>
          </a:blip>
          <a:srcRect/>
          <a:stretch>
            <a:fillRect/>
          </a:stretch>
        </p:blipFill>
        <p:spPr bwMode="auto">
          <a:xfrm>
            <a:off x="1117851" y="-228601"/>
            <a:ext cx="2946165" cy="2209801"/>
          </a:xfrm>
          <a:prstGeom prst="rect">
            <a:avLst/>
          </a:prstGeom>
          <a:noFill/>
          <a:effectLst>
            <a:softEdge rad="635000"/>
          </a:effectLst>
        </p:spPr>
      </p:pic>
      <p:sp>
        <p:nvSpPr>
          <p:cNvPr id="7" name="TextBox 6"/>
          <p:cNvSpPr txBox="1"/>
          <p:nvPr/>
        </p:nvSpPr>
        <p:spPr>
          <a:xfrm>
            <a:off x="6477000" y="6477000"/>
            <a:ext cx="1600200" cy="246221"/>
          </a:xfrm>
          <a:prstGeom prst="rect">
            <a:avLst/>
          </a:prstGeom>
          <a:noFill/>
        </p:spPr>
        <p:txBody>
          <a:bodyPr wrap="square" rtlCol="0">
            <a:spAutoFit/>
          </a:bodyPr>
          <a:lstStyle/>
          <a:p>
            <a:r>
              <a:rPr lang="en-US" sz="1000" dirty="0" smtClean="0">
                <a:latin typeface="Arial" pitchFamily="34" charset="0"/>
                <a:cs typeface="Arial" pitchFamily="34" charset="0"/>
              </a:rPr>
              <a:t>UAF Farm, Delta, AK</a:t>
            </a:r>
            <a:endParaRPr lang="en-US" sz="1000" dirty="0">
              <a:latin typeface="Arial" pitchFamily="34" charset="0"/>
              <a:cs typeface="Arial" pitchFamily="34" charset="0"/>
            </a:endParaRPr>
          </a:p>
        </p:txBody>
      </p:sp>
      <p:sp>
        <p:nvSpPr>
          <p:cNvPr id="8" name="TextBox 7"/>
          <p:cNvSpPr txBox="1"/>
          <p:nvPr/>
        </p:nvSpPr>
        <p:spPr>
          <a:xfrm>
            <a:off x="1981200" y="152400"/>
            <a:ext cx="1600200" cy="246221"/>
          </a:xfrm>
          <a:prstGeom prst="rect">
            <a:avLst/>
          </a:prstGeom>
          <a:noFill/>
        </p:spPr>
        <p:txBody>
          <a:bodyPr wrap="square" rtlCol="0">
            <a:spAutoFit/>
          </a:bodyPr>
          <a:lstStyle/>
          <a:p>
            <a:r>
              <a:rPr lang="en-US" sz="1000" dirty="0" smtClean="0">
                <a:latin typeface="Arial" pitchFamily="34" charset="0"/>
                <a:cs typeface="Arial" pitchFamily="34" charset="0"/>
              </a:rPr>
              <a:t>CRP field, Delta, AK</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Brandi\My Documents\Brandi\Backup - Mirror Drive Files\CRP\CRP Pictures\IMG_0294.JPG"/>
          <p:cNvPicPr>
            <a:picLocks noChangeAspect="1" noChangeArrowheads="1"/>
          </p:cNvPicPr>
          <p:nvPr/>
        </p:nvPicPr>
        <p:blipFill>
          <a:blip r:embed="rId3" cstate="print"/>
          <a:srcRect/>
          <a:stretch>
            <a:fillRect/>
          </a:stretch>
        </p:blipFill>
        <p:spPr bwMode="auto">
          <a:xfrm>
            <a:off x="0" y="-1"/>
            <a:ext cx="9144000" cy="6858551"/>
          </a:xfrm>
          <a:prstGeom prst="rect">
            <a:avLst/>
          </a:prstGeom>
          <a:noFill/>
          <a:effectLst>
            <a:softEdge rad="635000"/>
          </a:effectLst>
        </p:spPr>
      </p:pic>
      <p:sp>
        <p:nvSpPr>
          <p:cNvPr id="5" name="TextBox 4"/>
          <p:cNvSpPr txBox="1"/>
          <p:nvPr/>
        </p:nvSpPr>
        <p:spPr>
          <a:xfrm>
            <a:off x="1143000" y="304800"/>
            <a:ext cx="2133600" cy="381000"/>
          </a:xfrm>
          <a:prstGeom prst="rect">
            <a:avLst/>
          </a:prstGeom>
          <a:noFill/>
        </p:spPr>
        <p:txBody>
          <a:bodyPr wrap="square" rtlCol="0">
            <a:spAutoFit/>
          </a:bodyPr>
          <a:lstStyle/>
          <a:p>
            <a:r>
              <a:rPr lang="en-US" dirty="0" smtClean="0"/>
              <a:t>Young CRP Field</a:t>
            </a:r>
            <a:endParaRPr lang="en-US" dirty="0"/>
          </a:p>
        </p:txBody>
      </p:sp>
      <p:sp>
        <p:nvSpPr>
          <p:cNvPr id="4" name="Slide Number Placeholder 3"/>
          <p:cNvSpPr>
            <a:spLocks noGrp="1"/>
          </p:cNvSpPr>
          <p:nvPr>
            <p:ph type="sldNum" sz="quarter" idx="12"/>
          </p:nvPr>
        </p:nvSpPr>
        <p:spPr/>
        <p:txBody>
          <a:bodyPr>
            <a:noAutofit/>
          </a:bodyPr>
          <a:lstStyle/>
          <a:p>
            <a:fld id="{09D2B1A9-63BD-4D98-B814-3FCE0D8B4E5A}"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Micaria Project\MicProj-Pics\site pics\15\IMG_81382009.JPG"/>
          <p:cNvPicPr>
            <a:picLocks noChangeAspect="1" noChangeArrowheads="1"/>
          </p:cNvPicPr>
          <p:nvPr/>
        </p:nvPicPr>
        <p:blipFill>
          <a:blip r:embed="rId2" cstate="print"/>
          <a:srcRect/>
          <a:stretch>
            <a:fillRect/>
          </a:stretch>
        </p:blipFill>
        <p:spPr bwMode="auto">
          <a:xfrm>
            <a:off x="0" y="-551"/>
            <a:ext cx="9144000" cy="6858551"/>
          </a:xfrm>
          <a:prstGeom prst="rect">
            <a:avLst/>
          </a:prstGeom>
          <a:noFill/>
          <a:effectLst>
            <a:softEdge rad="635000"/>
          </a:effectLst>
        </p:spPr>
      </p:pic>
      <p:sp>
        <p:nvSpPr>
          <p:cNvPr id="4" name="TextBox 3"/>
          <p:cNvSpPr txBox="1"/>
          <p:nvPr/>
        </p:nvSpPr>
        <p:spPr>
          <a:xfrm>
            <a:off x="685800" y="457200"/>
            <a:ext cx="2133600" cy="381000"/>
          </a:xfrm>
          <a:prstGeom prst="rect">
            <a:avLst/>
          </a:prstGeom>
          <a:noFill/>
        </p:spPr>
        <p:txBody>
          <a:bodyPr wrap="square" rtlCol="0">
            <a:spAutoFit/>
          </a:bodyPr>
          <a:lstStyle/>
          <a:p>
            <a:r>
              <a:rPr lang="en-US" dirty="0" smtClean="0"/>
              <a:t>Old CRP Field</a:t>
            </a:r>
            <a:endParaRPr lang="en-US" dirty="0"/>
          </a:p>
        </p:txBody>
      </p:sp>
      <p:sp>
        <p:nvSpPr>
          <p:cNvPr id="5" name="Slide Number Placeholder 4"/>
          <p:cNvSpPr>
            <a:spLocks noGrp="1"/>
          </p:cNvSpPr>
          <p:nvPr>
            <p:ph type="sldNum" sz="quarter" idx="12"/>
          </p:nvPr>
        </p:nvSpPr>
        <p:spPr/>
        <p:txBody>
          <a:bodyPr/>
          <a:lstStyle/>
          <a:p>
            <a:fld id="{09D2B1A9-63BD-4D98-B814-3FCE0D8B4E5A}" type="slidenum">
              <a:rPr lang="en-US" smtClean="0"/>
              <a:pPr/>
              <a:t>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6508</TotalTime>
  <Words>4791</Words>
  <Application>Microsoft Office PowerPoint</Application>
  <PresentationFormat>On-screen Show (4:3)</PresentationFormat>
  <Paragraphs>554</Paragraphs>
  <Slides>40</Slides>
  <Notes>31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Foundry</vt:lpstr>
      <vt:lpstr>PowerPoint Presentation</vt:lpstr>
      <vt:lpstr>Introduction</vt:lpstr>
      <vt:lpstr>Introduction</vt:lpstr>
      <vt:lpstr>Introduction</vt:lpstr>
      <vt:lpstr>Introduction</vt:lpstr>
      <vt:lpstr>Research Goals</vt:lpstr>
      <vt:lpstr>Study Area</vt:lpstr>
      <vt:lpstr>PowerPoint Presentation</vt:lpstr>
      <vt:lpstr>PowerPoint Presentation</vt:lpstr>
      <vt:lpstr>PowerPoint Presentation</vt:lpstr>
      <vt:lpstr>Methods</vt:lpstr>
      <vt:lpstr>Methods</vt:lpstr>
      <vt:lpstr>Statistical Analysis</vt:lpstr>
      <vt:lpstr>Statistical Analysis</vt:lpstr>
      <vt:lpstr>Results</vt:lpstr>
      <vt:lpstr>Results</vt:lpstr>
      <vt:lpstr>Seasonal Abundance</vt:lpstr>
      <vt:lpstr>Diversity - Species Richness and Evenness</vt:lpstr>
      <vt:lpstr>PowerPoint Presentation</vt:lpstr>
      <vt:lpstr>Rank Abundance</vt:lpstr>
      <vt:lpstr>Results – Families</vt:lpstr>
      <vt:lpstr>NMDS Ordination Figure 4</vt:lpstr>
      <vt:lpstr>NMDS Ordination Figure 4  </vt:lpstr>
      <vt:lpstr>NMDS Ordination Figure 4 </vt:lpstr>
      <vt:lpstr>% Cover Forbs Figure 5</vt:lpstr>
      <vt:lpstr>Plant Species Richness Figure 6</vt:lpstr>
      <vt:lpstr>% Cover Shrubs Figure 7</vt:lpstr>
      <vt:lpstr>NMDS Ordination Figure 4</vt:lpstr>
      <vt:lpstr>Species Importance</vt:lpstr>
      <vt:lpstr>Species Importance</vt:lpstr>
      <vt:lpstr>Species abundance – M. rossica Figure 8</vt:lpstr>
      <vt:lpstr>Species abundance – P. fuscula Figure 9</vt:lpstr>
      <vt:lpstr>Species abundance – X. ferox Figure 10</vt:lpstr>
      <vt:lpstr>PerMANOVA and Mantel’s Test</vt:lpstr>
      <vt:lpstr>Discussion</vt:lpstr>
      <vt:lpstr>Discussion</vt:lpstr>
      <vt:lpstr>Conclusions</vt:lpstr>
      <vt:lpstr>Acknowledgements</vt:lpstr>
      <vt:lpstr>Literature Cited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Brandi</dc:creator>
  <cp:lastModifiedBy>O</cp:lastModifiedBy>
  <cp:revision>552</cp:revision>
  <dcterms:created xsi:type="dcterms:W3CDTF">2010-11-24T04:39:30Z</dcterms:created>
  <dcterms:modified xsi:type="dcterms:W3CDTF">2011-02-05T17:25:20Z</dcterms:modified>
</cp:coreProperties>
</file>