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2"/>
  </p:notesMasterIdLst>
  <p:sldIdLst>
    <p:sldId id="256" r:id="rId2"/>
    <p:sldId id="257" r:id="rId3"/>
    <p:sldId id="297" r:id="rId4"/>
    <p:sldId id="287" r:id="rId5"/>
    <p:sldId id="305" r:id="rId6"/>
    <p:sldId id="293" r:id="rId7"/>
    <p:sldId id="291" r:id="rId8"/>
    <p:sldId id="294" r:id="rId9"/>
    <p:sldId id="295" r:id="rId10"/>
    <p:sldId id="290" r:id="rId11"/>
    <p:sldId id="303" r:id="rId12"/>
    <p:sldId id="289" r:id="rId13"/>
    <p:sldId id="306" r:id="rId14"/>
    <p:sldId id="296" r:id="rId15"/>
    <p:sldId id="299" r:id="rId16"/>
    <p:sldId id="298" r:id="rId17"/>
    <p:sldId id="304" r:id="rId18"/>
    <p:sldId id="301" r:id="rId19"/>
    <p:sldId id="286" r:id="rId20"/>
    <p:sldId id="302"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86379" autoAdjust="0"/>
  </p:normalViewPr>
  <p:slideViewPr>
    <p:cSldViewPr>
      <p:cViewPr varScale="1">
        <p:scale>
          <a:sx n="44" d="100"/>
          <a:sy n="44" d="100"/>
        </p:scale>
        <p:origin x="-96"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2007_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2007_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2007_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2007_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2007_Workbook6.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0"/>
  <c:chart>
    <c:autoTitleDeleted val="1"/>
    <c:plotArea>
      <c:layout/>
      <c:pieChart>
        <c:varyColors val="1"/>
        <c:ser>
          <c:idx val="0"/>
          <c:order val="0"/>
          <c:tx>
            <c:strRef>
              <c:f>Sheet1!$B$1</c:f>
              <c:strCache>
                <c:ptCount val="1"/>
                <c:pt idx="0">
                  <c:v>overview of orders in donation</c:v>
                </c:pt>
              </c:strCache>
            </c:strRef>
          </c:tx>
          <c:dPt>
            <c:idx val="0"/>
            <c:spPr>
              <a:solidFill>
                <a:schemeClr val="bg1">
                  <a:lumMod val="50000"/>
                  <a:lumOff val="50000"/>
                </a:schemeClr>
              </a:solidFill>
            </c:spPr>
          </c:dPt>
          <c:dPt>
            <c:idx val="1"/>
            <c:spPr>
              <a:solidFill>
                <a:srgbClr val="0070C0"/>
              </a:solidFill>
            </c:spPr>
          </c:dPt>
          <c:dPt>
            <c:idx val="2"/>
            <c:spPr>
              <a:solidFill>
                <a:schemeClr val="accent3">
                  <a:lumMod val="75000"/>
                </a:schemeClr>
              </a:solidFill>
            </c:spPr>
          </c:dPt>
          <c:dPt>
            <c:idx val="3"/>
            <c:spPr>
              <a:solidFill>
                <a:srgbClr val="00B050"/>
              </a:solidFill>
            </c:spPr>
          </c:dPt>
          <c:dPt>
            <c:idx val="4"/>
            <c:spPr>
              <a:solidFill>
                <a:srgbClr val="7030A0"/>
              </a:solidFill>
            </c:spPr>
          </c:dPt>
          <c:dPt>
            <c:idx val="5"/>
            <c:spPr>
              <a:solidFill>
                <a:srgbClr val="FF0000"/>
              </a:solidFill>
            </c:spPr>
          </c:dPt>
          <c:dLbls>
            <c:showCatName val="1"/>
            <c:showPercent val="1"/>
            <c:showLeaderLines val="1"/>
          </c:dLbls>
          <c:cat>
            <c:strRef>
              <c:f>Sheet1!$A$2:$A$7</c:f>
              <c:strCache>
                <c:ptCount val="6"/>
                <c:pt idx="0">
                  <c:v>Hemiptera</c:v>
                </c:pt>
                <c:pt idx="1">
                  <c:v>Coleoptera</c:v>
                </c:pt>
                <c:pt idx="2">
                  <c:v>Hymenoptera</c:v>
                </c:pt>
                <c:pt idx="3">
                  <c:v>Lepidoptera</c:v>
                </c:pt>
                <c:pt idx="4">
                  <c:v>Diptera</c:v>
                </c:pt>
                <c:pt idx="5">
                  <c:v>Other orders</c:v>
                </c:pt>
              </c:strCache>
            </c:strRef>
          </c:cat>
          <c:val>
            <c:numRef>
              <c:f>Sheet1!$B$2:$B$7</c:f>
              <c:numCache>
                <c:formatCode>General</c:formatCode>
                <c:ptCount val="6"/>
                <c:pt idx="0">
                  <c:v>4.0211132437619972E-2</c:v>
                </c:pt>
                <c:pt idx="1">
                  <c:v>0.24616122840690979</c:v>
                </c:pt>
                <c:pt idx="2">
                  <c:v>0.36708253358925186</c:v>
                </c:pt>
                <c:pt idx="3">
                  <c:v>0.1383877159309021</c:v>
                </c:pt>
                <c:pt idx="4">
                  <c:v>0.1933781190019194</c:v>
                </c:pt>
                <c:pt idx="5">
                  <c:v>2.0000000000000014E-2</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12101668675270159"/>
          <c:y val="0.11978335848135019"/>
        </c:manualLayout>
      </c:layout>
    </c:title>
    <c:plotArea>
      <c:layout/>
      <c:pieChart>
        <c:varyColors val="1"/>
        <c:ser>
          <c:idx val="0"/>
          <c:order val="0"/>
          <c:tx>
            <c:strRef>
              <c:f>Sheet1!$B$1</c:f>
              <c:strCache>
                <c:ptCount val="1"/>
                <c:pt idx="0">
                  <c:v>percent of specimens identified</c:v>
                </c:pt>
              </c:strCache>
            </c:strRef>
          </c:tx>
          <c:dLbls>
            <c:showPercent val="1"/>
            <c:showLeaderLines val="1"/>
          </c:dLbls>
          <c:cat>
            <c:strRef>
              <c:f>Sheet1!$A$2:$A$5</c:f>
              <c:strCache>
                <c:ptCount val="4"/>
                <c:pt idx="0">
                  <c:v>to order</c:v>
                </c:pt>
                <c:pt idx="1">
                  <c:v>to fam.</c:v>
                </c:pt>
                <c:pt idx="2">
                  <c:v>to gen.</c:v>
                </c:pt>
                <c:pt idx="3">
                  <c:v>to spp.</c:v>
                </c:pt>
              </c:strCache>
            </c:strRef>
          </c:cat>
          <c:val>
            <c:numRef>
              <c:f>Sheet1!$B$2:$B$5</c:f>
              <c:numCache>
                <c:formatCode>General</c:formatCode>
                <c:ptCount val="4"/>
                <c:pt idx="0">
                  <c:v>0.65532879818594103</c:v>
                </c:pt>
                <c:pt idx="1">
                  <c:v>0.25170068027210885</c:v>
                </c:pt>
                <c:pt idx="2">
                  <c:v>3.8548752834467119E-2</c:v>
                </c:pt>
                <c:pt idx="3">
                  <c:v>5.4421768707482956E-2</c:v>
                </c:pt>
              </c:numCache>
            </c:numRef>
          </c:val>
        </c:ser>
        <c:dLbls>
          <c:showPercent val="1"/>
        </c:dLbls>
        <c:firstSliceAng val="0"/>
      </c:pieChart>
    </c:plotArea>
    <c:legend>
      <c:legendPos val="r"/>
      <c:layout/>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pieChart>
        <c:varyColors val="1"/>
        <c:ser>
          <c:idx val="0"/>
          <c:order val="0"/>
          <c:tx>
            <c:strRef>
              <c:f>Sheet1!$B$1</c:f>
              <c:strCache>
                <c:ptCount val="1"/>
                <c:pt idx="0">
                  <c:v>percent specimens identified</c:v>
                </c:pt>
              </c:strCache>
            </c:strRef>
          </c:tx>
          <c:dLbls>
            <c:showPercent val="1"/>
            <c:showLeaderLines val="1"/>
          </c:dLbls>
          <c:cat>
            <c:strRef>
              <c:f>Sheet1!$A$2:$A$5</c:f>
              <c:strCache>
                <c:ptCount val="4"/>
                <c:pt idx="0">
                  <c:v>to order</c:v>
                </c:pt>
                <c:pt idx="1">
                  <c:v>to fam.</c:v>
                </c:pt>
                <c:pt idx="2">
                  <c:v>to gen.</c:v>
                </c:pt>
                <c:pt idx="3">
                  <c:v>to spp.</c:v>
                </c:pt>
              </c:strCache>
            </c:strRef>
          </c:cat>
          <c:val>
            <c:numRef>
              <c:f>Sheet1!$B$2:$B$5</c:f>
              <c:numCache>
                <c:formatCode>General</c:formatCode>
                <c:ptCount val="4"/>
                <c:pt idx="0">
                  <c:v>2.6120857699805072E-2</c:v>
                </c:pt>
                <c:pt idx="1">
                  <c:v>0.35633528265107212</c:v>
                </c:pt>
                <c:pt idx="2">
                  <c:v>0.13840155945419114</c:v>
                </c:pt>
                <c:pt idx="3">
                  <c:v>0.47914230019493181</c:v>
                </c:pt>
              </c:numCache>
            </c:numRef>
          </c:val>
        </c:ser>
        <c:dLbls>
          <c:showPercent val="1"/>
        </c:dLbls>
        <c:firstSliceAng val="0"/>
      </c:pieChart>
    </c:plotArea>
    <c:legend>
      <c:legendPos val="r"/>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3.6981049061577814E-2"/>
          <c:y val="9.3816631130064027E-2"/>
        </c:manualLayout>
      </c:layout>
    </c:title>
    <c:plotArea>
      <c:layout/>
      <c:pieChart>
        <c:varyColors val="1"/>
        <c:ser>
          <c:idx val="0"/>
          <c:order val="0"/>
          <c:tx>
            <c:strRef>
              <c:f>Sheet1!$B$1</c:f>
              <c:strCache>
                <c:ptCount val="1"/>
                <c:pt idx="0">
                  <c:v>percent of specimens identified</c:v>
                </c:pt>
              </c:strCache>
            </c:strRef>
          </c:tx>
          <c:dLbls>
            <c:showPercent val="1"/>
            <c:showLeaderLines val="1"/>
          </c:dLbls>
          <c:cat>
            <c:strRef>
              <c:f>Sheet1!$A$2:$A$5</c:f>
              <c:strCache>
                <c:ptCount val="4"/>
                <c:pt idx="0">
                  <c:v>to order</c:v>
                </c:pt>
                <c:pt idx="1">
                  <c:v>to fam.</c:v>
                </c:pt>
                <c:pt idx="2">
                  <c:v>to gen.</c:v>
                </c:pt>
                <c:pt idx="3">
                  <c:v>to spp.</c:v>
                </c:pt>
              </c:strCache>
            </c:strRef>
          </c:cat>
          <c:val>
            <c:numRef>
              <c:f>Sheet1!$B$2:$B$5</c:f>
              <c:numCache>
                <c:formatCode>General</c:formatCode>
                <c:ptCount val="4"/>
                <c:pt idx="0">
                  <c:v>0.47843137254901968</c:v>
                </c:pt>
                <c:pt idx="1">
                  <c:v>0.39973856209150332</c:v>
                </c:pt>
                <c:pt idx="2">
                  <c:v>5.8562091503267993E-2</c:v>
                </c:pt>
                <c:pt idx="3">
                  <c:v>6.1699346405228762E-2</c:v>
                </c:pt>
              </c:numCache>
            </c:numRef>
          </c:val>
        </c:ser>
        <c:dLbls>
          <c:showPercent val="1"/>
        </c:dLbls>
        <c:firstSliceAng val="0"/>
      </c:pieChart>
    </c:plotArea>
    <c:legend>
      <c:legendPos val="r"/>
      <c:layout/>
    </c:legend>
    <c:plotVisOnly val="1"/>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24847385043476963"/>
          <c:y val="5.8111380145278467E-2"/>
        </c:manualLayout>
      </c:layout>
    </c:title>
    <c:plotArea>
      <c:layout/>
      <c:pieChart>
        <c:varyColors val="1"/>
        <c:ser>
          <c:idx val="0"/>
          <c:order val="0"/>
          <c:tx>
            <c:strRef>
              <c:f>Sheet1!$B$1</c:f>
              <c:strCache>
                <c:ptCount val="1"/>
                <c:pt idx="0">
                  <c:v>percent identified specimens</c:v>
                </c:pt>
              </c:strCache>
            </c:strRef>
          </c:tx>
          <c:explosion val="1"/>
          <c:dLbls>
            <c:showPercent val="1"/>
            <c:showLeaderLines val="1"/>
          </c:dLbls>
          <c:cat>
            <c:strRef>
              <c:f>Sheet1!$A$2:$A$5</c:f>
              <c:strCache>
                <c:ptCount val="4"/>
                <c:pt idx="0">
                  <c:v>to order</c:v>
                </c:pt>
                <c:pt idx="1">
                  <c:v>to fam.</c:v>
                </c:pt>
                <c:pt idx="2">
                  <c:v>to gen.</c:v>
                </c:pt>
                <c:pt idx="3">
                  <c:v>to spp.</c:v>
                </c:pt>
              </c:strCache>
            </c:strRef>
          </c:cat>
          <c:val>
            <c:numRef>
              <c:f>Sheet1!$B$2:$B$5</c:f>
              <c:numCache>
                <c:formatCode>General</c:formatCode>
                <c:ptCount val="4"/>
                <c:pt idx="0">
                  <c:v>0.34812760055478531</c:v>
                </c:pt>
                <c:pt idx="1">
                  <c:v>1.1789181692094329E-2</c:v>
                </c:pt>
                <c:pt idx="2">
                  <c:v>5.825242718446607E-2</c:v>
                </c:pt>
                <c:pt idx="3">
                  <c:v>0.5818307905686545</c:v>
                </c:pt>
              </c:numCache>
            </c:numRef>
          </c:val>
        </c:ser>
        <c:dLbls>
          <c:showPercent val="1"/>
        </c:dLbls>
        <c:firstSliceAng val="0"/>
      </c:pieChart>
    </c:plotArea>
    <c:legend>
      <c:legendPos val="r"/>
      <c:layout/>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layout>
        <c:manualLayout>
          <c:xMode val="edge"/>
          <c:yMode val="edge"/>
          <c:x val="0.13040682414698171"/>
          <c:y val="5.2655839895013129E-2"/>
        </c:manualLayout>
      </c:layout>
    </c:title>
    <c:plotArea>
      <c:layout/>
      <c:pieChart>
        <c:varyColors val="1"/>
        <c:ser>
          <c:idx val="0"/>
          <c:order val="0"/>
          <c:tx>
            <c:strRef>
              <c:f>Sheet1!$B$1</c:f>
              <c:strCache>
                <c:ptCount val="1"/>
                <c:pt idx="0">
                  <c:v>percent of specimens identified</c:v>
                </c:pt>
              </c:strCache>
            </c:strRef>
          </c:tx>
          <c:dLbls>
            <c:showPercent val="1"/>
            <c:showLeaderLines val="1"/>
          </c:dLbls>
          <c:cat>
            <c:strRef>
              <c:f>Sheet1!$A$2:$A$5</c:f>
              <c:strCache>
                <c:ptCount val="4"/>
                <c:pt idx="0">
                  <c:v>to order</c:v>
                </c:pt>
                <c:pt idx="1">
                  <c:v>to fam.</c:v>
                </c:pt>
                <c:pt idx="2">
                  <c:v>to gen.</c:v>
                </c:pt>
                <c:pt idx="3">
                  <c:v>to spp.</c:v>
                </c:pt>
              </c:strCache>
            </c:strRef>
          </c:cat>
          <c:val>
            <c:numRef>
              <c:f>Sheet1!$B$2:$B$5</c:f>
              <c:numCache>
                <c:formatCode>General</c:formatCode>
                <c:ptCount val="4"/>
                <c:pt idx="0">
                  <c:v>0.67642679900744418</c:v>
                </c:pt>
                <c:pt idx="1">
                  <c:v>0.24069478908188591</c:v>
                </c:pt>
                <c:pt idx="2">
                  <c:v>3.9702233250620382E-2</c:v>
                </c:pt>
                <c:pt idx="3">
                  <c:v>4.3176178660049573E-2</c:v>
                </c:pt>
              </c:numCache>
            </c:numRef>
          </c:val>
        </c:ser>
        <c:dLbls>
          <c:showPercent val="1"/>
        </c:dLbls>
        <c:firstSliceAng val="0"/>
      </c:pieChart>
    </c:plotArea>
    <c:legend>
      <c:legendPos val="r"/>
      <c:layout/>
    </c:legend>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2478C76-B0CF-4AB3-8394-C6C8F5B0B3E2}" type="datetimeFigureOut">
              <a:rPr lang="en-US"/>
              <a:pPr>
                <a:defRPr/>
              </a:pPr>
              <a:t>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E923779-9E45-42DB-B991-AF35DCE9129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204D74-E354-4CE3-924E-FEC080FAD06A}" type="slidenum">
              <a:rPr lang="en-US"/>
              <a:pPr fontAlgn="base">
                <a:spcBef>
                  <a:spcPct val="0"/>
                </a:spcBef>
                <a:spcAft>
                  <a:spcPct val="0"/>
                </a:spcAft>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F7F083C-34D4-4348-9591-24F32B08C597}" type="slidenum">
              <a:rPr lang="en-US"/>
              <a:pPr/>
              <a:t>20</a:t>
            </a:fld>
            <a:endParaRPr lang="en-US"/>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0CC0A6FF-C4A9-43EC-86BE-3A135A7E72FC}" type="slidenum">
              <a:rPr lang="en-US"/>
              <a:pPr/>
              <a:t>3</a:t>
            </a:fld>
            <a:endParaRPr lang="en-US"/>
          </a:p>
        </p:txBody>
      </p:sp>
      <p:sp>
        <p:nvSpPr>
          <p:cNvPr id="17411" name="Rectangle 1026"/>
          <p:cNvSpPr>
            <a:spLocks noGrp="1" noRot="1" noChangeAspect="1" noChangeArrowheads="1" noTextEdit="1"/>
          </p:cNvSpPr>
          <p:nvPr>
            <p:ph type="sldImg"/>
          </p:nvPr>
        </p:nvSpPr>
        <p:spPr>
          <a:ln/>
        </p:spPr>
      </p:sp>
      <p:sp>
        <p:nvSpPr>
          <p:cNvPr id="17412"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was</a:t>
            </a:r>
            <a:r>
              <a:rPr lang="en-US" baseline="0" dirty="0" smtClean="0"/>
              <a:t> lucky enough to be the undergraduate hired over the summer to work on </a:t>
            </a:r>
            <a:r>
              <a:rPr lang="en-US" baseline="0" dirty="0" err="1" smtClean="0"/>
              <a:t>Dominque</a:t>
            </a:r>
            <a:r>
              <a:rPr lang="en-US" baseline="0" dirty="0" smtClean="0"/>
              <a:t> </a:t>
            </a:r>
            <a:r>
              <a:rPr lang="en-US" baseline="0" dirty="0" err="1" smtClean="0"/>
              <a:t>Collet’s</a:t>
            </a:r>
            <a:r>
              <a:rPr lang="en-US" baseline="0" dirty="0" smtClean="0"/>
              <a:t> </a:t>
            </a:r>
            <a:r>
              <a:rPr lang="en-US" baseline="0" dirty="0" err="1" smtClean="0"/>
              <a:t>colleciton</a:t>
            </a:r>
            <a:r>
              <a:rPr lang="en-US" baseline="0" dirty="0" smtClean="0"/>
              <a:t> and I have to say it is an experience I truly enjoyed.</a:t>
            </a:r>
            <a:endParaRPr lang="en-US" dirty="0"/>
          </a:p>
        </p:txBody>
      </p:sp>
      <p:sp>
        <p:nvSpPr>
          <p:cNvPr id="4" name="Slide Number Placeholder 3"/>
          <p:cNvSpPr>
            <a:spLocks noGrp="1"/>
          </p:cNvSpPr>
          <p:nvPr>
            <p:ph type="sldNum" sz="quarter" idx="10"/>
          </p:nvPr>
        </p:nvSpPr>
        <p:spPr/>
        <p:txBody>
          <a:bodyPr/>
          <a:lstStyle/>
          <a:p>
            <a:pPr>
              <a:defRPr/>
            </a:pPr>
            <a:fld id="{BE923779-9E45-42DB-B991-AF35DCE91294}"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idea of the extent</a:t>
            </a:r>
            <a:r>
              <a:rPr lang="en-US" baseline="0" dirty="0" smtClean="0"/>
              <a:t> of identification done.</a:t>
            </a:r>
            <a:endParaRPr lang="en-US" dirty="0"/>
          </a:p>
        </p:txBody>
      </p:sp>
      <p:sp>
        <p:nvSpPr>
          <p:cNvPr id="4" name="Slide Number Placeholder 3"/>
          <p:cNvSpPr>
            <a:spLocks noGrp="1"/>
          </p:cNvSpPr>
          <p:nvPr>
            <p:ph type="sldNum" sz="quarter" idx="10"/>
          </p:nvPr>
        </p:nvSpPr>
        <p:spPr/>
        <p:txBody>
          <a:bodyPr/>
          <a:lstStyle/>
          <a:p>
            <a:pPr>
              <a:defRPr/>
            </a:pPr>
            <a:fld id="{BE923779-9E45-42DB-B991-AF35DCE91294}"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order with the most specimens from his donation</a:t>
            </a:r>
            <a:endParaRPr lang="en-US" dirty="0"/>
          </a:p>
        </p:txBody>
      </p:sp>
      <p:sp>
        <p:nvSpPr>
          <p:cNvPr id="4" name="Slide Number Placeholder 3"/>
          <p:cNvSpPr>
            <a:spLocks noGrp="1"/>
          </p:cNvSpPr>
          <p:nvPr>
            <p:ph type="sldNum" sz="quarter" idx="10"/>
          </p:nvPr>
        </p:nvSpPr>
        <p:spPr/>
        <p:txBody>
          <a:bodyPr/>
          <a:lstStyle/>
          <a:p>
            <a:pPr>
              <a:defRPr/>
            </a:pPr>
            <a:fld id="{BE923779-9E45-42DB-B991-AF35DCE91294}"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26EBEB1C-BBC3-45DA-BE7D-AEE2FFDDAEB1}" type="slidenum">
              <a:rPr lang="en-US"/>
              <a:pPr/>
              <a:t>14</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knowledge is of growing importance due to the rapid degree of climate change occurring at high latitude areas. In order to understand the effects of this on the ecological community level biologists as a whole need to understand what species make up the ecological communities before disruption occurs.  </a:t>
            </a:r>
          </a:p>
          <a:p>
            <a:pPr eaLnBrk="1" hangingPunct="1"/>
            <a:endParaRPr lang="en-US" dirty="0" smtClean="0"/>
          </a:p>
          <a:p>
            <a:pPr eaLnBrk="1" hangingPunct="1"/>
            <a:r>
              <a:rPr lang="en-US" dirty="0" smtClean="0"/>
              <a:t>These specimens are of particular importance because they provide the museum and any interested biologists with a more complete view of the insect fauna found in our state.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C0D8D0F-FE66-43CE-8CAE-C4F4A6E21708}" type="slidenum">
              <a:rPr lang="en-US"/>
              <a:pPr/>
              <a:t>15</a:t>
            </a:fld>
            <a:endParaRPr lang="en-US"/>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4887692-2662-4713-AC86-C27DE192EC0D}" type="slidenum">
              <a:rPr lang="en-US"/>
              <a:pPr/>
              <a:t>16</a:t>
            </a:fld>
            <a:endParaRPr lang="en-US"/>
          </a:p>
        </p:txBody>
      </p:sp>
      <p:sp>
        <p:nvSpPr>
          <p:cNvPr id="19459" name="Rectangle 1026"/>
          <p:cNvSpPr>
            <a:spLocks noGrp="1" noRot="1" noChangeAspect="1" noChangeArrowheads="1"/>
          </p:cNvSpPr>
          <p:nvPr>
            <p:ph type="sldImg"/>
          </p:nvPr>
        </p:nvSpPr>
        <p:spPr>
          <a:solidFill>
            <a:srgbClr val="FFFFFF"/>
          </a:solidFill>
          <a:ln/>
        </p:spPr>
      </p:sp>
      <p:sp>
        <p:nvSpPr>
          <p:cNvPr id="19460" name="Rectangle 1027"/>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noFill/>
        </p:spPr>
        <p:txBody>
          <a:bodyPr/>
          <a:lstStyle/>
          <a:p>
            <a:fld id="{630CD6CB-0BAE-4DDA-A548-D52CBEDAE08E}" type="slidenum">
              <a:rPr lang="en-US"/>
              <a:pPr/>
              <a:t>18</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which allows us to publicly post information about our specimens to organizations such as the Global Biodiversity information facility (GBIF).  Therefore by donating his collection Dominique </a:t>
            </a:r>
            <a:r>
              <a:rPr lang="en-US" sz="1200" kern="1200" dirty="0" err="1" smtClean="0">
                <a:solidFill>
                  <a:schemeClr val="tx1"/>
                </a:solidFill>
                <a:latin typeface="+mn-lt"/>
                <a:ea typeface="+mn-ea"/>
                <a:cs typeface="+mn-cs"/>
              </a:rPr>
              <a:t>Collet</a:t>
            </a:r>
            <a:r>
              <a:rPr lang="en-US" sz="1200" kern="1200" dirty="0" smtClean="0">
                <a:solidFill>
                  <a:schemeClr val="tx1"/>
                </a:solidFill>
                <a:latin typeface="+mn-lt"/>
                <a:ea typeface="+mn-ea"/>
                <a:cs typeface="+mn-cs"/>
              </a:rPr>
              <a:t> has not only given its benefits to the UA Museum but to the scientific community as a whole.</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pPr>
              <a:defRPr/>
            </a:pPr>
            <a:fld id="{51CFB3A6-4118-4FD7-94E7-130E2007E74F}" type="datetime1">
              <a:rPr lang="en-US" smtClean="0"/>
              <a:pPr>
                <a:defRPr/>
              </a:pPr>
              <a:t>2/5/2011</a:t>
            </a:fld>
            <a:endParaRPr lang="en-US"/>
          </a:p>
        </p:txBody>
      </p:sp>
      <p:sp>
        <p:nvSpPr>
          <p:cNvPr id="17" name="Footer Placeholder 16"/>
          <p:cNvSpPr>
            <a:spLocks noGrp="1"/>
          </p:cNvSpPr>
          <p:nvPr>
            <p:ph type="ftr" sz="quarter" idx="11"/>
          </p:nvPr>
        </p:nvSpPr>
        <p:spPr/>
        <p:txBody>
          <a:bodyPr/>
          <a:lstStyle>
            <a:extLst/>
          </a:lstStyle>
          <a:p>
            <a:pPr>
              <a:defRPr/>
            </a:pPr>
            <a:endParaRPr lang="en-US"/>
          </a:p>
        </p:txBody>
      </p:sp>
      <p:sp>
        <p:nvSpPr>
          <p:cNvPr id="29" name="Slide Number Placeholder 28"/>
          <p:cNvSpPr>
            <a:spLocks noGrp="1"/>
          </p:cNvSpPr>
          <p:nvPr>
            <p:ph type="sldNum" sz="quarter" idx="12"/>
          </p:nvPr>
        </p:nvSpPr>
        <p:spPr/>
        <p:txBody>
          <a:bodyPr/>
          <a:lstStyle>
            <a:extLst/>
          </a:lstStyle>
          <a:p>
            <a:pPr>
              <a:defRPr/>
            </a:pPr>
            <a:fld id="{E91C84F4-8AA5-49D9-A63C-B734B54CF7DF}" type="slidenum">
              <a:rPr lang="en-US" smtClean="0"/>
              <a:pPr>
                <a:defRPr/>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9D490A5-5FFB-4AFA-AF63-B431F85D6FCE}" type="datetime1">
              <a:rPr lang="en-US" smtClean="0"/>
              <a:pPr>
                <a:defRPr/>
              </a:pPr>
              <a:t>2/5/2011</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54BCAFC1-5D00-4120-AB37-FD785E89B54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DE3A94E5-1413-4205-802D-7B5E3F3E249C}" type="datetime1">
              <a:rPr lang="en-US" smtClean="0"/>
              <a:pPr>
                <a:defRPr/>
              </a:pPr>
              <a:t>2/5/2011</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63DE22AE-C725-4220-9F74-7433E3AE109B}"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180AF686-8025-4A2B-8E2F-E5682468C339}" type="datetime1">
              <a:rPr lang="en-US" smtClean="0"/>
              <a:pPr>
                <a:defRPr/>
              </a:pPr>
              <a:t>2/5/2011</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1CAA483-D094-42C0-BF78-29944A13B50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F1D2E309-9EB0-4887-92BC-CFA6A2CA6148}" type="datetime1">
              <a:rPr lang="en-US" smtClean="0"/>
              <a:pPr>
                <a:defRPr/>
              </a:pPr>
              <a:t>2/5/2011</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D6317FCB-BD83-4406-9BDB-09C7A7EE13AA}" type="slidenum">
              <a:rPr lang="en-US" smtClean="0"/>
              <a:pPr>
                <a:defRPr/>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1CBB6259-A816-4712-9073-8EE80B1193E2}" type="datetime1">
              <a:rPr lang="en-US" smtClean="0"/>
              <a:pPr>
                <a:defRPr/>
              </a:pPr>
              <a:t>2/5/2011</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A2342C8D-8327-4B6A-B06E-EF007B0D9F6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499252D1-21C8-4A62-A30C-9B0CDE823B19}" type="datetime1">
              <a:rPr lang="en-US" smtClean="0"/>
              <a:pPr>
                <a:defRPr/>
              </a:pPr>
              <a:t>2/5/2011</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56515598-C208-488F-A4A7-D70CBB58967F}" type="slidenum">
              <a:rPr lang="en-US" smtClean="0"/>
              <a:pPr>
                <a:defRPr/>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fld id="{A2044C84-7207-4A23-A706-C69DCDD736C5}" type="datetime1">
              <a:rPr lang="en-US" smtClean="0"/>
              <a:pPr>
                <a:defRPr/>
              </a:pPr>
              <a:t>2/5/2011</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72B116A1-17F1-457B-B213-C46949ECECC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ACA2274B-FE43-4F3D-A0BB-F5E9C99D5C29}" type="datetime1">
              <a:rPr lang="en-US" smtClean="0"/>
              <a:pPr>
                <a:defRPr/>
              </a:pPr>
              <a:t>2/5/2011</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4F2B8291-4B7E-48F4-9CD2-64CDABC6D6E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E9D5274A-CCCF-4A4A-9118-E0206138A84C}" type="datetime1">
              <a:rPr lang="en-US" smtClean="0"/>
              <a:pPr>
                <a:defRPr/>
              </a:pPr>
              <a:t>2/5/2011</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9B736F21-12E0-4E31-8119-F74687B0E39B}"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pPr>
              <a:defRPr/>
            </a:pPr>
            <a:fld id="{50E0E26F-3EC4-495B-B78A-349DB5226C96}" type="datetime1">
              <a:rPr lang="en-US" smtClean="0"/>
              <a:pPr>
                <a:defRPr/>
              </a:pPr>
              <a:t>2/5/2011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pPr>
              <a:defRPr/>
            </a:pPr>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pPr>
              <a:defRPr/>
            </a:pPr>
            <a:fld id="{7E197D5A-F251-4BAA-87B4-B9E73C5082E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fld id="{C873D62F-3977-4354-A9CA-7CB2584D3046}" type="datetime1">
              <a:rPr lang="en-US" smtClean="0"/>
              <a:pPr>
                <a:defRPr/>
              </a:pPr>
              <a:t>2/5/2011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0185E825-2A0D-44FD-8250-B770DF25DD18}"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0E95C20-1FF0-49D7-A58D-9A9D873FBF23}" type="slidenum">
              <a:rPr lang="en-US"/>
              <a:pPr>
                <a:defRPr/>
              </a:pPr>
              <a:t>1</a:t>
            </a:fld>
            <a:endParaRPr lang="en-US"/>
          </a:p>
        </p:txBody>
      </p:sp>
      <p:sp>
        <p:nvSpPr>
          <p:cNvPr id="2" name="Title 1"/>
          <p:cNvSpPr>
            <a:spLocks noGrp="1"/>
          </p:cNvSpPr>
          <p:nvPr>
            <p:ph type="ctrTitle"/>
          </p:nvPr>
        </p:nvSpPr>
        <p:spPr>
          <a:xfrm>
            <a:off x="457200" y="762000"/>
            <a:ext cx="8229600" cy="3505200"/>
          </a:xfrm>
        </p:spPr>
        <p:txBody>
          <a:bodyPr/>
          <a:lstStyle/>
          <a:p>
            <a:pPr eaLnBrk="1" fontAlgn="auto" hangingPunct="1">
              <a:spcAft>
                <a:spcPts val="0"/>
              </a:spcAft>
              <a:defRPr/>
            </a:pPr>
            <a:r>
              <a:rPr lang="en-US" dirty="0" smtClean="0"/>
              <a:t>Dominique </a:t>
            </a:r>
            <a:r>
              <a:rPr lang="en-US" dirty="0" err="1" smtClean="0"/>
              <a:t>Collet's</a:t>
            </a:r>
            <a:r>
              <a:rPr lang="en-US" dirty="0" smtClean="0"/>
              <a:t> contribution to the UAM insect Collection</a:t>
            </a:r>
            <a:endParaRPr lang="en-US" dirty="0"/>
          </a:p>
        </p:txBody>
      </p:sp>
      <p:sp>
        <p:nvSpPr>
          <p:cNvPr id="14338" name="Subtitle 2"/>
          <p:cNvSpPr>
            <a:spLocks noGrp="1"/>
          </p:cNvSpPr>
          <p:nvPr>
            <p:ph type="subTitle" idx="1"/>
          </p:nvPr>
        </p:nvSpPr>
        <p:spPr>
          <a:xfrm>
            <a:off x="1295400" y="4648200"/>
            <a:ext cx="6400800" cy="1752600"/>
          </a:xfrm>
        </p:spPr>
        <p:txBody>
          <a:bodyPr>
            <a:normAutofit/>
          </a:bodyPr>
          <a:lstStyle/>
          <a:p>
            <a:pPr eaLnBrk="1" hangingPunct="1"/>
            <a:r>
              <a:rPr lang="en-US" dirty="0" smtClean="0"/>
              <a:t>Sayde Ridling</a:t>
            </a:r>
          </a:p>
          <a:p>
            <a:pPr eaLnBrk="1" hangingPunct="1"/>
            <a:r>
              <a:rPr lang="en-US" dirty="0" smtClean="0"/>
              <a:t>Senior at UAF</a:t>
            </a:r>
          </a:p>
          <a:p>
            <a:pPr eaLnBrk="1" hangingPunct="1"/>
            <a:r>
              <a:rPr lang="en-US" dirty="0" smtClean="0"/>
              <a:t>Lab assistant hired by UAM to curate and database the </a:t>
            </a:r>
            <a:r>
              <a:rPr lang="en-US" dirty="0" err="1" smtClean="0"/>
              <a:t>Collet</a:t>
            </a:r>
            <a:r>
              <a:rPr lang="en-US" dirty="0" smtClean="0"/>
              <a:t> accession.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Strepsiptera</a:t>
            </a:r>
            <a:endParaRPr lang="en-US" dirty="0"/>
          </a:p>
        </p:txBody>
      </p:sp>
      <p:sp>
        <p:nvSpPr>
          <p:cNvPr id="3" name="Content Placeholder 2"/>
          <p:cNvSpPr>
            <a:spLocks noGrp="1"/>
          </p:cNvSpPr>
          <p:nvPr>
            <p:ph idx="1"/>
          </p:nvPr>
        </p:nvSpPr>
        <p:spPr>
          <a:xfrm>
            <a:off x="838200" y="1371600"/>
            <a:ext cx="4038600" cy="4572000"/>
          </a:xfrm>
        </p:spPr>
        <p:txBody>
          <a:bodyPr>
            <a:normAutofit/>
          </a:bodyPr>
          <a:lstStyle/>
          <a:p>
            <a:r>
              <a:rPr lang="en-US" dirty="0" smtClean="0"/>
              <a:t>1 specimen the first and only known from the State.  </a:t>
            </a:r>
          </a:p>
          <a:p>
            <a:r>
              <a:rPr lang="en-US" dirty="0" smtClean="0"/>
              <a:t>ID = </a:t>
            </a:r>
            <a:r>
              <a:rPr lang="en-US" i="1" dirty="0" smtClean="0"/>
              <a:t>Elenchus sp.</a:t>
            </a:r>
            <a:endParaRPr lang="en-US" i="1" dirty="0"/>
          </a:p>
        </p:txBody>
      </p:sp>
      <p:sp>
        <p:nvSpPr>
          <p:cNvPr id="4" name="Slide Number Placeholder 3"/>
          <p:cNvSpPr>
            <a:spLocks noGrp="1"/>
          </p:cNvSpPr>
          <p:nvPr>
            <p:ph type="sldNum" sz="quarter" idx="12"/>
          </p:nvPr>
        </p:nvSpPr>
        <p:spPr/>
        <p:txBody>
          <a:bodyPr>
            <a:normAutofit/>
          </a:bodyPr>
          <a:lstStyle/>
          <a:p>
            <a:pPr>
              <a:defRPr/>
            </a:pPr>
            <a:fld id="{C1CAA483-D094-42C0-BF78-29944A13B507}" type="slidenum">
              <a:rPr lang="en-US" smtClean="0"/>
              <a:pPr>
                <a:defRPr/>
              </a:pPr>
              <a:t>10</a:t>
            </a:fld>
            <a:endParaRPr lang="en-US"/>
          </a:p>
        </p:txBody>
      </p:sp>
      <p:pic>
        <p:nvPicPr>
          <p:cNvPr id="1027" name="Picture 3" descr="C:\Users\bugz\Desktop\2011-02-04-UAM100039648-Elenchus-lat.jpg"/>
          <p:cNvPicPr>
            <a:picLocks noChangeAspect="1" noChangeArrowheads="1"/>
          </p:cNvPicPr>
          <p:nvPr/>
        </p:nvPicPr>
        <p:blipFill>
          <a:blip r:embed="rId2" cstate="print"/>
          <a:srcRect/>
          <a:stretch>
            <a:fillRect/>
          </a:stretch>
        </p:blipFill>
        <p:spPr bwMode="auto">
          <a:xfrm>
            <a:off x="4943266" y="152400"/>
            <a:ext cx="4009792" cy="6400800"/>
          </a:xfrm>
          <a:prstGeom prst="rect">
            <a:avLst/>
          </a:prstGeom>
          <a:noFill/>
          <a:effectLst>
            <a:softEdge rad="63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Diptera</a:t>
            </a:r>
            <a:endParaRPr lang="en-US" dirty="0"/>
          </a:p>
        </p:txBody>
      </p:sp>
      <p:sp>
        <p:nvSpPr>
          <p:cNvPr id="3" name="Content Placeholder 2"/>
          <p:cNvSpPr>
            <a:spLocks noGrp="1"/>
          </p:cNvSpPr>
          <p:nvPr>
            <p:ph sz="half" idx="1"/>
          </p:nvPr>
        </p:nvSpPr>
        <p:spPr/>
        <p:txBody>
          <a:bodyPr/>
          <a:lstStyle/>
          <a:p>
            <a:r>
              <a:rPr lang="en-US" dirty="0" smtClean="0"/>
              <a:t>2,015 total lot count</a:t>
            </a:r>
          </a:p>
          <a:p>
            <a:r>
              <a:rPr lang="en-US" dirty="0" smtClean="0"/>
              <a:t>1,262 	(to order)</a:t>
            </a:r>
          </a:p>
          <a:p>
            <a:r>
              <a:rPr lang="en-US" dirty="0" smtClean="0"/>
              <a:t>485 	(to fam.)</a:t>
            </a:r>
          </a:p>
          <a:p>
            <a:r>
              <a:rPr lang="en-US" dirty="0" smtClean="0"/>
              <a:t>80		(to gen.)</a:t>
            </a:r>
          </a:p>
          <a:p>
            <a:r>
              <a:rPr lang="en-US" dirty="0" smtClean="0"/>
              <a:t>87		(to spp.)</a:t>
            </a:r>
          </a:p>
          <a:p>
            <a:r>
              <a:rPr lang="en-US" dirty="0" smtClean="0"/>
              <a:t>13 identified spp.</a:t>
            </a:r>
          </a:p>
          <a:p>
            <a:r>
              <a:rPr lang="en-US" dirty="0" smtClean="0"/>
              <a:t>1 new record for AK</a:t>
            </a:r>
          </a:p>
        </p:txBody>
      </p:sp>
      <p:graphicFrame>
        <p:nvGraphicFramePr>
          <p:cNvPr id="6" name="Content Placeholder 5"/>
          <p:cNvGraphicFramePr>
            <a:graphicFrameLocks noGrp="1"/>
          </p:cNvGraphicFramePr>
          <p:nvPr>
            <p:ph sz="half" idx="2"/>
          </p:nvPr>
        </p:nvGraphicFramePr>
        <p:xfrm>
          <a:off x="3962400" y="2590800"/>
          <a:ext cx="5181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lstStyle/>
          <a:p>
            <a:pPr>
              <a:defRPr/>
            </a:pPr>
            <a:fld id="{A2342C8D-8327-4B6A-B06E-EF007B0D9F67}" type="slidenum">
              <a:rPr lang="en-US" smtClean="0"/>
              <a:pPr>
                <a:defRPr/>
              </a:pPr>
              <a:t>11</a:t>
            </a:fld>
            <a:endParaRPr lang="en-US"/>
          </a:p>
        </p:txBody>
      </p:sp>
      <p:pic>
        <p:nvPicPr>
          <p:cNvPr id="7" name="Picture 2" descr="C:\Users\bugz\Desktop\IMG_1086.JPG"/>
          <p:cNvPicPr>
            <a:picLocks noChangeAspect="1" noChangeArrowheads="1"/>
          </p:cNvPicPr>
          <p:nvPr/>
        </p:nvPicPr>
        <p:blipFill>
          <a:blip r:embed="rId3" cstate="print"/>
          <a:srcRect/>
          <a:stretch>
            <a:fillRect/>
          </a:stretch>
        </p:blipFill>
        <p:spPr bwMode="auto">
          <a:xfrm>
            <a:off x="4343400" y="0"/>
            <a:ext cx="4572000" cy="2612739"/>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Minor insect orders</a:t>
            </a:r>
            <a:endParaRPr lang="en-US" dirty="0"/>
          </a:p>
        </p:txBody>
      </p:sp>
      <p:sp>
        <p:nvSpPr>
          <p:cNvPr id="3" name="Content Placeholder 2"/>
          <p:cNvSpPr>
            <a:spLocks noGrp="1"/>
          </p:cNvSpPr>
          <p:nvPr>
            <p:ph idx="1"/>
          </p:nvPr>
        </p:nvSpPr>
        <p:spPr>
          <a:xfrm>
            <a:off x="457200" y="1600200"/>
            <a:ext cx="8458200" cy="4708525"/>
          </a:xfrm>
        </p:spPr>
        <p:txBody>
          <a:bodyPr>
            <a:normAutofit fontScale="55000" lnSpcReduction="20000"/>
          </a:bodyPr>
          <a:lstStyle/>
          <a:p>
            <a:r>
              <a:rPr lang="en-US" sz="4400" dirty="0" err="1" smtClean="0"/>
              <a:t>Archeognatha</a:t>
            </a:r>
            <a:r>
              <a:rPr lang="en-US" sz="4400" dirty="0" smtClean="0"/>
              <a:t>	1	(not yet cataloged)</a:t>
            </a:r>
          </a:p>
          <a:p>
            <a:r>
              <a:rPr lang="en-US" sz="4400" dirty="0" err="1" smtClean="0"/>
              <a:t>Ephemeroptera</a:t>
            </a:r>
            <a:r>
              <a:rPr lang="en-US" sz="4400" dirty="0" smtClean="0"/>
              <a:t>	7	(not yet cataloged)</a:t>
            </a:r>
          </a:p>
          <a:p>
            <a:r>
              <a:rPr lang="en-US" sz="4400" dirty="0" err="1" smtClean="0"/>
              <a:t>Odonata</a:t>
            </a:r>
            <a:r>
              <a:rPr lang="en-US" sz="4400" dirty="0" smtClean="0"/>
              <a:t>		8	(not yet cataloged)</a:t>
            </a:r>
          </a:p>
          <a:p>
            <a:r>
              <a:rPr lang="en-US" sz="4400" dirty="0" err="1" smtClean="0">
                <a:solidFill>
                  <a:schemeClr val="accent1"/>
                </a:solidFill>
              </a:rPr>
              <a:t>Orthoptera</a:t>
            </a:r>
            <a:r>
              <a:rPr lang="en-US" sz="4400" dirty="0" smtClean="0">
                <a:solidFill>
                  <a:schemeClr val="accent1"/>
                </a:solidFill>
              </a:rPr>
              <a:t>	3 	(2 to fam. 1 to sp.)</a:t>
            </a:r>
          </a:p>
          <a:p>
            <a:r>
              <a:rPr lang="en-US" sz="4400" dirty="0" err="1" smtClean="0"/>
              <a:t>Plecoptera</a:t>
            </a:r>
            <a:r>
              <a:rPr lang="en-US" sz="4400" dirty="0" smtClean="0"/>
              <a:t>		4	(not yet cataloged)</a:t>
            </a:r>
          </a:p>
          <a:p>
            <a:r>
              <a:rPr lang="en-US" sz="4400" dirty="0" err="1" smtClean="0">
                <a:solidFill>
                  <a:schemeClr val="accent1"/>
                </a:solidFill>
              </a:rPr>
              <a:t>Thysanoptera</a:t>
            </a:r>
            <a:r>
              <a:rPr lang="en-US" sz="4400" dirty="0" smtClean="0">
                <a:solidFill>
                  <a:schemeClr val="accent1"/>
                </a:solidFill>
              </a:rPr>
              <a:t>	309	(all to sp.)</a:t>
            </a:r>
          </a:p>
          <a:p>
            <a:r>
              <a:rPr lang="en-US" sz="4400" dirty="0" err="1" smtClean="0"/>
              <a:t>Pthiraptera</a:t>
            </a:r>
            <a:r>
              <a:rPr lang="en-US" sz="4400" dirty="0" smtClean="0"/>
              <a:t>	10	(not yet cataloged)</a:t>
            </a:r>
          </a:p>
          <a:p>
            <a:r>
              <a:rPr lang="en-US" sz="4400" dirty="0" err="1" smtClean="0"/>
              <a:t>Psocoptera</a:t>
            </a:r>
            <a:r>
              <a:rPr lang="en-US" sz="4400" dirty="0" smtClean="0"/>
              <a:t>	68	(not yet cataloged)</a:t>
            </a:r>
          </a:p>
          <a:p>
            <a:r>
              <a:rPr lang="en-US" sz="4400" dirty="0" err="1" smtClean="0"/>
              <a:t>Neuroptera</a:t>
            </a:r>
            <a:r>
              <a:rPr lang="en-US" sz="4400" dirty="0" smtClean="0"/>
              <a:t>	63	(not yet cataloged)</a:t>
            </a:r>
          </a:p>
          <a:p>
            <a:r>
              <a:rPr lang="en-US" sz="4400" dirty="0" err="1" smtClean="0"/>
              <a:t>Trichoptera</a:t>
            </a:r>
            <a:r>
              <a:rPr lang="en-US" sz="4400" dirty="0" smtClean="0"/>
              <a:t>	16	(not yet cataloged)</a:t>
            </a:r>
          </a:p>
          <a:p>
            <a:r>
              <a:rPr lang="en-US" sz="4400" dirty="0" err="1" smtClean="0"/>
              <a:t>Siphonaptera</a:t>
            </a:r>
            <a:r>
              <a:rPr lang="en-US" sz="4400" dirty="0" smtClean="0"/>
              <a:t>	7	(not yet cataloged)</a:t>
            </a:r>
          </a:p>
          <a:p>
            <a:endParaRPr lang="en-US" dirty="0" smtClean="0"/>
          </a:p>
          <a:p>
            <a:endParaRPr lang="en-US" dirty="0"/>
          </a:p>
        </p:txBody>
      </p:sp>
      <p:sp>
        <p:nvSpPr>
          <p:cNvPr id="4" name="Slide Number Placeholder 3"/>
          <p:cNvSpPr>
            <a:spLocks noGrp="1"/>
          </p:cNvSpPr>
          <p:nvPr>
            <p:ph type="sldNum" sz="quarter" idx="12"/>
          </p:nvPr>
        </p:nvSpPr>
        <p:spPr/>
        <p:txBody>
          <a:bodyPr>
            <a:normAutofit/>
          </a:bodyPr>
          <a:lstStyle/>
          <a:p>
            <a:pPr>
              <a:defRPr/>
            </a:pPr>
            <a:fld id="{C1CAA483-D094-42C0-BF78-29944A13B507}"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Minor non-insect orders</a:t>
            </a:r>
            <a:endParaRPr lang="en-US" dirty="0"/>
          </a:p>
        </p:txBody>
      </p:sp>
      <p:sp>
        <p:nvSpPr>
          <p:cNvPr id="3" name="Content Placeholder 2"/>
          <p:cNvSpPr>
            <a:spLocks noGrp="1"/>
          </p:cNvSpPr>
          <p:nvPr>
            <p:ph idx="1"/>
          </p:nvPr>
        </p:nvSpPr>
        <p:spPr/>
        <p:txBody>
          <a:bodyPr>
            <a:normAutofit fontScale="92500"/>
          </a:bodyPr>
          <a:lstStyle/>
          <a:p>
            <a:r>
              <a:rPr lang="en-US" sz="3200" dirty="0" err="1" smtClean="0">
                <a:solidFill>
                  <a:schemeClr val="accent1"/>
                </a:solidFill>
              </a:rPr>
              <a:t>Acari</a:t>
            </a:r>
            <a:r>
              <a:rPr lang="en-US" sz="3200" dirty="0" smtClean="0">
                <a:solidFill>
                  <a:schemeClr val="accent1"/>
                </a:solidFill>
              </a:rPr>
              <a:t>			28 	(all to order)</a:t>
            </a:r>
          </a:p>
          <a:p>
            <a:r>
              <a:rPr lang="en-US" sz="3200" dirty="0" err="1" smtClean="0"/>
              <a:t>Aranaea</a:t>
            </a:r>
            <a:r>
              <a:rPr lang="en-US" sz="3200" dirty="0" smtClean="0"/>
              <a:t>			5	(not yet cataloged)</a:t>
            </a:r>
          </a:p>
          <a:p>
            <a:r>
              <a:rPr lang="en-US" sz="3200" dirty="0" err="1" smtClean="0"/>
              <a:t>Anostraca</a:t>
            </a:r>
            <a:r>
              <a:rPr lang="en-US" sz="3200" dirty="0" smtClean="0"/>
              <a:t>		2	(not yet cataloged)</a:t>
            </a:r>
          </a:p>
          <a:p>
            <a:r>
              <a:rPr lang="en-US" sz="3200" dirty="0" err="1" smtClean="0"/>
              <a:t>Chilopoda</a:t>
            </a:r>
            <a:r>
              <a:rPr lang="en-US" sz="3200" dirty="0" smtClean="0"/>
              <a:t>		2	(not yet cataloged)</a:t>
            </a:r>
          </a:p>
          <a:p>
            <a:r>
              <a:rPr lang="en-US" sz="3200" dirty="0" err="1" smtClean="0"/>
              <a:t>Collembola</a:t>
            </a:r>
            <a:r>
              <a:rPr lang="en-US" sz="3200" dirty="0" smtClean="0"/>
              <a:t>		26	(not yet cataloged)</a:t>
            </a:r>
          </a:p>
          <a:p>
            <a:r>
              <a:rPr lang="en-US" sz="3200" dirty="0" err="1" smtClean="0"/>
              <a:t>Crustacea</a:t>
            </a:r>
            <a:r>
              <a:rPr lang="en-US" sz="3200" dirty="0" smtClean="0"/>
              <a:t>		1	(not yet cataloged)</a:t>
            </a:r>
          </a:p>
          <a:p>
            <a:r>
              <a:rPr lang="en-US" sz="3200" dirty="0" err="1" smtClean="0">
                <a:solidFill>
                  <a:schemeClr val="accent1"/>
                </a:solidFill>
              </a:rPr>
              <a:t>Opilliones</a:t>
            </a:r>
            <a:r>
              <a:rPr lang="en-US" sz="3200" dirty="0" smtClean="0">
                <a:solidFill>
                  <a:schemeClr val="accent1"/>
                </a:solidFill>
              </a:rPr>
              <a:t>		1	 (all to sp.)</a:t>
            </a:r>
          </a:p>
          <a:p>
            <a:r>
              <a:rPr lang="en-US" sz="3200" dirty="0" err="1" smtClean="0">
                <a:solidFill>
                  <a:schemeClr val="accent1"/>
                </a:solidFill>
              </a:rPr>
              <a:t>Pseudoscorpion</a:t>
            </a:r>
            <a:r>
              <a:rPr lang="en-US" sz="3200" dirty="0" smtClean="0">
                <a:solidFill>
                  <a:schemeClr val="accent1"/>
                </a:solidFill>
              </a:rPr>
              <a:t>	1	(all to sp.)</a:t>
            </a:r>
          </a:p>
        </p:txBody>
      </p:sp>
      <p:sp>
        <p:nvSpPr>
          <p:cNvPr id="4" name="Slide Number Placeholder 3"/>
          <p:cNvSpPr>
            <a:spLocks noGrp="1"/>
          </p:cNvSpPr>
          <p:nvPr>
            <p:ph type="sldNum" sz="quarter" idx="12"/>
          </p:nvPr>
        </p:nvSpPr>
        <p:spPr/>
        <p:txBody>
          <a:bodyPr/>
          <a:lstStyle/>
          <a:p>
            <a:pPr>
              <a:defRPr/>
            </a:pPr>
            <a:fld id="{C1CAA483-D094-42C0-BF78-29944A13B507}"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2006-08-29-0005a"/>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14339" name="Text Box 5"/>
          <p:cNvSpPr txBox="1">
            <a:spLocks noChangeArrowheads="1"/>
          </p:cNvSpPr>
          <p:nvPr/>
        </p:nvSpPr>
        <p:spPr bwMode="auto">
          <a:xfrm>
            <a:off x="0" y="0"/>
            <a:ext cx="3902075" cy="4154984"/>
          </a:xfrm>
          <a:prstGeom prst="rect">
            <a:avLst/>
          </a:prstGeom>
          <a:noFill/>
          <a:ln w="9525">
            <a:noFill/>
            <a:miter lim="800000"/>
            <a:headEnd/>
            <a:tailEnd/>
          </a:ln>
        </p:spPr>
        <p:txBody>
          <a:bodyPr wrap="square">
            <a:spAutoFit/>
          </a:bodyPr>
          <a:lstStyle/>
          <a:p>
            <a:pPr eaLnBrk="0" hangingPunct="0"/>
            <a:r>
              <a:rPr lang="en-US" sz="2400" dirty="0" smtClean="0"/>
              <a:t>What this means for the UA museum</a:t>
            </a:r>
            <a:endParaRPr lang="en-US" sz="2400" dirty="0"/>
          </a:p>
          <a:p>
            <a:pPr eaLnBrk="0" hangingPunct="0"/>
            <a:endParaRPr lang="en-US" dirty="0"/>
          </a:p>
          <a:p>
            <a:pPr eaLnBrk="1" hangingPunct="1"/>
            <a:r>
              <a:rPr lang="en-US" dirty="0" smtClean="0"/>
              <a:t>New species records provide a better record of what insects really do survive in Alaska</a:t>
            </a:r>
          </a:p>
          <a:p>
            <a:pPr lvl="1" eaLnBrk="1" hangingPunct="1"/>
            <a:r>
              <a:rPr lang="en-US" dirty="0" smtClean="0"/>
              <a:t>Important to entomologists, ecologists, even climatologists</a:t>
            </a:r>
          </a:p>
          <a:p>
            <a:pPr lvl="1" eaLnBrk="1" hangingPunct="1"/>
            <a:endParaRPr lang="en-US" dirty="0" smtClean="0"/>
          </a:p>
          <a:p>
            <a:pPr marL="0" lvl="1" eaLnBrk="1" hangingPunct="1"/>
            <a:r>
              <a:rPr lang="en-US" dirty="0" smtClean="0"/>
              <a:t>With an estimated over 7,000 species believed to be present in Alaska, we have a long way to go and every sp. counts.</a:t>
            </a:r>
          </a:p>
          <a:p>
            <a:pPr lvl="1" eaLnBrk="1" hangingPunct="1"/>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Text Box 2"/>
          <p:cNvSpPr txBox="1">
            <a:spLocks noChangeArrowheads="1"/>
          </p:cNvSpPr>
          <p:nvPr/>
        </p:nvSpPr>
        <p:spPr bwMode="auto">
          <a:xfrm>
            <a:off x="365125" y="257174"/>
            <a:ext cx="8550275" cy="5970865"/>
          </a:xfrm>
          <a:prstGeom prst="rect">
            <a:avLst/>
          </a:prstGeom>
          <a:noFill/>
          <a:ln w="9525">
            <a:noFill/>
            <a:miter lim="800000"/>
            <a:headEnd/>
            <a:tailEnd/>
          </a:ln>
        </p:spPr>
        <p:txBody>
          <a:bodyPr wrap="square">
            <a:spAutoFit/>
          </a:bodyPr>
          <a:lstStyle/>
          <a:p>
            <a:pPr eaLnBrk="0" hangingPunct="0"/>
            <a:r>
              <a:rPr lang="en-US" sz="1600" b="1" dirty="0" smtClean="0"/>
              <a:t>Project</a:t>
            </a:r>
            <a:r>
              <a:rPr lang="en-US" sz="1600" b="1" dirty="0"/>
              <a:t>			</a:t>
            </a:r>
            <a:r>
              <a:rPr lang="en-US" sz="1600" b="1" dirty="0" smtClean="0"/>
              <a:t>specimens       species</a:t>
            </a:r>
            <a:r>
              <a:rPr lang="en-US" sz="1600" b="1" dirty="0"/>
              <a:t>	spp. new for AK 	</a:t>
            </a:r>
            <a:r>
              <a:rPr lang="en-US" sz="1600" b="1" dirty="0" smtClean="0"/>
              <a:t>new </a:t>
            </a:r>
            <a:r>
              <a:rPr lang="en-US" sz="1600" b="1" dirty="0"/>
              <a:t>sp.</a:t>
            </a:r>
            <a:endParaRPr lang="en-US" sz="1600" dirty="0"/>
          </a:p>
          <a:p>
            <a:pPr eaLnBrk="0" hangingPunct="0"/>
            <a:r>
              <a:rPr lang="en-US" sz="1600" dirty="0" err="1"/>
              <a:t>Kanuti</a:t>
            </a:r>
            <a:r>
              <a:rPr lang="en-US" sz="1600" dirty="0"/>
              <a:t> </a:t>
            </a:r>
            <a:r>
              <a:rPr lang="en-US" sz="1600" dirty="0" smtClean="0"/>
              <a:t>NWR (S. of Brooks R.)</a:t>
            </a:r>
            <a:r>
              <a:rPr lang="en-US" sz="1600" dirty="0"/>
              <a:t>	</a:t>
            </a:r>
            <a:r>
              <a:rPr lang="en-US" sz="1600" dirty="0" smtClean="0"/>
              <a:t>11,797</a:t>
            </a:r>
            <a:r>
              <a:rPr lang="en-US" sz="1600" dirty="0"/>
              <a:t>		</a:t>
            </a:r>
            <a:r>
              <a:rPr lang="en-US" sz="1600" dirty="0" smtClean="0"/>
              <a:t>197</a:t>
            </a:r>
            <a:r>
              <a:rPr lang="en-US" sz="1600" dirty="0"/>
              <a:t>	31 (16%)		3</a:t>
            </a:r>
          </a:p>
          <a:p>
            <a:pPr eaLnBrk="0" hangingPunct="0"/>
            <a:r>
              <a:rPr lang="en-US" sz="1600" dirty="0"/>
              <a:t>AK Peninsula NWR		  1,911		  79	  4 (5%)		1?</a:t>
            </a:r>
          </a:p>
          <a:p>
            <a:pPr eaLnBrk="0" hangingPunct="0"/>
            <a:r>
              <a:rPr lang="en-US" sz="1600" dirty="0"/>
              <a:t>USDA </a:t>
            </a:r>
            <a:r>
              <a:rPr lang="en-US" sz="1600" dirty="0" smtClean="0"/>
              <a:t>ARS 	</a:t>
            </a:r>
            <a:r>
              <a:rPr lang="en-US" sz="1600" dirty="0"/>
              <a:t>	  9,930		203          42 (21%)		2</a:t>
            </a:r>
          </a:p>
          <a:p>
            <a:pPr eaLnBrk="0" hangingPunct="0"/>
            <a:r>
              <a:rPr lang="en-US" sz="1600" dirty="0" err="1"/>
              <a:t>Sanak</a:t>
            </a:r>
            <a:r>
              <a:rPr lang="en-US" sz="1600" dirty="0"/>
              <a:t> Island		    214		  34	  3 (9%)		0</a:t>
            </a:r>
          </a:p>
          <a:p>
            <a:pPr eaLnBrk="0" hangingPunct="0"/>
            <a:r>
              <a:rPr lang="en-US" sz="1600" dirty="0"/>
              <a:t>AK Maritime NWR		  8,389		  89	  7 (8%)		5+</a:t>
            </a:r>
          </a:p>
          <a:p>
            <a:pPr eaLnBrk="0" hangingPunct="0"/>
            <a:r>
              <a:rPr lang="en-US" sz="1600" dirty="0"/>
              <a:t>Sikes property, Fairbanks	  2,541		  69	11 (16%)		0</a:t>
            </a:r>
          </a:p>
          <a:p>
            <a:pPr eaLnBrk="0" hangingPunct="0"/>
            <a:r>
              <a:rPr lang="en-US" sz="1600" dirty="0"/>
              <a:t>Dalton Hwy transect		  1,900 		  38	  9 (24%)		1</a:t>
            </a:r>
          </a:p>
          <a:p>
            <a:pPr eaLnBrk="0" hangingPunct="0"/>
            <a:r>
              <a:rPr lang="en-US" sz="1600" dirty="0"/>
              <a:t>Aspen Leaf Miner / ants	     111 		    9	  4 (44%)		3</a:t>
            </a:r>
          </a:p>
          <a:p>
            <a:pPr eaLnBrk="0" hangingPunct="0"/>
            <a:r>
              <a:rPr lang="en-US" sz="1600" dirty="0" smtClean="0"/>
              <a:t>Spiders </a:t>
            </a:r>
            <a:r>
              <a:rPr lang="en-US" sz="1600" dirty="0"/>
              <a:t>of AK		  9,790		423	98 (23%)		2</a:t>
            </a:r>
          </a:p>
          <a:p>
            <a:pPr eaLnBrk="0" hangingPunct="0"/>
            <a:r>
              <a:rPr lang="en-US" sz="1600" dirty="0"/>
              <a:t>Prince of Wales		13,986		115	33 (29%)		1?</a:t>
            </a:r>
          </a:p>
          <a:p>
            <a:pPr eaLnBrk="0" hangingPunct="0"/>
            <a:r>
              <a:rPr lang="en-US" sz="1600" dirty="0"/>
              <a:t>Koyukuk NWR		     550		  52	  6 (12%)		</a:t>
            </a:r>
            <a:r>
              <a:rPr lang="en-US" sz="1600" dirty="0" smtClean="0"/>
              <a:t>0</a:t>
            </a:r>
          </a:p>
          <a:p>
            <a:pPr eaLnBrk="0" hangingPunct="0"/>
            <a:r>
              <a:rPr lang="en-US" sz="1600" dirty="0" smtClean="0"/>
              <a:t>Palmer Collection		6,578						</a:t>
            </a:r>
          </a:p>
          <a:p>
            <a:pPr eaLnBrk="0" hangingPunct="0"/>
            <a:r>
              <a:rPr lang="en-US" sz="1600" dirty="0" smtClean="0"/>
              <a:t>D. Sikes, Alaska		19,388		</a:t>
            </a:r>
          </a:p>
          <a:p>
            <a:pPr eaLnBrk="0" hangingPunct="0"/>
            <a:r>
              <a:rPr lang="en-US" sz="1600" dirty="0" smtClean="0">
                <a:solidFill>
                  <a:srgbClr val="FF0000"/>
                </a:solidFill>
              </a:rPr>
              <a:t>D. </a:t>
            </a:r>
            <a:r>
              <a:rPr lang="en-US" sz="1600" dirty="0" err="1" smtClean="0">
                <a:solidFill>
                  <a:srgbClr val="FF0000"/>
                </a:solidFill>
              </a:rPr>
              <a:t>Collet</a:t>
            </a:r>
            <a:r>
              <a:rPr lang="en-US" sz="1600" dirty="0" smtClean="0">
                <a:solidFill>
                  <a:srgbClr val="FF0000"/>
                </a:solidFill>
              </a:rPr>
              <a:t> Kenai		10,320		335	84 (25%)		0</a:t>
            </a:r>
            <a:endParaRPr lang="en-US" sz="1600" dirty="0">
              <a:solidFill>
                <a:srgbClr val="FF0000"/>
              </a:solidFill>
            </a:endParaRPr>
          </a:p>
          <a:p>
            <a:pPr eaLnBrk="0" hangingPunct="0"/>
            <a:endParaRPr lang="en-US" sz="1600" dirty="0" smtClean="0"/>
          </a:p>
          <a:p>
            <a:pPr eaLnBrk="0" hangingPunct="0"/>
            <a:endParaRPr lang="en-US" dirty="0" smtClean="0"/>
          </a:p>
          <a:p>
            <a:pPr eaLnBrk="0" hangingPunct="0"/>
            <a:r>
              <a:rPr lang="en-US" dirty="0" smtClean="0"/>
              <a:t>Dominique </a:t>
            </a:r>
            <a:r>
              <a:rPr lang="en-US" dirty="0" err="1" smtClean="0"/>
              <a:t>Collet’s</a:t>
            </a:r>
            <a:r>
              <a:rPr lang="en-US" dirty="0" smtClean="0"/>
              <a:t> donation is the largest individual donation given to the UA  museum  insect collection aside from the donations made by Dr. Derek Sikes Curator for the insect collection.  Dr. Sikes has donated  19,388 specimens to date.  </a:t>
            </a:r>
          </a:p>
          <a:p>
            <a:pPr eaLnBrk="0" hangingPunct="0"/>
            <a:endParaRPr lang="en-US" dirty="0" smtClean="0"/>
          </a:p>
          <a:p>
            <a:pPr eaLnBrk="0" hangingPunct="0"/>
            <a:r>
              <a:rPr lang="en-US" dirty="0" smtClean="0"/>
              <a:t>It is also important to note the areas in which specimens were collected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k_ppt"/>
          <p:cNvPicPr>
            <a:picLocks noChangeAspect="1" noChangeArrowheads="1"/>
          </p:cNvPicPr>
          <p:nvPr/>
        </p:nvPicPr>
        <p:blipFill>
          <a:blip r:embed="rId3" cstate="print"/>
          <a:srcRect/>
          <a:stretch>
            <a:fillRect/>
          </a:stretch>
        </p:blipFill>
        <p:spPr bwMode="auto">
          <a:xfrm>
            <a:off x="304801" y="0"/>
            <a:ext cx="8839200" cy="6858000"/>
          </a:xfrm>
          <a:prstGeom prst="rect">
            <a:avLst/>
          </a:prstGeom>
          <a:noFill/>
          <a:ln w="9525">
            <a:noFill/>
            <a:miter lim="800000"/>
            <a:headEnd/>
            <a:tailEnd/>
          </a:ln>
        </p:spPr>
      </p:pic>
      <p:sp>
        <p:nvSpPr>
          <p:cNvPr id="1196044" name="Oval 12"/>
          <p:cNvSpPr>
            <a:spLocks noChangeArrowheads="1"/>
          </p:cNvSpPr>
          <p:nvPr/>
        </p:nvSpPr>
        <p:spPr bwMode="auto">
          <a:xfrm>
            <a:off x="4419600" y="4114800"/>
            <a:ext cx="254000" cy="241300"/>
          </a:xfrm>
          <a:prstGeom prst="ellipse">
            <a:avLst/>
          </a:prstGeom>
          <a:solidFill>
            <a:schemeClr val="bg1">
              <a:lumMod val="50000"/>
            </a:schemeClr>
          </a:solidFill>
          <a:ln w="9525">
            <a:solidFill>
              <a:schemeClr val="tx1"/>
            </a:solidFill>
            <a:round/>
            <a:headEnd/>
            <a:tailEnd/>
          </a:ln>
          <a:effectLst/>
        </p:spPr>
        <p:txBody>
          <a:bodyPr wrap="none" anchor="ctr"/>
          <a:lstStyle/>
          <a:p>
            <a:pPr eaLnBrk="0" hangingPunct="0">
              <a:defRP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Localities</a:t>
            </a:r>
            <a:endParaRPr lang="en-US" dirty="0"/>
          </a:p>
        </p:txBody>
      </p:sp>
      <p:sp>
        <p:nvSpPr>
          <p:cNvPr id="3" name="Content Placeholder 2"/>
          <p:cNvSpPr>
            <a:spLocks noGrp="1"/>
          </p:cNvSpPr>
          <p:nvPr>
            <p:ph idx="1"/>
          </p:nvPr>
        </p:nvSpPr>
        <p:spPr/>
        <p:txBody>
          <a:bodyPr/>
          <a:lstStyle/>
          <a:p>
            <a:r>
              <a:rPr lang="en-US" dirty="0" smtClean="0"/>
              <a:t>Dominique </a:t>
            </a:r>
            <a:r>
              <a:rPr lang="en-US" dirty="0" err="1" smtClean="0"/>
              <a:t>Collet’s</a:t>
            </a:r>
            <a:r>
              <a:rPr lang="en-US" dirty="0" smtClean="0"/>
              <a:t> donation has specimens collected from 1990 – 2010 from 294 different locations most in the Kenai Peninsula area.</a:t>
            </a:r>
          </a:p>
          <a:p>
            <a:r>
              <a:rPr lang="en-US" dirty="0" smtClean="0"/>
              <a:t>His top 5 localities are:</a:t>
            </a:r>
          </a:p>
          <a:p>
            <a:pPr lvl="1"/>
            <a:r>
              <a:rPr lang="en-US" dirty="0" smtClean="0"/>
              <a:t>Corey street (6,036) </a:t>
            </a:r>
          </a:p>
          <a:p>
            <a:pPr lvl="1"/>
            <a:r>
              <a:rPr lang="en-US" dirty="0" smtClean="0"/>
              <a:t>Sterling Gann site (438)</a:t>
            </a:r>
          </a:p>
          <a:p>
            <a:pPr lvl="1"/>
            <a:r>
              <a:rPr lang="en-US" dirty="0" smtClean="0"/>
              <a:t>KNWR Skyline trail (175)</a:t>
            </a:r>
          </a:p>
          <a:p>
            <a:pPr lvl="1"/>
            <a:r>
              <a:rPr lang="en-US" dirty="0" smtClean="0"/>
              <a:t>Soldotna Creek park (164)</a:t>
            </a:r>
          </a:p>
          <a:p>
            <a:pPr lvl="1"/>
            <a:r>
              <a:rPr lang="en-US" dirty="0" smtClean="0"/>
              <a:t>KNWR Finger lake site 1 (129)</a:t>
            </a:r>
            <a:endParaRPr lang="en-US" dirty="0"/>
          </a:p>
        </p:txBody>
      </p:sp>
      <p:sp>
        <p:nvSpPr>
          <p:cNvPr id="4" name="Slide Number Placeholder 3"/>
          <p:cNvSpPr>
            <a:spLocks noGrp="1"/>
          </p:cNvSpPr>
          <p:nvPr>
            <p:ph type="sldNum" sz="quarter" idx="12"/>
          </p:nvPr>
        </p:nvSpPr>
        <p:spPr/>
        <p:txBody>
          <a:bodyPr/>
          <a:lstStyle/>
          <a:p>
            <a:pPr>
              <a:defRPr/>
            </a:pPr>
            <a:fld id="{C1CAA483-D094-42C0-BF78-29944A13B507}"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04800"/>
            <a:ext cx="4648200" cy="715963"/>
          </a:xfrm>
        </p:spPr>
        <p:txBody>
          <a:bodyPr/>
          <a:lstStyle/>
          <a:p>
            <a:r>
              <a:rPr lang="en-US" smtClean="0"/>
              <a:t>ARCTOS</a:t>
            </a:r>
          </a:p>
        </p:txBody>
      </p:sp>
      <p:sp>
        <p:nvSpPr>
          <p:cNvPr id="76803" name="Rectangle 3"/>
          <p:cNvSpPr>
            <a:spLocks noGrp="1" noChangeArrowheads="1"/>
          </p:cNvSpPr>
          <p:nvPr>
            <p:ph type="body" idx="1"/>
          </p:nvPr>
        </p:nvSpPr>
        <p:spPr>
          <a:xfrm>
            <a:off x="304800" y="1371600"/>
            <a:ext cx="4953000" cy="4525963"/>
          </a:xfrm>
        </p:spPr>
        <p:txBody>
          <a:bodyPr>
            <a:normAutofit/>
          </a:bodyPr>
          <a:lstStyle/>
          <a:p>
            <a:pPr>
              <a:lnSpc>
                <a:spcPct val="90000"/>
              </a:lnSpc>
            </a:pPr>
            <a:r>
              <a:rPr lang="en-US" sz="2400" dirty="0" smtClean="0"/>
              <a:t>Allows us to publicly post information online</a:t>
            </a:r>
          </a:p>
          <a:p>
            <a:pPr>
              <a:lnSpc>
                <a:spcPct val="90000"/>
              </a:lnSpc>
            </a:pPr>
            <a:r>
              <a:rPr lang="en-US" sz="2400" dirty="0" smtClean="0"/>
              <a:t>Specimens (objects) - body parts, tissues, containers, etc.</a:t>
            </a:r>
          </a:p>
          <a:p>
            <a:pPr>
              <a:lnSpc>
                <a:spcPct val="90000"/>
              </a:lnSpc>
            </a:pPr>
            <a:endParaRPr lang="en-US" sz="2400" dirty="0" smtClean="0"/>
          </a:p>
          <a:p>
            <a:pPr>
              <a:lnSpc>
                <a:spcPct val="90000"/>
              </a:lnSpc>
            </a:pPr>
            <a:r>
              <a:rPr lang="en-US" sz="2400" dirty="0" smtClean="0"/>
              <a:t>Images, media </a:t>
            </a:r>
            <a:r>
              <a:rPr lang="en-US" sz="1600" dirty="0" smtClean="0"/>
              <a:t>(stored at TACC)</a:t>
            </a:r>
            <a:endParaRPr lang="en-US" sz="2400" dirty="0" smtClean="0"/>
          </a:p>
          <a:p>
            <a:pPr>
              <a:lnSpc>
                <a:spcPct val="90000"/>
              </a:lnSpc>
            </a:pPr>
            <a:endParaRPr lang="en-US" sz="2400" dirty="0" smtClean="0"/>
          </a:p>
          <a:p>
            <a:pPr>
              <a:lnSpc>
                <a:spcPct val="90000"/>
              </a:lnSpc>
            </a:pPr>
            <a:r>
              <a:rPr lang="en-US" sz="2400" dirty="0" smtClean="0"/>
              <a:t>Accessions, loans, usage</a:t>
            </a:r>
          </a:p>
          <a:p>
            <a:pPr>
              <a:lnSpc>
                <a:spcPct val="90000"/>
              </a:lnSpc>
            </a:pPr>
            <a:endParaRPr lang="en-US" sz="2400" dirty="0" smtClean="0"/>
          </a:p>
          <a:p>
            <a:pPr>
              <a:lnSpc>
                <a:spcPct val="90000"/>
              </a:lnSpc>
              <a:buFontTx/>
              <a:buNone/>
            </a:pPr>
            <a:endParaRPr lang="en-US" sz="2400" dirty="0" smtClean="0"/>
          </a:p>
          <a:p>
            <a:pPr>
              <a:lnSpc>
                <a:spcPct val="90000"/>
              </a:lnSpc>
            </a:pPr>
            <a:endParaRPr lang="en-US" sz="2400" dirty="0" smtClean="0"/>
          </a:p>
          <a:p>
            <a:pPr>
              <a:lnSpc>
                <a:spcPct val="90000"/>
              </a:lnSpc>
              <a:buFontTx/>
              <a:buNone/>
            </a:pPr>
            <a:endParaRPr lang="en-US" sz="2400" dirty="0" smtClean="0"/>
          </a:p>
        </p:txBody>
      </p:sp>
      <p:grpSp>
        <p:nvGrpSpPr>
          <p:cNvPr id="2" name="Group 27"/>
          <p:cNvGrpSpPr>
            <a:grpSpLocks/>
          </p:cNvGrpSpPr>
          <p:nvPr/>
        </p:nvGrpSpPr>
        <p:grpSpPr bwMode="auto">
          <a:xfrm>
            <a:off x="5410200" y="304800"/>
            <a:ext cx="3352800" cy="6096000"/>
            <a:chOff x="3408" y="192"/>
            <a:chExt cx="2160" cy="3840"/>
          </a:xfrm>
        </p:grpSpPr>
        <p:sp>
          <p:nvSpPr>
            <p:cNvPr id="24581" name="Rectangle 26"/>
            <p:cNvSpPr>
              <a:spLocks noChangeArrowheads="1"/>
            </p:cNvSpPr>
            <p:nvPr/>
          </p:nvSpPr>
          <p:spPr bwMode="auto">
            <a:xfrm>
              <a:off x="3408" y="192"/>
              <a:ext cx="2160" cy="3840"/>
            </a:xfrm>
            <a:prstGeom prst="rect">
              <a:avLst/>
            </a:prstGeom>
            <a:solidFill>
              <a:schemeClr val="accent1"/>
            </a:solidFill>
            <a:ln w="9525">
              <a:solidFill>
                <a:schemeClr val="tx1"/>
              </a:solidFill>
              <a:miter lim="800000"/>
              <a:headEnd/>
              <a:tailEnd/>
            </a:ln>
          </p:spPr>
          <p:txBody>
            <a:bodyPr wrap="none" anchor="ctr"/>
            <a:lstStyle/>
            <a:p>
              <a:pPr eaLnBrk="0" hangingPunct="0"/>
              <a:endParaRPr lang="en-US"/>
            </a:p>
          </p:txBody>
        </p:sp>
        <p:sp>
          <p:nvSpPr>
            <p:cNvPr id="24582" name="Text Box 5"/>
            <p:cNvSpPr txBox="1">
              <a:spLocks noChangeArrowheads="1"/>
            </p:cNvSpPr>
            <p:nvPr/>
          </p:nvSpPr>
          <p:spPr bwMode="auto">
            <a:xfrm>
              <a:off x="3631" y="449"/>
              <a:ext cx="1714" cy="365"/>
            </a:xfrm>
            <a:prstGeom prst="rect">
              <a:avLst/>
            </a:prstGeom>
            <a:solidFill>
              <a:srgbClr val="C0C0C0"/>
            </a:solidFill>
            <a:ln w="9525">
              <a:noFill/>
              <a:miter lim="800000"/>
              <a:headEnd/>
              <a:tailEnd/>
            </a:ln>
          </p:spPr>
          <p:txBody>
            <a:bodyPr>
              <a:spAutoFit/>
            </a:bodyPr>
            <a:lstStyle/>
            <a:p>
              <a:pPr algn="ctr">
                <a:spcBef>
                  <a:spcPct val="50000"/>
                </a:spcBef>
              </a:pPr>
              <a:r>
                <a:rPr lang="en-US" sz="1800"/>
                <a:t>Specimen Catalog   </a:t>
              </a:r>
              <a:r>
                <a:rPr lang="en-US" sz="1400" b="1"/>
                <a:t>label data (and more)</a:t>
              </a:r>
            </a:p>
          </p:txBody>
        </p:sp>
        <p:sp>
          <p:nvSpPr>
            <p:cNvPr id="24583" name="Text Box 6"/>
            <p:cNvSpPr txBox="1">
              <a:spLocks noChangeArrowheads="1"/>
            </p:cNvSpPr>
            <p:nvPr/>
          </p:nvSpPr>
          <p:spPr bwMode="auto">
            <a:xfrm>
              <a:off x="3777" y="1413"/>
              <a:ext cx="1092" cy="499"/>
            </a:xfrm>
            <a:prstGeom prst="rect">
              <a:avLst/>
            </a:prstGeom>
            <a:solidFill>
              <a:srgbClr val="C0C0C0"/>
            </a:solidFill>
            <a:ln w="9525">
              <a:noFill/>
              <a:miter lim="800000"/>
              <a:headEnd/>
              <a:tailEnd/>
            </a:ln>
          </p:spPr>
          <p:txBody>
            <a:bodyPr wrap="none">
              <a:spAutoFit/>
            </a:bodyPr>
            <a:lstStyle/>
            <a:p>
              <a:pPr algn="ctr"/>
              <a:r>
                <a:rPr lang="en-US" sz="1800"/>
                <a:t>Projects</a:t>
              </a:r>
            </a:p>
            <a:p>
              <a:pPr algn="ctr"/>
              <a:r>
                <a:rPr lang="en-US" sz="1400" b="1"/>
                <a:t>contribute and/or </a:t>
              </a:r>
            </a:p>
            <a:p>
              <a:pPr algn="ctr"/>
              <a:r>
                <a:rPr lang="en-US" sz="1400" b="1"/>
                <a:t>use specimens</a:t>
              </a:r>
            </a:p>
          </p:txBody>
        </p:sp>
        <p:sp>
          <p:nvSpPr>
            <p:cNvPr id="24584" name="Line 7"/>
            <p:cNvSpPr>
              <a:spLocks noChangeShapeType="1"/>
            </p:cNvSpPr>
            <p:nvPr/>
          </p:nvSpPr>
          <p:spPr bwMode="auto">
            <a:xfrm flipV="1">
              <a:off x="3948" y="875"/>
              <a:ext cx="0" cy="280"/>
            </a:xfrm>
            <a:prstGeom prst="line">
              <a:avLst/>
            </a:prstGeom>
            <a:noFill/>
            <a:ln w="38100">
              <a:solidFill>
                <a:srgbClr val="0000FF"/>
              </a:solidFill>
              <a:round/>
              <a:headEnd/>
              <a:tailEnd type="triangle" w="med" len="med"/>
            </a:ln>
          </p:spPr>
          <p:txBody>
            <a:bodyPr/>
            <a:lstStyle/>
            <a:p>
              <a:endParaRPr lang="en-US"/>
            </a:p>
          </p:txBody>
        </p:sp>
        <p:sp>
          <p:nvSpPr>
            <p:cNvPr id="24585" name="Text Box 8"/>
            <p:cNvSpPr txBox="1">
              <a:spLocks noChangeArrowheads="1"/>
            </p:cNvSpPr>
            <p:nvPr/>
          </p:nvSpPr>
          <p:spPr bwMode="auto">
            <a:xfrm>
              <a:off x="3567" y="1088"/>
              <a:ext cx="573" cy="154"/>
            </a:xfrm>
            <a:prstGeom prst="rect">
              <a:avLst/>
            </a:prstGeom>
            <a:noFill/>
            <a:ln w="9525">
              <a:noFill/>
              <a:miter lim="800000"/>
              <a:headEnd/>
              <a:tailEnd/>
            </a:ln>
          </p:spPr>
          <p:txBody>
            <a:bodyPr wrap="none">
              <a:spAutoFit/>
            </a:bodyPr>
            <a:lstStyle/>
            <a:p>
              <a:r>
                <a:rPr lang="en-US" sz="1000" b="1">
                  <a:solidFill>
                    <a:srgbClr val="0000FF"/>
                  </a:solidFill>
                </a:rPr>
                <a:t>Accessions</a:t>
              </a:r>
            </a:p>
          </p:txBody>
        </p:sp>
        <p:sp>
          <p:nvSpPr>
            <p:cNvPr id="24586" name="Line 9"/>
            <p:cNvSpPr>
              <a:spLocks noChangeShapeType="1"/>
            </p:cNvSpPr>
            <p:nvPr/>
          </p:nvSpPr>
          <p:spPr bwMode="auto">
            <a:xfrm>
              <a:off x="4710" y="1211"/>
              <a:ext cx="0" cy="225"/>
            </a:xfrm>
            <a:prstGeom prst="line">
              <a:avLst/>
            </a:prstGeom>
            <a:noFill/>
            <a:ln w="38100">
              <a:solidFill>
                <a:srgbClr val="0000FF"/>
              </a:solidFill>
              <a:round/>
              <a:headEnd/>
              <a:tailEnd type="triangle" w="med" len="med"/>
            </a:ln>
          </p:spPr>
          <p:txBody>
            <a:bodyPr/>
            <a:lstStyle/>
            <a:p>
              <a:endParaRPr lang="en-US"/>
            </a:p>
          </p:txBody>
        </p:sp>
        <p:sp>
          <p:nvSpPr>
            <p:cNvPr id="24587" name="Text Box 10"/>
            <p:cNvSpPr txBox="1">
              <a:spLocks noChangeArrowheads="1"/>
            </p:cNvSpPr>
            <p:nvPr/>
          </p:nvSpPr>
          <p:spPr bwMode="auto">
            <a:xfrm>
              <a:off x="4471" y="931"/>
              <a:ext cx="382" cy="250"/>
            </a:xfrm>
            <a:prstGeom prst="rect">
              <a:avLst/>
            </a:prstGeom>
            <a:noFill/>
            <a:ln w="9525">
              <a:noFill/>
              <a:miter lim="800000"/>
              <a:headEnd/>
              <a:tailEnd/>
            </a:ln>
          </p:spPr>
          <p:txBody>
            <a:bodyPr wrap="none">
              <a:spAutoFit/>
            </a:bodyPr>
            <a:lstStyle/>
            <a:p>
              <a:r>
                <a:rPr lang="en-US" sz="1000" b="1">
                  <a:solidFill>
                    <a:srgbClr val="0000FF"/>
                  </a:solidFill>
                </a:rPr>
                <a:t>Loans,</a:t>
              </a:r>
            </a:p>
            <a:p>
              <a:r>
                <a:rPr lang="en-US" sz="1000" b="1">
                  <a:solidFill>
                    <a:srgbClr val="0000FF"/>
                  </a:solidFill>
                </a:rPr>
                <a:t>usage</a:t>
              </a:r>
            </a:p>
          </p:txBody>
        </p:sp>
        <p:sp>
          <p:nvSpPr>
            <p:cNvPr id="24588" name="Text Box 11"/>
            <p:cNvSpPr txBox="1">
              <a:spLocks noChangeArrowheads="1"/>
            </p:cNvSpPr>
            <p:nvPr/>
          </p:nvSpPr>
          <p:spPr bwMode="auto">
            <a:xfrm>
              <a:off x="3769" y="2164"/>
              <a:ext cx="940" cy="365"/>
            </a:xfrm>
            <a:prstGeom prst="rect">
              <a:avLst/>
            </a:prstGeom>
            <a:solidFill>
              <a:srgbClr val="C0C0C0"/>
            </a:solidFill>
            <a:ln w="9525">
              <a:noFill/>
              <a:miter lim="800000"/>
              <a:headEnd/>
              <a:tailEnd/>
            </a:ln>
          </p:spPr>
          <p:txBody>
            <a:bodyPr wrap="none">
              <a:spAutoFit/>
            </a:bodyPr>
            <a:lstStyle/>
            <a:p>
              <a:pPr algn="ctr"/>
              <a:r>
                <a:rPr lang="en-US" sz="1800"/>
                <a:t>Publications</a:t>
              </a:r>
            </a:p>
            <a:p>
              <a:pPr algn="ctr"/>
              <a:r>
                <a:rPr lang="en-US" sz="1400" b="1">
                  <a:solidFill>
                    <a:srgbClr val="0000FF"/>
                  </a:solidFill>
                </a:rPr>
                <a:t>cite specimens</a:t>
              </a:r>
            </a:p>
          </p:txBody>
        </p:sp>
        <p:sp>
          <p:nvSpPr>
            <p:cNvPr id="24589" name="Line 12"/>
            <p:cNvSpPr>
              <a:spLocks noChangeShapeType="1"/>
            </p:cNvSpPr>
            <p:nvPr/>
          </p:nvSpPr>
          <p:spPr bwMode="auto">
            <a:xfrm flipV="1">
              <a:off x="5091" y="875"/>
              <a:ext cx="0" cy="1625"/>
            </a:xfrm>
            <a:prstGeom prst="line">
              <a:avLst/>
            </a:prstGeom>
            <a:noFill/>
            <a:ln w="38100">
              <a:solidFill>
                <a:srgbClr val="0000FF"/>
              </a:solidFill>
              <a:round/>
              <a:headEnd/>
              <a:tailEnd type="triangle" w="med" len="med"/>
            </a:ln>
          </p:spPr>
          <p:txBody>
            <a:bodyPr/>
            <a:lstStyle/>
            <a:p>
              <a:endParaRPr lang="en-US"/>
            </a:p>
          </p:txBody>
        </p:sp>
        <p:sp>
          <p:nvSpPr>
            <p:cNvPr id="24590" name="Line 13"/>
            <p:cNvSpPr>
              <a:spLocks noChangeShapeType="1"/>
            </p:cNvSpPr>
            <p:nvPr/>
          </p:nvSpPr>
          <p:spPr bwMode="auto">
            <a:xfrm>
              <a:off x="4837" y="2500"/>
              <a:ext cx="254" cy="0"/>
            </a:xfrm>
            <a:prstGeom prst="line">
              <a:avLst/>
            </a:prstGeom>
            <a:noFill/>
            <a:ln w="38100">
              <a:solidFill>
                <a:srgbClr val="0000FF"/>
              </a:solidFill>
              <a:round/>
              <a:headEnd/>
              <a:tailEnd/>
            </a:ln>
          </p:spPr>
          <p:txBody>
            <a:bodyPr/>
            <a:lstStyle/>
            <a:p>
              <a:endParaRPr lang="en-US"/>
            </a:p>
          </p:txBody>
        </p:sp>
        <p:sp>
          <p:nvSpPr>
            <p:cNvPr id="24591" name="Text Box 14"/>
            <p:cNvSpPr txBox="1">
              <a:spLocks noChangeArrowheads="1"/>
            </p:cNvSpPr>
            <p:nvPr/>
          </p:nvSpPr>
          <p:spPr bwMode="auto">
            <a:xfrm>
              <a:off x="3631" y="2847"/>
              <a:ext cx="732" cy="231"/>
            </a:xfrm>
            <a:prstGeom prst="rect">
              <a:avLst/>
            </a:prstGeom>
            <a:solidFill>
              <a:srgbClr val="009900"/>
            </a:solidFill>
            <a:ln w="9525">
              <a:noFill/>
              <a:miter lim="800000"/>
              <a:headEnd/>
              <a:tailEnd/>
            </a:ln>
          </p:spPr>
          <p:txBody>
            <a:bodyPr wrap="none">
              <a:spAutoFit/>
            </a:bodyPr>
            <a:lstStyle/>
            <a:p>
              <a:r>
                <a:rPr lang="en-US" sz="1800"/>
                <a:t>GenBank</a:t>
              </a:r>
            </a:p>
          </p:txBody>
        </p:sp>
        <p:sp>
          <p:nvSpPr>
            <p:cNvPr id="24592" name="Text Box 15"/>
            <p:cNvSpPr txBox="1">
              <a:spLocks noChangeArrowheads="1"/>
            </p:cNvSpPr>
            <p:nvPr/>
          </p:nvSpPr>
          <p:spPr bwMode="auto">
            <a:xfrm>
              <a:off x="3631" y="3229"/>
              <a:ext cx="462" cy="231"/>
            </a:xfrm>
            <a:prstGeom prst="rect">
              <a:avLst/>
            </a:prstGeom>
            <a:solidFill>
              <a:srgbClr val="009900"/>
            </a:solidFill>
            <a:ln w="9525">
              <a:noFill/>
              <a:miter lim="800000"/>
              <a:headEnd/>
              <a:tailEnd/>
            </a:ln>
          </p:spPr>
          <p:txBody>
            <a:bodyPr wrap="none">
              <a:spAutoFit/>
            </a:bodyPr>
            <a:lstStyle/>
            <a:p>
              <a:r>
                <a:rPr lang="en-US" sz="1800"/>
                <a:t>GBIF</a:t>
              </a:r>
              <a:endParaRPr lang="en-US" sz="1400"/>
            </a:p>
          </p:txBody>
        </p:sp>
        <p:sp>
          <p:nvSpPr>
            <p:cNvPr id="24593" name="Line 16"/>
            <p:cNvSpPr>
              <a:spLocks noChangeShapeType="1"/>
            </p:cNvSpPr>
            <p:nvPr/>
          </p:nvSpPr>
          <p:spPr bwMode="auto">
            <a:xfrm>
              <a:off x="4266" y="1996"/>
              <a:ext cx="0" cy="168"/>
            </a:xfrm>
            <a:prstGeom prst="line">
              <a:avLst/>
            </a:prstGeom>
            <a:noFill/>
            <a:ln w="38100">
              <a:solidFill>
                <a:srgbClr val="0000FF"/>
              </a:solidFill>
              <a:round/>
              <a:headEnd/>
              <a:tailEnd type="triangle" w="med" len="med"/>
            </a:ln>
          </p:spPr>
          <p:txBody>
            <a:bodyPr/>
            <a:lstStyle/>
            <a:p>
              <a:endParaRPr lang="en-US"/>
            </a:p>
          </p:txBody>
        </p:sp>
        <p:sp>
          <p:nvSpPr>
            <p:cNvPr id="24594" name="Rectangle 17"/>
            <p:cNvSpPr>
              <a:spLocks noChangeArrowheads="1"/>
            </p:cNvSpPr>
            <p:nvPr/>
          </p:nvSpPr>
          <p:spPr bwMode="auto">
            <a:xfrm>
              <a:off x="3504" y="288"/>
              <a:ext cx="1968" cy="2465"/>
            </a:xfrm>
            <a:prstGeom prst="rect">
              <a:avLst/>
            </a:prstGeom>
            <a:solidFill>
              <a:schemeClr val="bg1">
                <a:alpha val="0"/>
              </a:schemeClr>
            </a:solidFill>
            <a:ln w="28575">
              <a:solidFill>
                <a:srgbClr val="C0C0C0"/>
              </a:solidFill>
              <a:miter lim="800000"/>
              <a:headEnd/>
              <a:tailEnd/>
            </a:ln>
          </p:spPr>
          <p:txBody>
            <a:bodyPr wrap="none" anchor="ctr"/>
            <a:lstStyle/>
            <a:p>
              <a:pPr eaLnBrk="0" hangingPunct="0"/>
              <a:endParaRPr lang="en-US"/>
            </a:p>
          </p:txBody>
        </p:sp>
        <p:sp>
          <p:nvSpPr>
            <p:cNvPr id="24595" name="Text Box 18"/>
            <p:cNvSpPr txBox="1">
              <a:spLocks noChangeArrowheads="1"/>
            </p:cNvSpPr>
            <p:nvPr/>
          </p:nvSpPr>
          <p:spPr bwMode="auto">
            <a:xfrm>
              <a:off x="3517" y="240"/>
              <a:ext cx="482" cy="192"/>
            </a:xfrm>
            <a:prstGeom prst="rect">
              <a:avLst/>
            </a:prstGeom>
            <a:noFill/>
            <a:ln w="9525">
              <a:noFill/>
              <a:miter lim="800000"/>
              <a:headEnd/>
              <a:tailEnd/>
            </a:ln>
          </p:spPr>
          <p:txBody>
            <a:bodyPr wrap="none">
              <a:spAutoFit/>
            </a:bodyPr>
            <a:lstStyle/>
            <a:p>
              <a:r>
                <a:rPr lang="en-US" sz="1400" b="1">
                  <a:solidFill>
                    <a:srgbClr val="B2B2B2"/>
                  </a:solidFill>
                </a:rPr>
                <a:t>Arctos</a:t>
              </a:r>
            </a:p>
          </p:txBody>
        </p:sp>
        <p:sp>
          <p:nvSpPr>
            <p:cNvPr id="24596" name="Text Box 19"/>
            <p:cNvSpPr txBox="1">
              <a:spLocks noChangeArrowheads="1"/>
            </p:cNvSpPr>
            <p:nvPr/>
          </p:nvSpPr>
          <p:spPr bwMode="auto">
            <a:xfrm>
              <a:off x="3631" y="3593"/>
              <a:ext cx="1191" cy="231"/>
            </a:xfrm>
            <a:prstGeom prst="rect">
              <a:avLst/>
            </a:prstGeom>
            <a:solidFill>
              <a:srgbClr val="009900"/>
            </a:solidFill>
            <a:ln w="9525">
              <a:noFill/>
              <a:miter lim="800000"/>
              <a:headEnd/>
              <a:tailEnd/>
            </a:ln>
          </p:spPr>
          <p:txBody>
            <a:bodyPr wrap="none">
              <a:spAutoFit/>
            </a:bodyPr>
            <a:lstStyle/>
            <a:p>
              <a:r>
                <a:rPr lang="en-US" sz="1800"/>
                <a:t>BerkeleyMapper</a:t>
              </a:r>
            </a:p>
          </p:txBody>
        </p:sp>
        <p:sp>
          <p:nvSpPr>
            <p:cNvPr id="24597" name="Line 20"/>
            <p:cNvSpPr>
              <a:spLocks noChangeShapeType="1"/>
            </p:cNvSpPr>
            <p:nvPr/>
          </p:nvSpPr>
          <p:spPr bwMode="auto">
            <a:xfrm flipV="1">
              <a:off x="5282" y="875"/>
              <a:ext cx="0" cy="2858"/>
            </a:xfrm>
            <a:prstGeom prst="line">
              <a:avLst/>
            </a:prstGeom>
            <a:noFill/>
            <a:ln w="38100">
              <a:solidFill>
                <a:srgbClr val="009900"/>
              </a:solidFill>
              <a:round/>
              <a:headEnd/>
              <a:tailEnd type="triangle" w="med" len="med"/>
            </a:ln>
          </p:spPr>
          <p:txBody>
            <a:bodyPr/>
            <a:lstStyle/>
            <a:p>
              <a:endParaRPr lang="en-US"/>
            </a:p>
          </p:txBody>
        </p:sp>
        <p:sp>
          <p:nvSpPr>
            <p:cNvPr id="24598" name="Line 21"/>
            <p:cNvSpPr>
              <a:spLocks noChangeShapeType="1"/>
            </p:cNvSpPr>
            <p:nvPr/>
          </p:nvSpPr>
          <p:spPr bwMode="auto">
            <a:xfrm flipH="1">
              <a:off x="4583" y="2949"/>
              <a:ext cx="699" cy="0"/>
            </a:xfrm>
            <a:prstGeom prst="line">
              <a:avLst/>
            </a:prstGeom>
            <a:noFill/>
            <a:ln w="38100">
              <a:solidFill>
                <a:srgbClr val="009900"/>
              </a:solidFill>
              <a:round/>
              <a:headEnd/>
              <a:tailEnd type="triangle" w="med" len="med"/>
            </a:ln>
          </p:spPr>
          <p:txBody>
            <a:bodyPr/>
            <a:lstStyle/>
            <a:p>
              <a:endParaRPr lang="en-US"/>
            </a:p>
          </p:txBody>
        </p:sp>
        <p:sp>
          <p:nvSpPr>
            <p:cNvPr id="24599" name="Line 22"/>
            <p:cNvSpPr>
              <a:spLocks noChangeShapeType="1"/>
            </p:cNvSpPr>
            <p:nvPr/>
          </p:nvSpPr>
          <p:spPr bwMode="auto">
            <a:xfrm flipH="1">
              <a:off x="4202" y="3341"/>
              <a:ext cx="1080" cy="0"/>
            </a:xfrm>
            <a:prstGeom prst="line">
              <a:avLst/>
            </a:prstGeom>
            <a:noFill/>
            <a:ln w="38100">
              <a:solidFill>
                <a:srgbClr val="009900"/>
              </a:solidFill>
              <a:round/>
              <a:headEnd/>
              <a:tailEnd type="triangle" w="med" len="med"/>
            </a:ln>
          </p:spPr>
          <p:txBody>
            <a:bodyPr/>
            <a:lstStyle/>
            <a:p>
              <a:endParaRPr lang="en-US"/>
            </a:p>
          </p:txBody>
        </p:sp>
        <p:sp>
          <p:nvSpPr>
            <p:cNvPr id="24600" name="Line 23"/>
            <p:cNvSpPr>
              <a:spLocks noChangeShapeType="1"/>
            </p:cNvSpPr>
            <p:nvPr/>
          </p:nvSpPr>
          <p:spPr bwMode="auto">
            <a:xfrm flipH="1">
              <a:off x="5155" y="3733"/>
              <a:ext cx="127" cy="0"/>
            </a:xfrm>
            <a:prstGeom prst="line">
              <a:avLst/>
            </a:prstGeom>
            <a:noFill/>
            <a:ln w="38100">
              <a:solidFill>
                <a:srgbClr val="009900"/>
              </a:solidFill>
              <a:round/>
              <a:headEnd/>
              <a:tailEnd type="triangle" w="med" len="med"/>
            </a:ln>
          </p:spPr>
          <p:txBody>
            <a:bodyPr/>
            <a:lstStyle/>
            <a:p>
              <a:endParaRPr lang="en-US"/>
            </a:p>
          </p:txBody>
        </p:sp>
        <p:sp>
          <p:nvSpPr>
            <p:cNvPr id="24601" name="Line 24"/>
            <p:cNvSpPr>
              <a:spLocks noChangeShapeType="1"/>
            </p:cNvSpPr>
            <p:nvPr/>
          </p:nvSpPr>
          <p:spPr bwMode="auto">
            <a:xfrm>
              <a:off x="3948" y="1267"/>
              <a:ext cx="0" cy="169"/>
            </a:xfrm>
            <a:prstGeom prst="line">
              <a:avLst/>
            </a:prstGeom>
            <a:noFill/>
            <a:ln w="38100">
              <a:solidFill>
                <a:srgbClr val="0000FF"/>
              </a:solidFill>
              <a:round/>
              <a:headEnd/>
              <a:tailEnd/>
            </a:ln>
          </p:spPr>
          <p:txBody>
            <a:bodyPr/>
            <a:lstStyle/>
            <a:p>
              <a:endParaRPr lang="en-US"/>
            </a:p>
          </p:txBody>
        </p:sp>
        <p:sp>
          <p:nvSpPr>
            <p:cNvPr id="24602" name="Line 25"/>
            <p:cNvSpPr>
              <a:spLocks noChangeShapeType="1"/>
            </p:cNvSpPr>
            <p:nvPr/>
          </p:nvSpPr>
          <p:spPr bwMode="auto">
            <a:xfrm>
              <a:off x="4710" y="875"/>
              <a:ext cx="0" cy="112"/>
            </a:xfrm>
            <a:prstGeom prst="line">
              <a:avLst/>
            </a:prstGeom>
            <a:noFill/>
            <a:ln w="38100">
              <a:solidFill>
                <a:srgbClr val="0000FF"/>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smtClean="0">
                <a:ln>
                  <a:noFill/>
                </a:ln>
                <a:solidFill>
                  <a:schemeClr val="tx1"/>
                </a:solidFill>
                <a:effectLst>
                  <a:outerShdw blurRad="38100" dist="38100" dir="2700000" algn="tl">
                    <a:srgbClr val="000000"/>
                  </a:outerShdw>
                </a:effectLst>
              </a:rPr>
              <a:t>Thank You</a:t>
            </a:r>
          </a:p>
        </p:txBody>
      </p:sp>
      <p:sp>
        <p:nvSpPr>
          <p:cNvPr id="20483" name="Content Placeholder 4"/>
          <p:cNvSpPr>
            <a:spLocks noGrp="1"/>
          </p:cNvSpPr>
          <p:nvPr>
            <p:ph idx="1"/>
          </p:nvPr>
        </p:nvSpPr>
        <p:spPr/>
        <p:txBody>
          <a:bodyPr>
            <a:normAutofit/>
          </a:bodyPr>
          <a:lstStyle/>
          <a:p>
            <a:pPr eaLnBrk="1" hangingPunct="1"/>
            <a:r>
              <a:rPr lang="en-US" dirty="0" smtClean="0"/>
              <a:t>He has contributed countless hours of his time, effort, and knowledge both to the museum and any entomologist who has thought of studying Alaskan insects, including myself. </a:t>
            </a:r>
          </a:p>
          <a:p>
            <a:pPr eaLnBrk="1" hangingPunct="1"/>
            <a:r>
              <a:rPr lang="en-US" dirty="0" smtClean="0"/>
              <a:t> It is for that time, dedication, and generosity that I would like to express sincere thanks to Dominique from both myself and the UA museum.</a:t>
            </a:r>
          </a:p>
        </p:txBody>
      </p:sp>
      <p:sp>
        <p:nvSpPr>
          <p:cNvPr id="4" name="Slide Number Placeholder 3"/>
          <p:cNvSpPr>
            <a:spLocks noGrp="1"/>
          </p:cNvSpPr>
          <p:nvPr>
            <p:ph type="sldNum" sz="quarter" idx="12"/>
          </p:nvPr>
        </p:nvSpPr>
        <p:spPr/>
        <p:txBody>
          <a:bodyPr>
            <a:normAutofit/>
          </a:bodyPr>
          <a:lstStyle/>
          <a:p>
            <a:pPr>
              <a:defRPr/>
            </a:pPr>
            <a:fld id="{9DE33D6A-8C2B-450A-922B-B9B82853BA5A}"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en-US" smtClean="0">
                <a:ln>
                  <a:noFill/>
                </a:ln>
                <a:solidFill>
                  <a:schemeClr val="tx1"/>
                </a:solidFill>
                <a:effectLst>
                  <a:outerShdw blurRad="38100" dist="38100" dir="2700000" algn="tl">
                    <a:srgbClr val="000000"/>
                  </a:outerShdw>
                </a:effectLst>
              </a:rPr>
              <a:t>Dominique Collet</a:t>
            </a:r>
          </a:p>
        </p:txBody>
      </p:sp>
      <p:sp>
        <p:nvSpPr>
          <p:cNvPr id="15362" name="Content Placeholder 2"/>
          <p:cNvSpPr>
            <a:spLocks noGrp="1"/>
          </p:cNvSpPr>
          <p:nvPr>
            <p:ph idx="1"/>
          </p:nvPr>
        </p:nvSpPr>
        <p:spPr>
          <a:xfrm>
            <a:off x="101600" y="1600200"/>
            <a:ext cx="8585200" cy="4478338"/>
          </a:xfrm>
        </p:spPr>
        <p:txBody>
          <a:bodyPr/>
          <a:lstStyle/>
          <a:p>
            <a:pPr eaLnBrk="1" hangingPunct="1"/>
            <a:r>
              <a:rPr lang="en-US" dirty="0" smtClean="0"/>
              <a:t>Who is Dominique?</a:t>
            </a:r>
          </a:p>
          <a:p>
            <a:pPr lvl="1" eaLnBrk="1" hangingPunct="1"/>
            <a:r>
              <a:rPr lang="en-US" dirty="0" smtClean="0"/>
              <a:t>Kenai Peninsula naturalist </a:t>
            </a:r>
          </a:p>
          <a:p>
            <a:pPr lvl="1" eaLnBrk="1" hangingPunct="1"/>
            <a:r>
              <a:rPr lang="en-US" dirty="0" smtClean="0"/>
              <a:t>talks on mycology, willow plant identification, and of course entomology</a:t>
            </a:r>
          </a:p>
          <a:p>
            <a:pPr lvl="1" eaLnBrk="1" hangingPunct="1"/>
            <a:r>
              <a:rPr lang="en-US" dirty="0" smtClean="0"/>
              <a:t>He is considered an expert on the Kenai Peninsula gall midges and the tiny parasitoid wasps who attack them.</a:t>
            </a:r>
          </a:p>
          <a:p>
            <a:pPr lvl="1" eaLnBrk="1" hangingPunct="1"/>
            <a:r>
              <a:rPr lang="en-US" dirty="0" smtClean="0"/>
              <a:t>Author of the field guides to willows and to insects of South Central Alaska.</a:t>
            </a:r>
          </a:p>
        </p:txBody>
      </p:sp>
      <p:sp>
        <p:nvSpPr>
          <p:cNvPr id="4" name="Slide Number Placeholder 3"/>
          <p:cNvSpPr>
            <a:spLocks noGrp="1"/>
          </p:cNvSpPr>
          <p:nvPr>
            <p:ph type="sldNum" sz="quarter" idx="12"/>
          </p:nvPr>
        </p:nvSpPr>
        <p:spPr/>
        <p:txBody>
          <a:bodyPr>
            <a:normAutofit/>
          </a:bodyPr>
          <a:lstStyle/>
          <a:p>
            <a:pPr>
              <a:defRPr/>
            </a:pPr>
            <a:fld id="{2AF7690B-7146-4B0E-A382-500CB2C319F6}"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2008-02-08-4612a"/>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4" name="Text Box 2"/>
          <p:cNvSpPr txBox="1">
            <a:spLocks noChangeArrowheads="1"/>
          </p:cNvSpPr>
          <p:nvPr/>
        </p:nvSpPr>
        <p:spPr bwMode="auto">
          <a:xfrm>
            <a:off x="182563" y="28575"/>
            <a:ext cx="8656637" cy="3108543"/>
          </a:xfrm>
          <a:prstGeom prst="rect">
            <a:avLst/>
          </a:prstGeom>
          <a:noFill/>
          <a:ln w="9525">
            <a:noFill/>
            <a:miter lim="800000"/>
            <a:headEnd/>
            <a:tailEnd/>
          </a:ln>
        </p:spPr>
        <p:txBody>
          <a:bodyPr>
            <a:spAutoFit/>
          </a:bodyPr>
          <a:lstStyle/>
          <a:p>
            <a:pPr eaLnBrk="0" hangingPunct="0"/>
            <a:r>
              <a:rPr lang="en-US" sz="2800" dirty="0">
                <a:solidFill>
                  <a:srgbClr val="000000"/>
                </a:solidFill>
                <a:effectLst>
                  <a:outerShdw blurRad="38100" dist="38100" dir="2700000" algn="tl">
                    <a:srgbClr val="FFFFFF"/>
                  </a:outerShdw>
                </a:effectLst>
              </a:rPr>
              <a:t>Acknowledgments</a:t>
            </a:r>
            <a:endParaRPr lang="en-US" sz="2800" dirty="0">
              <a:solidFill>
                <a:srgbClr val="000000"/>
              </a:solidFill>
            </a:endParaRPr>
          </a:p>
          <a:p>
            <a:pPr eaLnBrk="0" hangingPunct="0">
              <a:buFontTx/>
              <a:buChar char="-"/>
            </a:pPr>
            <a:r>
              <a:rPr lang="en-US" sz="2800" dirty="0" smtClean="0">
                <a:solidFill>
                  <a:srgbClr val="000000"/>
                </a:solidFill>
              </a:rPr>
              <a:t> Dr. Derek Sikes</a:t>
            </a:r>
          </a:p>
          <a:p>
            <a:pPr eaLnBrk="0" hangingPunct="0"/>
            <a:r>
              <a:rPr lang="en-US" sz="2800" dirty="0" smtClean="0">
                <a:solidFill>
                  <a:srgbClr val="000000"/>
                </a:solidFill>
              </a:rPr>
              <a:t>- University of Alaska Museum</a:t>
            </a:r>
            <a:endParaRPr lang="en-US" sz="2800" dirty="0">
              <a:solidFill>
                <a:srgbClr val="000000"/>
              </a:solidFill>
            </a:endParaRPr>
          </a:p>
          <a:p>
            <a:pPr eaLnBrk="0" hangingPunct="0">
              <a:buFontTx/>
              <a:buChar char="-"/>
            </a:pPr>
            <a:r>
              <a:rPr lang="en-US" sz="2800" dirty="0" smtClean="0">
                <a:solidFill>
                  <a:srgbClr val="000000"/>
                </a:solidFill>
              </a:rPr>
              <a:t> National Science Foundation</a:t>
            </a:r>
          </a:p>
          <a:p>
            <a:pPr eaLnBrk="0" hangingPunct="0">
              <a:buFontTx/>
              <a:buChar char="-"/>
            </a:pPr>
            <a:r>
              <a:rPr lang="en-US" sz="2800" dirty="0" smtClean="0">
                <a:solidFill>
                  <a:srgbClr val="000000"/>
                </a:solidFill>
              </a:rPr>
              <a:t> Entomology Society of Alaska</a:t>
            </a:r>
          </a:p>
          <a:p>
            <a:pPr eaLnBrk="0" hangingPunct="0">
              <a:buFontTx/>
              <a:buChar char="-"/>
            </a:pPr>
            <a:r>
              <a:rPr lang="en-US" sz="2800" dirty="0" smtClean="0">
                <a:solidFill>
                  <a:srgbClr val="000000"/>
                </a:solidFill>
              </a:rPr>
              <a:t>-Thanks for letting me talk!</a:t>
            </a:r>
            <a:endParaRPr lang="en-US" sz="2800" dirty="0">
              <a:solidFill>
                <a:srgbClr val="000000"/>
              </a:solidFill>
            </a:endParaRPr>
          </a:p>
          <a:p>
            <a:pPr eaLnBrk="0" hangingPunct="0"/>
            <a:r>
              <a:rPr lang="en-US" sz="2800" dirty="0">
                <a:solidFill>
                  <a:srgbClr val="000000"/>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collet"/>
          <p:cNvPicPr>
            <a:picLocks noChangeAspect="1" noChangeArrowheads="1"/>
          </p:cNvPicPr>
          <p:nvPr/>
        </p:nvPicPr>
        <p:blipFill>
          <a:blip r:embed="rId3" cstate="print"/>
          <a:srcRect b="1288"/>
          <a:stretch>
            <a:fillRect/>
          </a:stretch>
        </p:blipFill>
        <p:spPr bwMode="auto">
          <a:xfrm>
            <a:off x="393700" y="76200"/>
            <a:ext cx="8413750" cy="666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lstStyle/>
          <a:p>
            <a:pPr algn="ctr"/>
            <a:r>
              <a:rPr lang="en-US" dirty="0" smtClean="0"/>
              <a:t>Summary of the Donation</a:t>
            </a:r>
            <a:endParaRPr lang="en-US" dirty="0"/>
          </a:p>
        </p:txBody>
      </p:sp>
      <p:sp>
        <p:nvSpPr>
          <p:cNvPr id="3" name="Content Placeholder 2"/>
          <p:cNvSpPr>
            <a:spLocks noGrp="1"/>
          </p:cNvSpPr>
          <p:nvPr>
            <p:ph idx="1"/>
          </p:nvPr>
        </p:nvSpPr>
        <p:spPr>
          <a:xfrm>
            <a:off x="381000" y="1143000"/>
            <a:ext cx="8763000" cy="5715000"/>
          </a:xfrm>
        </p:spPr>
        <p:txBody>
          <a:bodyPr>
            <a:normAutofit/>
          </a:bodyPr>
          <a:lstStyle/>
          <a:p>
            <a:r>
              <a:rPr lang="en-US" sz="2800" dirty="0" smtClean="0"/>
              <a:t>10,320  specimen lots</a:t>
            </a:r>
          </a:p>
          <a:p>
            <a:r>
              <a:rPr lang="en-US" sz="2800" dirty="0" smtClean="0"/>
              <a:t>11 orders plus and additional 14 un-cataloged </a:t>
            </a:r>
          </a:p>
          <a:p>
            <a:r>
              <a:rPr lang="en-US" sz="2800" dirty="0" smtClean="0"/>
              <a:t>335 identified spp.</a:t>
            </a:r>
          </a:p>
          <a:p>
            <a:r>
              <a:rPr lang="en-US" sz="2800" dirty="0" smtClean="0"/>
              <a:t>84 of which are new records for Alaska</a:t>
            </a:r>
          </a:p>
          <a:p>
            <a:endParaRPr lang="en-US" sz="2800" dirty="0" smtClean="0"/>
          </a:p>
          <a:p>
            <a:r>
              <a:rPr lang="en-US" sz="2800" dirty="0" smtClean="0"/>
              <a:t>Work to fully integrate </a:t>
            </a:r>
            <a:r>
              <a:rPr lang="en-US" sz="2800" dirty="0" err="1" smtClean="0"/>
              <a:t>Collet’s</a:t>
            </a:r>
            <a:r>
              <a:rPr lang="en-US" sz="2800" dirty="0" smtClean="0"/>
              <a:t> specimens into the museum collection thanks to a generous NSF grant obtained by Dr. Derek Sikes, curator of the insect collection at the UA museum.</a:t>
            </a:r>
          </a:p>
          <a:p>
            <a:pPr lvl="1"/>
            <a:r>
              <a:rPr lang="en-US" sz="2400" dirty="0" smtClean="0"/>
              <a:t>I was the undergrad hired to do the work on Dominique </a:t>
            </a:r>
            <a:r>
              <a:rPr lang="en-US" sz="2400" dirty="0" err="1" smtClean="0"/>
              <a:t>Collet’s</a:t>
            </a:r>
            <a:r>
              <a:rPr lang="en-US" sz="2400" dirty="0" smtClean="0"/>
              <a:t> collection.</a:t>
            </a:r>
          </a:p>
          <a:p>
            <a:endParaRPr lang="en-US" dirty="0" smtClean="0"/>
          </a:p>
          <a:p>
            <a:pPr>
              <a:buNone/>
            </a:pPr>
            <a:endParaRPr lang="en-US" dirty="0"/>
          </a:p>
        </p:txBody>
      </p:sp>
      <p:sp>
        <p:nvSpPr>
          <p:cNvPr id="4" name="Slide Number Placeholder 3"/>
          <p:cNvSpPr>
            <a:spLocks noGrp="1"/>
          </p:cNvSpPr>
          <p:nvPr>
            <p:ph type="sldNum" sz="quarter" idx="12"/>
          </p:nvPr>
        </p:nvSpPr>
        <p:spPr/>
        <p:txBody>
          <a:bodyPr>
            <a:normAutofit/>
          </a:bodyPr>
          <a:lstStyle/>
          <a:p>
            <a:pPr>
              <a:defRPr/>
            </a:pPr>
            <a:fld id="{C1CAA483-D094-42C0-BF78-29944A13B507}"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Overview of orders in donation</a:t>
            </a:r>
            <a:endParaRPr lang="en-US" sz="3600" dirty="0"/>
          </a:p>
        </p:txBody>
      </p:sp>
      <p:graphicFrame>
        <p:nvGraphicFramePr>
          <p:cNvPr id="5" name="Content Placeholder 4"/>
          <p:cNvGraphicFramePr>
            <a:graphicFrameLocks noGrp="1"/>
          </p:cNvGraphicFramePr>
          <p:nvPr>
            <p:ph idx="1"/>
          </p:nvPr>
        </p:nvGraphicFramePr>
        <p:xfrm>
          <a:off x="914400" y="1784350"/>
          <a:ext cx="7467600" cy="423545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C1CAA483-D094-42C0-BF78-29944A13B507}" type="slidenum">
              <a:rPr lang="en-US" smtClean="0"/>
              <a:pPr>
                <a:defRPr/>
              </a:pPr>
              <a:t>5</a:t>
            </a:fld>
            <a:endParaRPr lang="en-US"/>
          </a:p>
        </p:txBody>
      </p:sp>
      <p:sp>
        <p:nvSpPr>
          <p:cNvPr id="6" name="TextBox 5"/>
          <p:cNvSpPr txBox="1"/>
          <p:nvPr/>
        </p:nvSpPr>
        <p:spPr>
          <a:xfrm>
            <a:off x="1066800" y="5943600"/>
            <a:ext cx="7086600" cy="369332"/>
          </a:xfrm>
          <a:prstGeom prst="rect">
            <a:avLst/>
          </a:prstGeom>
          <a:noFill/>
        </p:spPr>
        <p:txBody>
          <a:bodyPr wrap="square" rtlCol="0">
            <a:spAutoFit/>
          </a:bodyPr>
          <a:lstStyle/>
          <a:p>
            <a:r>
              <a:rPr lang="en-US" dirty="0" smtClean="0"/>
              <a:t>Note that this graph excludes all un-cataloged specimens.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Hemiptera</a:t>
            </a:r>
            <a:endParaRPr lang="en-US" dirty="0"/>
          </a:p>
        </p:txBody>
      </p:sp>
      <p:sp>
        <p:nvSpPr>
          <p:cNvPr id="3" name="Content Placeholder 2"/>
          <p:cNvSpPr>
            <a:spLocks noGrp="1"/>
          </p:cNvSpPr>
          <p:nvPr>
            <p:ph sz="half" idx="1"/>
          </p:nvPr>
        </p:nvSpPr>
        <p:spPr/>
        <p:txBody>
          <a:bodyPr/>
          <a:lstStyle/>
          <a:p>
            <a:r>
              <a:rPr lang="en-US" dirty="0" smtClean="0"/>
              <a:t>441 total lot count </a:t>
            </a:r>
          </a:p>
          <a:p>
            <a:r>
              <a:rPr lang="en-US" dirty="0" smtClean="0"/>
              <a:t>289 	(to order)</a:t>
            </a:r>
          </a:p>
          <a:p>
            <a:r>
              <a:rPr lang="en-US" dirty="0" smtClean="0"/>
              <a:t>111 	(to fam.)</a:t>
            </a:r>
          </a:p>
          <a:p>
            <a:r>
              <a:rPr lang="en-US" dirty="0" smtClean="0"/>
              <a:t>17 		(to gen.)</a:t>
            </a:r>
          </a:p>
          <a:p>
            <a:r>
              <a:rPr lang="en-US" dirty="0" smtClean="0"/>
              <a:t>24		(to spp.)</a:t>
            </a:r>
          </a:p>
          <a:p>
            <a:r>
              <a:rPr lang="en-US" dirty="0" smtClean="0"/>
              <a:t>8 identified spp.</a:t>
            </a:r>
          </a:p>
          <a:p>
            <a:r>
              <a:rPr lang="en-US" dirty="0" smtClean="0"/>
              <a:t>1 new record for AK</a:t>
            </a:r>
          </a:p>
          <a:p>
            <a:r>
              <a:rPr lang="en-US" dirty="0" smtClean="0"/>
              <a:t>Not yet fully processed</a:t>
            </a:r>
            <a:endParaRPr lang="en-US" dirty="0"/>
          </a:p>
        </p:txBody>
      </p:sp>
      <p:graphicFrame>
        <p:nvGraphicFramePr>
          <p:cNvPr id="6" name="Content Placeholder 5"/>
          <p:cNvGraphicFramePr>
            <a:graphicFrameLocks noGrp="1"/>
          </p:cNvGraphicFramePr>
          <p:nvPr>
            <p:ph sz="half" idx="2"/>
          </p:nvPr>
        </p:nvGraphicFramePr>
        <p:xfrm>
          <a:off x="4114801" y="838200"/>
          <a:ext cx="5029199" cy="4983163"/>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normAutofit/>
          </a:bodyPr>
          <a:lstStyle/>
          <a:p>
            <a:pPr>
              <a:defRPr/>
            </a:pPr>
            <a:fld id="{A2342C8D-8327-4B6A-B06E-EF007B0D9F6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Coleoptera</a:t>
            </a:r>
            <a:endParaRPr lang="en-US" dirty="0"/>
          </a:p>
        </p:txBody>
      </p:sp>
      <p:sp>
        <p:nvSpPr>
          <p:cNvPr id="3" name="Content Placeholder 2"/>
          <p:cNvSpPr>
            <a:spLocks noGrp="1"/>
          </p:cNvSpPr>
          <p:nvPr>
            <p:ph sz="half" idx="1"/>
          </p:nvPr>
        </p:nvSpPr>
        <p:spPr/>
        <p:txBody>
          <a:bodyPr/>
          <a:lstStyle/>
          <a:p>
            <a:r>
              <a:rPr lang="en-US" dirty="0" smtClean="0"/>
              <a:t>2565 total lot count</a:t>
            </a:r>
          </a:p>
          <a:p>
            <a:r>
              <a:rPr lang="en-US" dirty="0" smtClean="0"/>
              <a:t>67 		(to order)</a:t>
            </a:r>
          </a:p>
          <a:p>
            <a:r>
              <a:rPr lang="en-US" dirty="0" smtClean="0"/>
              <a:t>914	(to fam.)</a:t>
            </a:r>
          </a:p>
          <a:p>
            <a:r>
              <a:rPr lang="en-US" dirty="0" smtClean="0"/>
              <a:t>355	(to gen.)</a:t>
            </a:r>
          </a:p>
          <a:p>
            <a:r>
              <a:rPr lang="en-US" dirty="0" smtClean="0"/>
              <a:t>1229	(to spp.)</a:t>
            </a:r>
          </a:p>
          <a:p>
            <a:r>
              <a:rPr lang="en-US" dirty="0" smtClean="0"/>
              <a:t>84 identified spp.</a:t>
            </a:r>
          </a:p>
          <a:p>
            <a:r>
              <a:rPr lang="en-US" dirty="0" smtClean="0"/>
              <a:t>3 new records for AK </a:t>
            </a:r>
            <a:endParaRPr lang="en-US" dirty="0"/>
          </a:p>
        </p:txBody>
      </p:sp>
      <p:graphicFrame>
        <p:nvGraphicFramePr>
          <p:cNvPr id="6" name="Content Placeholder 5"/>
          <p:cNvGraphicFramePr>
            <a:graphicFrameLocks noGrp="1"/>
          </p:cNvGraphicFramePr>
          <p:nvPr>
            <p:ph sz="half" idx="2"/>
          </p:nvPr>
        </p:nvGraphicFramePr>
        <p:xfrm>
          <a:off x="4191000" y="2971800"/>
          <a:ext cx="4579938" cy="408622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normAutofit/>
          </a:bodyPr>
          <a:lstStyle/>
          <a:p>
            <a:pPr>
              <a:defRPr/>
            </a:pPr>
            <a:fld id="{A2342C8D-8327-4B6A-B06E-EF007B0D9F67}" type="slidenum">
              <a:rPr lang="en-US" smtClean="0"/>
              <a:pPr>
                <a:defRPr/>
              </a:pPr>
              <a:t>7</a:t>
            </a:fld>
            <a:endParaRPr lang="en-US"/>
          </a:p>
        </p:txBody>
      </p:sp>
      <p:pic>
        <p:nvPicPr>
          <p:cNvPr id="3074" name="Picture 2" descr="C:\Users\bugz\Desktop\IMG_1099.JPG"/>
          <p:cNvPicPr>
            <a:picLocks noChangeAspect="1" noChangeArrowheads="1"/>
          </p:cNvPicPr>
          <p:nvPr/>
        </p:nvPicPr>
        <p:blipFill>
          <a:blip r:embed="rId3" cstate="print"/>
          <a:srcRect/>
          <a:stretch>
            <a:fillRect/>
          </a:stretch>
        </p:blipFill>
        <p:spPr bwMode="auto">
          <a:xfrm>
            <a:off x="3887873" y="0"/>
            <a:ext cx="5256127" cy="3276599"/>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Hymenoptera</a:t>
            </a:r>
            <a:endParaRPr lang="en-US" dirty="0"/>
          </a:p>
        </p:txBody>
      </p:sp>
      <p:sp>
        <p:nvSpPr>
          <p:cNvPr id="3" name="Content Placeholder 2"/>
          <p:cNvSpPr>
            <a:spLocks noGrp="1"/>
          </p:cNvSpPr>
          <p:nvPr>
            <p:ph sz="half" idx="1"/>
          </p:nvPr>
        </p:nvSpPr>
        <p:spPr/>
        <p:txBody>
          <a:bodyPr/>
          <a:lstStyle/>
          <a:p>
            <a:r>
              <a:rPr lang="en-US" dirty="0" smtClean="0"/>
              <a:t>3825 total lot count</a:t>
            </a:r>
            <a:endParaRPr lang="en-US" dirty="0"/>
          </a:p>
          <a:p>
            <a:r>
              <a:rPr lang="en-US" dirty="0" smtClean="0"/>
              <a:t>1830	(to order)</a:t>
            </a:r>
          </a:p>
          <a:p>
            <a:r>
              <a:rPr lang="en-US" dirty="0" smtClean="0"/>
              <a:t>1529	(to fam.)</a:t>
            </a:r>
          </a:p>
          <a:p>
            <a:r>
              <a:rPr lang="en-US" dirty="0" smtClean="0"/>
              <a:t>224	(to gen.)</a:t>
            </a:r>
          </a:p>
          <a:p>
            <a:r>
              <a:rPr lang="en-US" dirty="0" smtClean="0"/>
              <a:t>236	(to spp.)</a:t>
            </a:r>
          </a:p>
          <a:p>
            <a:r>
              <a:rPr lang="en-US" dirty="0" smtClean="0"/>
              <a:t>44 identified spp.</a:t>
            </a:r>
          </a:p>
          <a:p>
            <a:r>
              <a:rPr lang="en-US" dirty="0" smtClean="0"/>
              <a:t>15 new records for AK</a:t>
            </a:r>
          </a:p>
        </p:txBody>
      </p:sp>
      <p:graphicFrame>
        <p:nvGraphicFramePr>
          <p:cNvPr id="6" name="Content Placeholder 5"/>
          <p:cNvGraphicFramePr>
            <a:graphicFrameLocks noGrp="1"/>
          </p:cNvGraphicFramePr>
          <p:nvPr>
            <p:ph sz="half" idx="2"/>
          </p:nvPr>
        </p:nvGraphicFramePr>
        <p:xfrm>
          <a:off x="4267200" y="2390775"/>
          <a:ext cx="4427538" cy="446722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normAutofit/>
          </a:bodyPr>
          <a:lstStyle/>
          <a:p>
            <a:pPr>
              <a:defRPr/>
            </a:pPr>
            <a:fld id="{A2342C8D-8327-4B6A-B06E-EF007B0D9F67}" type="slidenum">
              <a:rPr lang="en-US" smtClean="0"/>
              <a:pPr>
                <a:defRPr/>
              </a:pPr>
              <a:t>8</a:t>
            </a:fld>
            <a:endParaRPr lang="en-US"/>
          </a:p>
        </p:txBody>
      </p:sp>
      <p:pic>
        <p:nvPicPr>
          <p:cNvPr id="2051" name="Picture 3" descr="C:\Users\bugz\Desktop\IMG_1113.JPG"/>
          <p:cNvPicPr>
            <a:picLocks noChangeAspect="1" noChangeArrowheads="1"/>
          </p:cNvPicPr>
          <p:nvPr/>
        </p:nvPicPr>
        <p:blipFill>
          <a:blip r:embed="rId4" cstate="print"/>
          <a:srcRect/>
          <a:stretch>
            <a:fillRect/>
          </a:stretch>
        </p:blipFill>
        <p:spPr bwMode="auto">
          <a:xfrm>
            <a:off x="5638800" y="0"/>
            <a:ext cx="3505200" cy="2819400"/>
          </a:xfrm>
          <a:prstGeom prst="rect">
            <a:avLst/>
          </a:prstGeom>
          <a:noFill/>
          <a:effectLst>
            <a:softEdge rad="317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Lepidoptera</a:t>
            </a:r>
            <a:endParaRPr lang="en-US" dirty="0"/>
          </a:p>
        </p:txBody>
      </p:sp>
      <p:sp>
        <p:nvSpPr>
          <p:cNvPr id="3" name="Content Placeholder 2"/>
          <p:cNvSpPr>
            <a:spLocks noGrp="1"/>
          </p:cNvSpPr>
          <p:nvPr>
            <p:ph sz="half" idx="1"/>
          </p:nvPr>
        </p:nvSpPr>
        <p:spPr/>
        <p:txBody>
          <a:bodyPr/>
          <a:lstStyle/>
          <a:p>
            <a:r>
              <a:rPr lang="en-US" dirty="0" smtClean="0"/>
              <a:t>1442 total lot count</a:t>
            </a:r>
          </a:p>
          <a:p>
            <a:r>
              <a:rPr lang="en-US" dirty="0" smtClean="0"/>
              <a:t>502	(to order)</a:t>
            </a:r>
          </a:p>
          <a:p>
            <a:r>
              <a:rPr lang="en-US" dirty="0" smtClean="0"/>
              <a:t>17		(to fam.)</a:t>
            </a:r>
          </a:p>
          <a:p>
            <a:r>
              <a:rPr lang="en-US" dirty="0" smtClean="0"/>
              <a:t>84		(to gen.)</a:t>
            </a:r>
          </a:p>
          <a:p>
            <a:r>
              <a:rPr lang="en-US" dirty="0" smtClean="0"/>
              <a:t>839	(to spp.)</a:t>
            </a:r>
          </a:p>
          <a:p>
            <a:r>
              <a:rPr lang="en-US" dirty="0" smtClean="0"/>
              <a:t>99 identified spp.</a:t>
            </a:r>
          </a:p>
          <a:p>
            <a:r>
              <a:rPr lang="en-US" dirty="0" smtClean="0"/>
              <a:t>47 new records for AK.</a:t>
            </a:r>
            <a:endParaRPr lang="en-US" dirty="0"/>
          </a:p>
        </p:txBody>
      </p:sp>
      <p:graphicFrame>
        <p:nvGraphicFramePr>
          <p:cNvPr id="6" name="Content Placeholder 5"/>
          <p:cNvGraphicFramePr>
            <a:graphicFrameLocks noGrp="1"/>
          </p:cNvGraphicFramePr>
          <p:nvPr>
            <p:ph sz="half" idx="2"/>
          </p:nvPr>
        </p:nvGraphicFramePr>
        <p:xfrm>
          <a:off x="4114800" y="2667000"/>
          <a:ext cx="4579938" cy="401002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p:txBody>
          <a:bodyPr>
            <a:normAutofit/>
          </a:bodyPr>
          <a:lstStyle/>
          <a:p>
            <a:pPr>
              <a:defRPr/>
            </a:pPr>
            <a:fld id="{A2342C8D-8327-4B6A-B06E-EF007B0D9F67}" type="slidenum">
              <a:rPr lang="en-US" smtClean="0"/>
              <a:pPr>
                <a:defRPr/>
              </a:pPr>
              <a:t>9</a:t>
            </a:fld>
            <a:endParaRPr lang="en-US"/>
          </a:p>
        </p:txBody>
      </p:sp>
      <p:pic>
        <p:nvPicPr>
          <p:cNvPr id="1026" name="Picture 2" descr="C:\Users\bugz\Desktop\IMG_1112.JPG"/>
          <p:cNvPicPr>
            <a:picLocks noChangeAspect="1" noChangeArrowheads="1"/>
          </p:cNvPicPr>
          <p:nvPr/>
        </p:nvPicPr>
        <p:blipFill>
          <a:blip r:embed="rId3" cstate="print"/>
          <a:srcRect/>
          <a:stretch>
            <a:fillRect/>
          </a:stretch>
        </p:blipFill>
        <p:spPr bwMode="auto">
          <a:xfrm>
            <a:off x="4572000" y="0"/>
            <a:ext cx="4572000" cy="3048000"/>
          </a:xfrm>
          <a:prstGeom prst="rect">
            <a:avLst/>
          </a:prstGeom>
          <a:noFill/>
          <a:effectLst>
            <a:softEdge rad="317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2551</TotalTime>
  <Words>707</Words>
  <Application>Microsoft Office PowerPoint</Application>
  <PresentationFormat>On-screen Show (4:3)</PresentationFormat>
  <Paragraphs>187</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Metro</vt:lpstr>
      <vt:lpstr>Dominique Collet's contribution to the UAM insect Collection</vt:lpstr>
      <vt:lpstr>Dominique Collet</vt:lpstr>
      <vt:lpstr>Slide 3</vt:lpstr>
      <vt:lpstr>Summary of the Donation</vt:lpstr>
      <vt:lpstr>Overview of orders in donation</vt:lpstr>
      <vt:lpstr>Hemiptera</vt:lpstr>
      <vt:lpstr>Coleoptera</vt:lpstr>
      <vt:lpstr>Hymenoptera</vt:lpstr>
      <vt:lpstr>Lepidoptera</vt:lpstr>
      <vt:lpstr>Strepsiptera</vt:lpstr>
      <vt:lpstr>Diptera</vt:lpstr>
      <vt:lpstr>Minor insect orders</vt:lpstr>
      <vt:lpstr>Minor non-insect orders</vt:lpstr>
      <vt:lpstr>Slide 14</vt:lpstr>
      <vt:lpstr>Slide 15</vt:lpstr>
      <vt:lpstr>Slide 16</vt:lpstr>
      <vt:lpstr>Localities</vt:lpstr>
      <vt:lpstr>ARCTOS</vt:lpstr>
      <vt:lpstr>Thank You</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Insects and Beetles</dc:title>
  <dc:creator>sayde ridling</dc:creator>
  <cp:lastModifiedBy>Sony Customer</cp:lastModifiedBy>
  <cp:revision>160</cp:revision>
  <dcterms:created xsi:type="dcterms:W3CDTF">2009-04-20T10:50:07Z</dcterms:created>
  <dcterms:modified xsi:type="dcterms:W3CDTF">2011-02-05T17:31:26Z</dcterms:modified>
</cp:coreProperties>
</file>